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12"/>
  </p:notesMasterIdLst>
  <p:handoutMasterIdLst>
    <p:handoutMasterId r:id="rId13"/>
  </p:handoutMasterIdLst>
  <p:sldIdLst>
    <p:sldId id="3138" r:id="rId2"/>
    <p:sldId id="3139" r:id="rId3"/>
    <p:sldId id="3097" r:id="rId4"/>
    <p:sldId id="3087" r:id="rId5"/>
    <p:sldId id="3088" r:id="rId6"/>
    <p:sldId id="3150" r:id="rId7"/>
    <p:sldId id="3147" r:id="rId8"/>
    <p:sldId id="3148" r:id="rId9"/>
    <p:sldId id="3149" r:id="rId10"/>
    <p:sldId id="3145" r:id="rId11"/>
  </p:sldIdLst>
  <p:sldSz cx="12858750" cy="7232650"/>
  <p:notesSz cx="6858000" cy="9144000"/>
  <p:custDataLst>
    <p:tags r:id="rId1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1A8CE1"/>
    <a:srgbClr val="A78357"/>
    <a:srgbClr val="00B369"/>
    <a:srgbClr val="8F1A12"/>
    <a:srgbClr val="FFFFFF"/>
    <a:srgbClr val="28C7D4"/>
    <a:srgbClr val="F94D4D"/>
    <a:srgbClr val="FEFEFE"/>
    <a:srgbClr val="F84E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44" autoAdjust="0"/>
    <p:restoredTop sz="92986" autoAdjust="0"/>
  </p:normalViewPr>
  <p:slideViewPr>
    <p:cSldViewPr>
      <p:cViewPr>
        <p:scale>
          <a:sx n="60" d="100"/>
          <a:sy n="60" d="100"/>
        </p:scale>
        <p:origin x="816" y="144"/>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2023/9/6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2023/9/6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3696684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334385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11307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391945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4</a:t>
            </a:fld>
            <a:endParaRPr lang="en-US"/>
          </a:p>
        </p:txBody>
      </p:sp>
    </p:spTree>
    <p:extLst>
      <p:ext uri="{BB962C8B-B14F-4D97-AF65-F5344CB8AC3E}">
        <p14:creationId xmlns:p14="http://schemas.microsoft.com/office/powerpoint/2010/main" val="250122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752071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62383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533693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333407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246055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cxnSp>
        <p:nvCxnSpPr>
          <p:cNvPr id="2" name="直接连接符 1"/>
          <p:cNvCxnSpPr/>
          <p:nvPr userDrawn="1"/>
        </p:nvCxnSpPr>
        <p:spPr>
          <a:xfrm>
            <a:off x="0" y="643766"/>
            <a:ext cx="12858750" cy="1"/>
          </a:xfrm>
          <a:prstGeom prst="line">
            <a:avLst/>
          </a:prstGeom>
          <a:ln w="571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516714" y="187358"/>
            <a:ext cx="303705" cy="303705"/>
            <a:chOff x="624979" y="908720"/>
            <a:chExt cx="288032" cy="288032"/>
          </a:xfrm>
        </p:grpSpPr>
        <p:cxnSp>
          <p:nvCxnSpPr>
            <p:cNvPr id="4" name="直接连接符 3"/>
            <p:cNvCxnSpPr/>
            <p:nvPr/>
          </p:nvCxnSpPr>
          <p:spPr>
            <a:xfrm>
              <a:off x="624979" y="1196752"/>
              <a:ext cx="28803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11622" y="908720"/>
              <a:ext cx="0" cy="2880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696987" y="980728"/>
              <a:ext cx="216024" cy="2160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605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354"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3" name="页脚占位符 2"/>
          <p:cNvSpPr>
            <a:spLocks noGrp="1"/>
          </p:cNvSpPr>
          <p:nvPr>
            <p:ph type="ftr" sz="quarter" idx="11"/>
          </p:nvPr>
        </p:nvSpPr>
        <p:spPr>
          <a:xfrm>
            <a:off x="4259789" y="6704023"/>
            <a:ext cx="433917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9081627"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pPr/>
              <a:t>‹#›</a:t>
            </a:fld>
            <a:endParaRPr lang="zh-CN" altLang="en-US" dirty="0"/>
          </a:p>
        </p:txBody>
      </p:sp>
    </p:spTree>
    <p:extLst>
      <p:ext uri="{BB962C8B-B14F-4D97-AF65-F5344CB8AC3E}">
        <p14:creationId xmlns:p14="http://schemas.microsoft.com/office/powerpoint/2010/main" val="42327543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3A93E93-166D-47F5-9EF1-ACEABE24AEEA}" type="datetimeFigureOut">
              <a:rPr lang="zh-CN" altLang="en-US" smtClean="0"/>
              <a:t>2023/9/6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
        <p:nvSpPr>
          <p:cNvPr id="7" name="矩形 6"/>
          <p:cNvSpPr/>
          <p:nvPr userDrawn="1"/>
        </p:nvSpPr>
        <p:spPr>
          <a:xfrm>
            <a:off x="10317807" y="6782442"/>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fontAlgn="auto">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pPr fontAlgn="auto">
              <a:spcBef>
                <a:spcPts val="0"/>
              </a:spcBef>
              <a:spcAft>
                <a:spcPts val="0"/>
              </a:spcAft>
            </a:pPr>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fontAlgn="auto">
              <a:spcBef>
                <a:spcPts val="0"/>
              </a:spcBef>
              <a:spcAft>
                <a:spcPts val="0"/>
              </a:spcAft>
            </a:pPr>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pPr fontAlgn="auto">
              <a:spcBef>
                <a:spcPts val="0"/>
              </a:spcBef>
              <a:spcAft>
                <a:spcPts val="0"/>
              </a:spcAft>
            </a:pPr>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pPr fontAlgn="auto">
              <a:spcBef>
                <a:spcPts val="0"/>
              </a:spcBef>
              <a:spcAft>
                <a:spcPts val="0"/>
              </a:spcAft>
            </a:pPr>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pPr fontAlgn="auto">
              <a:spcBef>
                <a:spcPts val="0"/>
              </a:spcBef>
              <a:spcAft>
                <a:spcPts val="0"/>
              </a:spcAft>
            </a:pPr>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pPr fontAlgn="auto">
              <a:spcBef>
                <a:spcPts val="0"/>
              </a:spcBef>
              <a:spcAft>
                <a:spcPts val="0"/>
              </a:spcAft>
            </a:pP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fontAlgn="auto">
              <a:spcBef>
                <a:spcPts val="0"/>
              </a:spcBef>
              <a:spcAft>
                <a:spcPts val="0"/>
              </a:spcAft>
            </a:pPr>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87987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2023/9/6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3353" y="128984"/>
            <a:ext cx="12875857"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83636" y="448"/>
            <a:ext cx="4891480" cy="7231757"/>
          </a:xfrm>
          <a:prstGeom prst="rect">
            <a:avLst/>
          </a:pr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140542" y="1210764"/>
            <a:ext cx="8577668" cy="4811127"/>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文本框 52"/>
          <p:cNvSpPr txBox="1"/>
          <p:nvPr/>
        </p:nvSpPr>
        <p:spPr>
          <a:xfrm>
            <a:off x="5055328" y="4760462"/>
            <a:ext cx="2767494" cy="499624"/>
          </a:xfrm>
          <a:prstGeom prst="rect">
            <a:avLst/>
          </a:prstGeom>
          <a:noFill/>
        </p:spPr>
        <p:txBody>
          <a:bodyPr wrap="square" rtlCol="0">
            <a:spAutoFit/>
          </a:bodyPr>
          <a:lstStyle/>
          <a:p>
            <a:pPr algn="ctr">
              <a:lnSpc>
                <a:spcPct val="150000"/>
              </a:lnSpc>
            </a:pPr>
            <a:r>
              <a:rPr lang="zh-CN" altLang="en-US" sz="2000" dirty="0">
                <a:solidFill>
                  <a:srgbClr val="0E2234"/>
                </a:solidFill>
                <a:latin typeface="微软雅黑" panose="020B0503020204020204" pitchFamily="34" charset="-122"/>
                <a:ea typeface="微软雅黑" panose="020B0503020204020204" pitchFamily="34" charset="-122"/>
              </a:rPr>
              <a:t>学生资助中心</a:t>
            </a:r>
            <a:endParaRPr lang="en-US" altLang="zh-CN" sz="2000" dirty="0">
              <a:solidFill>
                <a:srgbClr val="0E2234"/>
              </a:solidFill>
              <a:latin typeface="微软雅黑" panose="020B0503020204020204" pitchFamily="34" charset="-122"/>
              <a:ea typeface="微软雅黑" panose="020B0503020204020204" pitchFamily="34" charset="-122"/>
            </a:endParaRPr>
          </a:p>
        </p:txBody>
      </p:sp>
      <p:sp>
        <p:nvSpPr>
          <p:cNvPr id="9" name="TextBox 10"/>
          <p:cNvSpPr txBox="1"/>
          <p:nvPr/>
        </p:nvSpPr>
        <p:spPr>
          <a:xfrm>
            <a:off x="5898478" y="4040545"/>
            <a:ext cx="1061797" cy="346232"/>
          </a:xfrm>
          <a:prstGeom prst="rect">
            <a:avLst/>
          </a:prstGeom>
          <a:noFill/>
        </p:spPr>
        <p:txBody>
          <a:bodyPr wrap="none" lIns="68564" tIns="34282" rIns="68564" bIns="34282">
            <a:spAutoFit/>
          </a:bodyPr>
          <a:lstStyle/>
          <a:p>
            <a:pPr algn="ctr"/>
            <a:r>
              <a:rPr lang="zh-CN" altLang="en-US" dirty="0">
                <a:solidFill>
                  <a:srgbClr val="0E2234"/>
                </a:solidFill>
                <a:latin typeface="微软雅黑" panose="020B0503020204020204" pitchFamily="34" charset="-122"/>
                <a:ea typeface="微软雅黑" panose="020B0503020204020204" pitchFamily="34" charset="-122"/>
              </a:rPr>
              <a:t>学生角色</a:t>
            </a:r>
            <a:endParaRPr lang="en-US" altLang="zh-CN" dirty="0">
              <a:solidFill>
                <a:srgbClr val="0E2234"/>
              </a:solidFill>
              <a:latin typeface="微软雅黑" panose="020B0503020204020204" pitchFamily="34" charset="-122"/>
              <a:ea typeface="微软雅黑" panose="020B0503020204020204" pitchFamily="34" charset="-122"/>
            </a:endParaRPr>
          </a:p>
        </p:txBody>
      </p:sp>
      <p:sp>
        <p:nvSpPr>
          <p:cNvPr id="10" name="矩形 9"/>
          <p:cNvSpPr/>
          <p:nvPr/>
        </p:nvSpPr>
        <p:spPr>
          <a:xfrm>
            <a:off x="2484758" y="1700433"/>
            <a:ext cx="7889235" cy="1915893"/>
          </a:xfrm>
          <a:prstGeom prst="rect">
            <a:avLst/>
          </a:prstGeom>
        </p:spPr>
        <p:txBody>
          <a:bodyPr wrap="square" lIns="68564" tIns="34282" rIns="68564" bIns="34282">
            <a:spAutoFit/>
          </a:bodyPr>
          <a:lstStyle/>
          <a:p>
            <a:pPr algn="ctr"/>
            <a:r>
              <a:rPr lang="zh-CN" altLang="zh-CN" sz="6000" b="1" dirty="0">
                <a:latin typeface="微软雅黑" panose="020B0503020204020204" pitchFamily="34" charset="-122"/>
                <a:ea typeface="微软雅黑" panose="020B0503020204020204" pitchFamily="34" charset="-122"/>
              </a:rPr>
              <a:t>学生综合信息管理系统</a:t>
            </a:r>
            <a:endParaRPr lang="en-US" altLang="zh-CN" sz="6000" b="1" dirty="0">
              <a:latin typeface="微软雅黑" panose="020B0503020204020204" pitchFamily="34" charset="-122"/>
              <a:ea typeface="微软雅黑" panose="020B0503020204020204" pitchFamily="34" charset="-122"/>
            </a:endParaRPr>
          </a:p>
          <a:p>
            <a:pPr algn="ctr"/>
            <a:r>
              <a:rPr lang="zh-CN" altLang="en-US" sz="6000" b="1" dirty="0">
                <a:solidFill>
                  <a:srgbClr val="0E2234"/>
                </a:solidFill>
                <a:latin typeface="微软雅黑" panose="020B0503020204020204" pitchFamily="34" charset="-122"/>
                <a:ea typeface="微软雅黑" panose="020B0503020204020204" pitchFamily="34" charset="-122"/>
              </a:rPr>
              <a:t>资助</a:t>
            </a:r>
            <a:r>
              <a:rPr lang="zh-CN" altLang="en-US" sz="6000" b="1">
                <a:solidFill>
                  <a:srgbClr val="0E2234"/>
                </a:solidFill>
                <a:latin typeface="微软雅黑" panose="020B0503020204020204" pitchFamily="34" charset="-122"/>
                <a:ea typeface="微软雅黑" panose="020B0503020204020204" pitchFamily="34" charset="-122"/>
              </a:rPr>
              <a:t>模块操作指南</a:t>
            </a:r>
            <a:endParaRPr lang="zh-CN" altLang="en-US" sz="6000" b="1" dirty="0">
              <a:solidFill>
                <a:srgbClr val="0E2234"/>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5009903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6140"/>
                                      </p:iterate>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gtEl>
                                            <p:attrNameLst>
                                              <p:attrName>ppt_y</p:attrName>
                                            </p:attrNameLst>
                                          </p:cBhvr>
                                          <p:tavLst>
                                            <p:tav tm="0">
                                              <p:val>
                                                <p:strVal val="#ppt_y"/>
                                              </p:val>
                                            </p:tav>
                                            <p:tav tm="100000">
                                              <p:val>
                                                <p:strVal val="#ppt_y"/>
                                              </p:val>
                                            </p:tav>
                                          </p:tavLst>
                                        </p:anim>
                                        <p:anim calcmode="lin" valueType="num">
                                          <p:cBhvr>
                                            <p:cTn id="2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14:presetBounceEnd="21250">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14:bounceEnd="21250">
                                          <p:cBhvr additive="base">
                                            <p:cTn id="30" dur="800" fill="hold"/>
                                            <p:tgtEl>
                                              <p:spTgt spid="9"/>
                                            </p:tgtEl>
                                            <p:attrNameLst>
                                              <p:attrName>ppt_x</p:attrName>
                                            </p:attrNameLst>
                                          </p:cBhvr>
                                          <p:tavLst>
                                            <p:tav tm="0">
                                              <p:val>
                                                <p:strVal val="1+#ppt_w/2"/>
                                              </p:val>
                                            </p:tav>
                                            <p:tav tm="100000">
                                              <p:val>
                                                <p:strVal val="#ppt_x"/>
                                              </p:val>
                                            </p:tav>
                                          </p:tavLst>
                                        </p:anim>
                                        <p:anim calcmode="lin" valueType="num" p14:bounceEnd="21250">
                                          <p:cBhvr additive="base">
                                            <p:cTn id="31" dur="8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1040"/>
                                </p:stCondLst>
                                <p:childTnLst>
                                  <p:par>
                                    <p:cTn id="33" presetID="53" presetClass="entr" presetSubtype="16"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53" grpId="0"/>
          <p:bldP spid="9"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6140"/>
                                      </p:iterate>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gtEl>
                                            <p:attrNameLst>
                                              <p:attrName>ppt_y</p:attrName>
                                            </p:attrNameLst>
                                          </p:cBhvr>
                                          <p:tavLst>
                                            <p:tav tm="0">
                                              <p:val>
                                                <p:strVal val="#ppt_y"/>
                                              </p:val>
                                            </p:tav>
                                            <p:tav tm="100000">
                                              <p:val>
                                                <p:strVal val="#ppt_y"/>
                                              </p:val>
                                            </p:tav>
                                          </p:tavLst>
                                        </p:anim>
                                        <p:anim calcmode="lin" valueType="num">
                                          <p:cBhvr>
                                            <p:cTn id="2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cBhvr additive="base">
                                            <p:cTn id="30" dur="800" fill="hold"/>
                                            <p:tgtEl>
                                              <p:spTgt spid="9"/>
                                            </p:tgtEl>
                                            <p:attrNameLst>
                                              <p:attrName>ppt_x</p:attrName>
                                            </p:attrNameLst>
                                          </p:cBhvr>
                                          <p:tavLst>
                                            <p:tav tm="0">
                                              <p:val>
                                                <p:strVal val="1+#ppt_w/2"/>
                                              </p:val>
                                            </p:tav>
                                            <p:tav tm="100000">
                                              <p:val>
                                                <p:strVal val="#ppt_x"/>
                                              </p:val>
                                            </p:tav>
                                          </p:tavLst>
                                        </p:anim>
                                        <p:anim calcmode="lin" valueType="num">
                                          <p:cBhvr additive="base">
                                            <p:cTn id="31" dur="8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1040"/>
                                </p:stCondLst>
                                <p:childTnLst>
                                  <p:par>
                                    <p:cTn id="33" presetID="53" presetClass="entr" presetSubtype="16"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53" grpId="0"/>
          <p:bldP spid="9" grpId="0"/>
          <p:bldP spid="1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47" y="448"/>
            <a:ext cx="12875857"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83636" y="448"/>
            <a:ext cx="4891480" cy="7231757"/>
          </a:xfrm>
          <a:prstGeom prst="rect">
            <a:avLst/>
          </a:pr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140542" y="1210764"/>
            <a:ext cx="8577668" cy="4811127"/>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10"/>
          <p:cNvSpPr txBox="1"/>
          <p:nvPr/>
        </p:nvSpPr>
        <p:spPr>
          <a:xfrm>
            <a:off x="3983636" y="2213172"/>
            <a:ext cx="5110035" cy="2097802"/>
          </a:xfrm>
          <a:prstGeom prst="rect">
            <a:avLst/>
          </a:prstGeom>
          <a:noFill/>
        </p:spPr>
        <p:txBody>
          <a:bodyPr wrap="square" lIns="68564" tIns="34282" rIns="68564" bIns="34282">
            <a:spAutoFit/>
          </a:bodyPr>
          <a:lstStyle/>
          <a:p>
            <a:pPr algn="ctr">
              <a:lnSpc>
                <a:spcPct val="150000"/>
              </a:lnSpc>
            </a:pPr>
            <a:r>
              <a:rPr lang="zh-CN" altLang="en-US" dirty="0">
                <a:solidFill>
                  <a:srgbClr val="0E2234"/>
                </a:solidFill>
                <a:latin typeface="微软雅黑" panose="020B0503020204020204" pitchFamily="34" charset="-122"/>
                <a:ea typeface="微软雅黑" panose="020B0503020204020204" pitchFamily="34" charset="-122"/>
              </a:rPr>
              <a:t>如有问题请联系：</a:t>
            </a:r>
            <a:endParaRPr lang="en-US" altLang="zh-CN" dirty="0">
              <a:solidFill>
                <a:srgbClr val="0E2234"/>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0E2234"/>
                </a:solidFill>
                <a:latin typeface="微软雅黑" panose="020B0503020204020204" pitchFamily="34" charset="-122"/>
                <a:ea typeface="微软雅黑" panose="020B0503020204020204" pitchFamily="34" charset="-122"/>
              </a:rPr>
              <a:t>学生资助中心：</a:t>
            </a:r>
            <a:r>
              <a:rPr lang="en-US" altLang="zh-CN" dirty="0">
                <a:solidFill>
                  <a:srgbClr val="0E2234"/>
                </a:solidFill>
                <a:latin typeface="微软雅黑" panose="020B0503020204020204" pitchFamily="34" charset="-122"/>
                <a:ea typeface="微软雅黑" panose="020B0503020204020204" pitchFamily="34" charset="-122"/>
              </a:rPr>
              <a:t>4006507191</a:t>
            </a:r>
          </a:p>
          <a:p>
            <a:pPr>
              <a:lnSpc>
                <a:spcPct val="150000"/>
              </a:lnSpc>
            </a:pPr>
            <a:r>
              <a:rPr lang="en-US" altLang="zh-CN" dirty="0">
                <a:solidFill>
                  <a:srgbClr val="0E2234"/>
                </a:solidFill>
                <a:latin typeface="微软雅黑" panose="020B0503020204020204" pitchFamily="34" charset="-122"/>
                <a:ea typeface="微软雅黑" panose="020B0503020204020204" pitchFamily="34" charset="-122"/>
              </a:rPr>
              <a:t>                       </a:t>
            </a:r>
            <a:r>
              <a:rPr lang="en-US" altLang="zh-CN" dirty="0" err="1">
                <a:solidFill>
                  <a:srgbClr val="0E2234"/>
                </a:solidFill>
                <a:latin typeface="微软雅黑" panose="020B0503020204020204" pitchFamily="34" charset="-122"/>
                <a:ea typeface="微软雅黑" panose="020B0503020204020204" pitchFamily="34" charset="-122"/>
              </a:rPr>
              <a:t>pkuxszzzx</a:t>
            </a:r>
            <a:r>
              <a:rPr lang="zh-CN" altLang="en-US" dirty="0">
                <a:solidFill>
                  <a:srgbClr val="0E2234"/>
                </a:solidFill>
                <a:latin typeface="微软雅黑" panose="020B0503020204020204" pitchFamily="34" charset="-122"/>
                <a:ea typeface="微软雅黑" panose="020B0503020204020204" pitchFamily="34" charset="-122"/>
              </a:rPr>
              <a:t>（微信公众号）</a:t>
            </a:r>
            <a:endParaRPr lang="en-US" altLang="zh-CN" dirty="0">
              <a:solidFill>
                <a:srgbClr val="0E2234"/>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0E2234"/>
                </a:solidFill>
                <a:latin typeface="微软雅黑" panose="020B0503020204020204" pitchFamily="34" charset="-122"/>
                <a:ea typeface="微软雅黑" panose="020B0503020204020204" pitchFamily="34" charset="-122"/>
              </a:rPr>
              <a:t>                       </a:t>
            </a:r>
            <a:r>
              <a:rPr lang="en-US" altLang="zh-CN" dirty="0" err="1">
                <a:solidFill>
                  <a:srgbClr val="0E2234"/>
                </a:solidFill>
                <a:latin typeface="微软雅黑" panose="020B0503020204020204" pitchFamily="34" charset="-122"/>
                <a:ea typeface="微软雅黑" panose="020B0503020204020204" pitchFamily="34" charset="-122"/>
              </a:rPr>
              <a:t>pkusfao</a:t>
            </a:r>
            <a:r>
              <a:rPr lang="zh-CN" altLang="en-US" dirty="0">
                <a:solidFill>
                  <a:srgbClr val="0E2234"/>
                </a:solidFill>
                <a:latin typeface="微软雅黑" panose="020B0503020204020204" pitchFamily="34" charset="-122"/>
                <a:ea typeface="微软雅黑" panose="020B0503020204020204" pitchFamily="34" charset="-122"/>
              </a:rPr>
              <a:t>（北大资助微信号）</a:t>
            </a:r>
            <a:endParaRPr lang="en-US" altLang="zh-CN" dirty="0">
              <a:solidFill>
                <a:srgbClr val="0E2234"/>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0E2234"/>
                </a:solidFill>
                <a:latin typeface="微软雅黑" panose="020B0503020204020204" pitchFamily="34" charset="-122"/>
                <a:ea typeface="微软雅黑" panose="020B0503020204020204" pitchFamily="34" charset="-122"/>
              </a:rPr>
              <a:t>                       xszzzx@pku.edu</a:t>
            </a:r>
            <a:r>
              <a:rPr lang="en-US" altLang="zh-CN">
                <a:solidFill>
                  <a:srgbClr val="0E2234"/>
                </a:solidFill>
                <a:latin typeface="微软雅黑" panose="020B0503020204020204" pitchFamily="34" charset="-122"/>
                <a:ea typeface="微软雅黑" panose="020B0503020204020204" pitchFamily="34" charset="-122"/>
              </a:rPr>
              <a:t>.cn</a:t>
            </a:r>
            <a:endParaRPr lang="en-US" altLang="zh-CN" dirty="0">
              <a:solidFill>
                <a:srgbClr val="0E2234"/>
              </a:solidFill>
              <a:latin typeface="微软雅黑" panose="020B0503020204020204" pitchFamily="34" charset="-122"/>
              <a:ea typeface="微软雅黑" panose="020B0503020204020204" pitchFamily="34" charset="-122"/>
            </a:endParaRPr>
          </a:p>
        </p:txBody>
      </p:sp>
      <p:sp>
        <p:nvSpPr>
          <p:cNvPr id="11" name="矩形 10"/>
          <p:cNvSpPr/>
          <p:nvPr/>
        </p:nvSpPr>
        <p:spPr>
          <a:xfrm>
            <a:off x="3026528" y="1210764"/>
            <a:ext cx="6825094" cy="992435"/>
          </a:xfrm>
          <a:prstGeom prst="rect">
            <a:avLst/>
          </a:prstGeom>
        </p:spPr>
        <p:txBody>
          <a:bodyPr wrap="square" lIns="68564" tIns="34282" rIns="68564" bIns="34282">
            <a:spAutoFit/>
          </a:bodyPr>
          <a:lstStyle/>
          <a:p>
            <a:pPr algn="ctr"/>
            <a:r>
              <a:rPr lang="zh-CN" altLang="en-US" sz="5999" b="1" spc="316" dirty="0">
                <a:solidFill>
                  <a:srgbClr val="0E2234"/>
                </a:solidFill>
                <a:latin typeface="微软雅黑" panose="020B0503020204020204" pitchFamily="34" charset="-122"/>
                <a:ea typeface="微软雅黑" panose="020B0503020204020204" pitchFamily="34" charset="-122"/>
              </a:rPr>
              <a:t>感谢观看</a:t>
            </a:r>
          </a:p>
        </p:txBody>
      </p:sp>
    </p:spTree>
    <p:extLst>
      <p:ext uri="{BB962C8B-B14F-4D97-AF65-F5344CB8AC3E}">
        <p14:creationId xmlns:p14="http://schemas.microsoft.com/office/powerpoint/2010/main" val="2870400587"/>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14:presetBounceEnd="20000">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14:bounceEnd="20000">
                                          <p:cBhvr additive="base">
                                            <p:cTn id="21" dur="50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14:presetBounceEnd="21250">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14:bounceEnd="21250">
                                          <p:cBhvr additive="base">
                                            <p:cTn id="27" dur="800" fill="hold"/>
                                            <p:tgtEl>
                                              <p:spTgt spid="9"/>
                                            </p:tgtEl>
                                            <p:attrNameLst>
                                              <p:attrName>ppt_x</p:attrName>
                                            </p:attrNameLst>
                                          </p:cBhvr>
                                          <p:tavLst>
                                            <p:tav tm="0">
                                              <p:val>
                                                <p:strVal val="1+#ppt_w/2"/>
                                              </p:val>
                                            </p:tav>
                                            <p:tav tm="100000">
                                              <p:val>
                                                <p:strVal val="#ppt_x"/>
                                              </p:val>
                                            </p:tav>
                                          </p:tavLst>
                                        </p:anim>
                                        <p:anim calcmode="lin" valueType="num" p14:bounceEnd="21250">
                                          <p:cBhvr additive="base">
                                            <p:cTn id="28" dur="8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9"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additive="base">
                                            <p:cTn id="27" dur="800" fill="hold"/>
                                            <p:tgtEl>
                                              <p:spTgt spid="9"/>
                                            </p:tgtEl>
                                            <p:attrNameLst>
                                              <p:attrName>ppt_x</p:attrName>
                                            </p:attrNameLst>
                                          </p:cBhvr>
                                          <p:tavLst>
                                            <p:tav tm="0">
                                              <p:val>
                                                <p:strVal val="1+#ppt_w/2"/>
                                              </p:val>
                                            </p:tav>
                                            <p:tav tm="100000">
                                              <p:val>
                                                <p:strVal val="#ppt_x"/>
                                              </p:val>
                                            </p:tav>
                                          </p:tavLst>
                                        </p:anim>
                                        <p:anim calcmode="lin" valueType="num">
                                          <p:cBhvr additive="base">
                                            <p:cTn id="28" dur="8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9" grpId="0"/>
          <p:bldP spid="1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47" y="448"/>
            <a:ext cx="12863159"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04066" y="1027458"/>
            <a:ext cx="9250623" cy="5499148"/>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任意多边形: 形状 7"/>
          <p:cNvSpPr/>
          <p:nvPr/>
        </p:nvSpPr>
        <p:spPr>
          <a:xfrm>
            <a:off x="2347450" y="448"/>
            <a:ext cx="1627145" cy="3836577"/>
          </a:xfrm>
          <a:custGeom>
            <a:avLst/>
            <a:gdLst>
              <a:gd name="connsiteX0" fmla="*/ 0 w 1543050"/>
              <a:gd name="connsiteY0" fmla="*/ 0 h 2781300"/>
              <a:gd name="connsiteX1" fmla="*/ 1543050 w 1543050"/>
              <a:gd name="connsiteY1" fmla="*/ 0 h 2781300"/>
              <a:gd name="connsiteX2" fmla="*/ 1543050 w 1543050"/>
              <a:gd name="connsiteY2" fmla="*/ 2781300 h 2781300"/>
              <a:gd name="connsiteX3" fmla="*/ 771525 w 1543050"/>
              <a:gd name="connsiteY3" fmla="*/ 1981368 h 2781300"/>
              <a:gd name="connsiteX4" fmla="*/ 0 w 1543050"/>
              <a:gd name="connsiteY4" fmla="*/ 278130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2781300">
                <a:moveTo>
                  <a:pt x="0" y="0"/>
                </a:moveTo>
                <a:lnTo>
                  <a:pt x="1543050" y="0"/>
                </a:lnTo>
                <a:lnTo>
                  <a:pt x="1543050" y="2781300"/>
                </a:lnTo>
                <a:lnTo>
                  <a:pt x="771525" y="1981368"/>
                </a:lnTo>
                <a:lnTo>
                  <a:pt x="0" y="2781300"/>
                </a:lnTo>
                <a:close/>
              </a:path>
            </a:pathLst>
          </a:cu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210547" y="2315155"/>
            <a:ext cx="4250447" cy="481741"/>
            <a:chOff x="5735630" y="1575319"/>
            <a:chExt cx="4250972" cy="481800"/>
          </a:xfrm>
        </p:grpSpPr>
        <p:sp>
          <p:nvSpPr>
            <p:cNvPr id="9" name="文本框 8"/>
            <p:cNvSpPr txBox="1"/>
            <p:nvPr/>
          </p:nvSpPr>
          <p:spPr>
            <a:xfrm>
              <a:off x="7098730" y="1575319"/>
              <a:ext cx="2887872" cy="481799"/>
            </a:xfrm>
            <a:prstGeom prst="rect">
              <a:avLst/>
            </a:prstGeom>
            <a:noFill/>
          </p:spPr>
          <p:txBody>
            <a:bodyPr wrap="square" rtlCol="0">
              <a:spAutoFit/>
            </a:bodyPr>
            <a:lstStyle/>
            <a:p>
              <a:r>
                <a:rPr lang="zh-CN" altLang="en-US" sz="2531" dirty="0">
                  <a:solidFill>
                    <a:srgbClr val="0E2234"/>
                  </a:solidFill>
                  <a:latin typeface="微软雅黑" panose="020B0503020204020204" pitchFamily="34" charset="-122"/>
                  <a:ea typeface="微软雅黑" panose="020B0503020204020204" pitchFamily="34" charset="-122"/>
                </a:rPr>
                <a:t>系统目录</a:t>
              </a:r>
            </a:p>
          </p:txBody>
        </p:sp>
        <p:sp>
          <p:nvSpPr>
            <p:cNvPr id="10" name="文本框 9"/>
            <p:cNvSpPr txBox="1"/>
            <p:nvPr/>
          </p:nvSpPr>
          <p:spPr>
            <a:xfrm>
              <a:off x="5735630" y="1575320"/>
              <a:ext cx="1145170" cy="481799"/>
            </a:xfrm>
            <a:prstGeom prst="rect">
              <a:avLst/>
            </a:prstGeom>
            <a:noFill/>
          </p:spPr>
          <p:txBody>
            <a:bodyPr wrap="square" rtlCol="0">
              <a:spAutoFit/>
            </a:bodyPr>
            <a:lstStyle/>
            <a:p>
              <a:r>
                <a:rPr lang="en-US" altLang="zh-CN" sz="2531" dirty="0">
                  <a:solidFill>
                    <a:srgbClr val="0E2234"/>
                  </a:solidFill>
                  <a:latin typeface="微软雅黑" panose="020B0503020204020204" pitchFamily="34" charset="-122"/>
                  <a:ea typeface="微软雅黑" panose="020B0503020204020204" pitchFamily="34" charset="-122"/>
                </a:rPr>
                <a:t>Part 1</a:t>
              </a:r>
              <a:endParaRPr lang="zh-CN" altLang="en-US" sz="2531" dirty="0">
                <a:solidFill>
                  <a:srgbClr val="0E2234"/>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6843687" y="1655943"/>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210547" y="3429915"/>
            <a:ext cx="4891236" cy="481799"/>
            <a:chOff x="5735630" y="2690217"/>
            <a:chExt cx="4891840" cy="481858"/>
          </a:xfrm>
        </p:grpSpPr>
        <p:sp>
          <p:nvSpPr>
            <p:cNvPr id="12" name="文本框 11"/>
            <p:cNvSpPr txBox="1"/>
            <p:nvPr/>
          </p:nvSpPr>
          <p:spPr>
            <a:xfrm>
              <a:off x="7098730" y="2690217"/>
              <a:ext cx="3528740" cy="481858"/>
            </a:xfrm>
            <a:prstGeom prst="rect">
              <a:avLst/>
            </a:prstGeom>
            <a:noFill/>
          </p:spPr>
          <p:txBody>
            <a:bodyPr wrap="square" rtlCol="0">
              <a:spAutoFit/>
            </a:bodyPr>
            <a:lstStyle/>
            <a:p>
              <a:r>
                <a:rPr lang="zh-CN" altLang="en-US" sz="2531" dirty="0">
                  <a:solidFill>
                    <a:srgbClr val="0E2234"/>
                  </a:solidFill>
                  <a:latin typeface="微软雅黑" panose="020B0503020204020204" pitchFamily="34" charset="-122"/>
                  <a:ea typeface="微软雅黑" panose="020B0503020204020204" pitchFamily="34" charset="-122"/>
                </a:rPr>
                <a:t>申请认定、助学金流程</a:t>
              </a:r>
            </a:p>
          </p:txBody>
        </p:sp>
        <p:sp>
          <p:nvSpPr>
            <p:cNvPr id="13" name="文本框 12"/>
            <p:cNvSpPr txBox="1"/>
            <p:nvPr/>
          </p:nvSpPr>
          <p:spPr>
            <a:xfrm>
              <a:off x="5735630" y="2690217"/>
              <a:ext cx="1145170" cy="481799"/>
            </a:xfrm>
            <a:prstGeom prst="rect">
              <a:avLst/>
            </a:prstGeom>
            <a:noFill/>
          </p:spPr>
          <p:txBody>
            <a:bodyPr wrap="square" rtlCol="0">
              <a:spAutoFit/>
            </a:bodyPr>
            <a:lstStyle/>
            <a:p>
              <a:r>
                <a:rPr lang="en-US" altLang="zh-CN" sz="2531" dirty="0">
                  <a:solidFill>
                    <a:srgbClr val="0E2234"/>
                  </a:solidFill>
                  <a:latin typeface="微软雅黑" panose="020B0503020204020204" pitchFamily="34" charset="-122"/>
                  <a:ea typeface="微软雅黑" panose="020B0503020204020204" pitchFamily="34" charset="-122"/>
                </a:rPr>
                <a:t>Part 2</a:t>
              </a:r>
              <a:endParaRPr lang="zh-CN" altLang="en-US" sz="2531" dirty="0">
                <a:solidFill>
                  <a:srgbClr val="0E2234"/>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6843687" y="2770840"/>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210547" y="4544674"/>
            <a:ext cx="4250447" cy="481741"/>
            <a:chOff x="5735630" y="3805114"/>
            <a:chExt cx="4250972" cy="481800"/>
          </a:xfrm>
        </p:grpSpPr>
        <p:sp>
          <p:nvSpPr>
            <p:cNvPr id="15" name="文本框 14"/>
            <p:cNvSpPr txBox="1"/>
            <p:nvPr/>
          </p:nvSpPr>
          <p:spPr>
            <a:xfrm>
              <a:off x="7098730" y="3805114"/>
              <a:ext cx="2887872" cy="481799"/>
            </a:xfrm>
            <a:prstGeom prst="rect">
              <a:avLst/>
            </a:prstGeom>
            <a:noFill/>
          </p:spPr>
          <p:txBody>
            <a:bodyPr wrap="square" rtlCol="0">
              <a:spAutoFit/>
            </a:bodyPr>
            <a:lstStyle/>
            <a:p>
              <a:r>
                <a:rPr lang="zh-CN" altLang="en-US" sz="2531" dirty="0">
                  <a:solidFill>
                    <a:srgbClr val="0E2234"/>
                  </a:solidFill>
                  <a:latin typeface="微软雅黑" panose="020B0503020204020204" pitchFamily="34" charset="-122"/>
                  <a:ea typeface="微软雅黑" panose="020B0503020204020204" pitchFamily="34" charset="-122"/>
                </a:rPr>
                <a:t>操作过程演示</a:t>
              </a:r>
            </a:p>
          </p:txBody>
        </p:sp>
        <p:sp>
          <p:nvSpPr>
            <p:cNvPr id="17" name="文本框 16"/>
            <p:cNvSpPr txBox="1"/>
            <p:nvPr/>
          </p:nvSpPr>
          <p:spPr>
            <a:xfrm>
              <a:off x="5735630" y="3805115"/>
              <a:ext cx="1145170" cy="481799"/>
            </a:xfrm>
            <a:prstGeom prst="rect">
              <a:avLst/>
            </a:prstGeom>
            <a:noFill/>
          </p:spPr>
          <p:txBody>
            <a:bodyPr wrap="square" rtlCol="0">
              <a:spAutoFit/>
            </a:bodyPr>
            <a:lstStyle/>
            <a:p>
              <a:r>
                <a:rPr lang="en-US" altLang="zh-CN" sz="2531" dirty="0">
                  <a:solidFill>
                    <a:srgbClr val="0E2234"/>
                  </a:solidFill>
                  <a:latin typeface="微软雅黑" panose="020B0503020204020204" pitchFamily="34" charset="-122"/>
                  <a:ea typeface="微软雅黑" panose="020B0503020204020204" pitchFamily="34" charset="-122"/>
                </a:rPr>
                <a:t>Part 3</a:t>
              </a:r>
              <a:endParaRPr lang="zh-CN" altLang="en-US" sz="2531" dirty="0">
                <a:solidFill>
                  <a:srgbClr val="0E2234"/>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6843687" y="3885738"/>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2338354" y="1495221"/>
            <a:ext cx="1645336" cy="871221"/>
          </a:xfrm>
          <a:prstGeom prst="rect">
            <a:avLst/>
          </a:prstGeom>
          <a:noFill/>
        </p:spPr>
        <p:txBody>
          <a:bodyPr wrap="square" rtlCol="0">
            <a:spAutoFit/>
          </a:bodyPr>
          <a:lstStyle/>
          <a:p>
            <a:pPr algn="ctr"/>
            <a:r>
              <a:rPr lang="zh-CN" altLang="en-US" sz="5061" spc="316" dirty="0">
                <a:solidFill>
                  <a:schemeClr val="bg1"/>
                </a:solidFill>
                <a:latin typeface="微软雅黑" panose="020B0503020204020204" pitchFamily="34" charset="-122"/>
                <a:ea typeface="微软雅黑" panose="020B0503020204020204" pitchFamily="34" charset="-122"/>
              </a:rPr>
              <a:t>目录</a:t>
            </a:r>
          </a:p>
        </p:txBody>
      </p:sp>
      <p:sp>
        <p:nvSpPr>
          <p:cNvPr id="25" name="矩形 24"/>
          <p:cNvSpPr/>
          <p:nvPr/>
        </p:nvSpPr>
        <p:spPr>
          <a:xfrm>
            <a:off x="1148" y="5903151"/>
            <a:ext cx="4439495" cy="206624"/>
          </a:xfrm>
          <a:prstGeom prst="rect">
            <a:avLst/>
          </a:prstGeom>
          <a:solidFill>
            <a:srgbClr val="0E2234"/>
          </a:solidFill>
          <a:ln>
            <a:noFill/>
          </a:ln>
          <a:effectLst>
            <a:outerShdw blurRad="1905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427266" y="5905563"/>
            <a:ext cx="4439495" cy="206624"/>
          </a:xfrm>
          <a:prstGeom prst="rect">
            <a:avLst/>
          </a:prstGeom>
          <a:solidFill>
            <a:srgbClr val="0E2234"/>
          </a:solidFill>
          <a:ln>
            <a:noFill/>
          </a:ln>
          <a:effectLst>
            <a:outerShdw blurRad="1905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99863607"/>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right)">
                                      <p:cBhvr>
                                        <p:cTn id="30" dur="500"/>
                                        <p:tgtEl>
                                          <p:spTgt spid="26"/>
                                        </p:tgtEl>
                                      </p:cBhvr>
                                    </p:animEffect>
                                  </p:childTnLst>
                                </p:cTn>
                              </p:par>
                            </p:childTnLst>
                          </p:cTn>
                        </p:par>
                        <p:par>
                          <p:cTn id="31" fill="hold">
                            <p:stCondLst>
                              <p:cond delay="1000"/>
                            </p:stCondLst>
                            <p:childTnLst>
                              <p:par>
                                <p:cTn id="32" presetID="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8"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0-#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0-#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23" grpId="0"/>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0885488" y="2257425"/>
            <a:ext cx="1973262" cy="1181100"/>
          </a:xfrm>
          <a:prstGeom prst="rect">
            <a:avLst/>
          </a:prstGeom>
        </p:spPr>
        <p:txBody>
          <a:bodyPr lIns="0" tIns="0" rIns="0" bIns="0" anchor="ctr">
            <a:spAutoFit/>
          </a:bodyPr>
          <a:lstStyle/>
          <a:p>
            <a:pPr marL="0" indent="0" algn="ctr">
              <a:lnSpc>
                <a:spcPct val="120000"/>
              </a:lnSpc>
              <a:spcBef>
                <a:spcPts val="633"/>
              </a:spcBef>
              <a:buNone/>
            </a:pPr>
            <a:r>
              <a:rPr lang="zh-CN" altLang="en-US" sz="320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endParaRPr lang="id-ID" sz="3200" dirty="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endParaRPr>
          </a:p>
        </p:txBody>
      </p:sp>
      <p:sp>
        <p:nvSpPr>
          <p:cNvPr id="11" name="Shape 1852"/>
          <p:cNvSpPr/>
          <p:nvPr/>
        </p:nvSpPr>
        <p:spPr>
          <a:xfrm>
            <a:off x="11397927" y="163686"/>
            <a:ext cx="947691" cy="9476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6788" tIns="26788" rIns="26788" bIns="26788" numCol="1" anchor="ctr">
            <a:noAutofit/>
          </a:bodyPr>
          <a:lstStyle/>
          <a:p>
            <a:pPr>
              <a:lnSpc>
                <a:spcPct val="120000"/>
              </a:lnSpc>
            </a:pPr>
            <a:endParaRPr sz="1846">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Shape 1853"/>
          <p:cNvSpPr/>
          <p:nvPr/>
        </p:nvSpPr>
        <p:spPr>
          <a:xfrm>
            <a:off x="11675538" y="477806"/>
            <a:ext cx="392466" cy="319449"/>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846">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Shape 1867"/>
          <p:cNvSpPr/>
          <p:nvPr/>
        </p:nvSpPr>
        <p:spPr>
          <a:xfrm>
            <a:off x="9918245" y="2091274"/>
            <a:ext cx="335443" cy="351048"/>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846">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标题 4"/>
          <p:cNvSpPr txBox="1">
            <a:spLocks/>
          </p:cNvSpPr>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1/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系统目录</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文本框 28"/>
          <p:cNvSpPr txBox="1"/>
          <p:nvPr/>
        </p:nvSpPr>
        <p:spPr>
          <a:xfrm>
            <a:off x="155146" y="783610"/>
            <a:ext cx="7462361" cy="113505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400" dirty="0">
                <a:solidFill>
                  <a:srgbClr val="0E2234"/>
                </a:solidFill>
                <a:latin typeface="微软雅黑" panose="020B0503020204020204" pitchFamily="34" charset="-122"/>
                <a:ea typeface="微软雅黑" panose="020B0503020204020204" pitchFamily="34" charset="-122"/>
              </a:rPr>
              <a:t>系统路径：校内门户登录</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办事大厅</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个人业务</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学工部业务</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学生活动</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55" y="2138478"/>
            <a:ext cx="6038989" cy="4954574"/>
          </a:xfrm>
          <a:prstGeom prst="rect">
            <a:avLst/>
          </a:prstGeom>
          <a:ln w="28575">
            <a:solidFill>
              <a:schemeClr val="tx1"/>
            </a:solidFill>
          </a:ln>
        </p:spPr>
      </p:pic>
      <p:pic>
        <p:nvPicPr>
          <p:cNvPr id="5" name="图片 4">
            <a:extLst>
              <a:ext uri="{FF2B5EF4-FFF2-40B4-BE49-F238E27FC236}">
                <a16:creationId xmlns:a16="http://schemas.microsoft.com/office/drawing/2014/main" id="{E9672749-3D0E-A316-5387-FD7C3CE06548}"/>
              </a:ext>
            </a:extLst>
          </p:cNvPr>
          <p:cNvPicPr>
            <a:picLocks noChangeAspect="1"/>
          </p:cNvPicPr>
          <p:nvPr/>
        </p:nvPicPr>
        <p:blipFill>
          <a:blip r:embed="rId4"/>
          <a:stretch>
            <a:fillRect/>
          </a:stretch>
        </p:blipFill>
        <p:spPr>
          <a:xfrm>
            <a:off x="6443844" y="2091274"/>
            <a:ext cx="6322235" cy="5001777"/>
          </a:xfrm>
          <a:prstGeom prst="rect">
            <a:avLst/>
          </a:prstGeom>
        </p:spPr>
      </p:pic>
    </p:spTree>
    <p:extLst>
      <p:ext uri="{BB962C8B-B14F-4D97-AF65-F5344CB8AC3E}">
        <p14:creationId xmlns:p14="http://schemas.microsoft.com/office/powerpoint/2010/main" val="247792812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P spid="12"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椭圆 119"/>
          <p:cNvSpPr/>
          <p:nvPr/>
        </p:nvSpPr>
        <p:spPr>
          <a:xfrm>
            <a:off x="9836286" y="1033600"/>
            <a:ext cx="2353729" cy="1130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a:off x="6546108" y="1029668"/>
            <a:ext cx="2013877" cy="1130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3396581" y="931363"/>
            <a:ext cx="2013877" cy="1130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120925" y="844398"/>
            <a:ext cx="2809050" cy="1218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右箭头 77"/>
          <p:cNvSpPr/>
          <p:nvPr/>
        </p:nvSpPr>
        <p:spPr>
          <a:xfrm>
            <a:off x="0" y="2160240"/>
            <a:ext cx="12858750" cy="4624437"/>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190841" y="2841769"/>
            <a:ext cx="11593288" cy="0"/>
          </a:xfrm>
          <a:prstGeom prst="line">
            <a:avLst/>
          </a:prstGeom>
          <a:ln w="76200" cmpd="sng">
            <a:solidFill>
              <a:srgbClr val="8F1A12"/>
            </a:solidFill>
            <a:prstDash val="solid"/>
          </a:ln>
        </p:spPr>
        <p:style>
          <a:lnRef idx="1">
            <a:schemeClr val="accent1"/>
          </a:lnRef>
          <a:fillRef idx="0">
            <a:schemeClr val="accent1"/>
          </a:fillRef>
          <a:effectRef idx="0">
            <a:schemeClr val="accent1"/>
          </a:effectRef>
          <a:fontRef idx="minor">
            <a:schemeClr val="tx1"/>
          </a:fontRef>
        </p:style>
      </p:cxnSp>
      <p:sp>
        <p:nvSpPr>
          <p:cNvPr id="45" name="标题 4"/>
          <p:cNvSpPr txBox="1">
            <a:spLocks/>
          </p:cNvSpPr>
          <p:nvPr/>
        </p:nvSpPr>
        <p:spPr>
          <a:xfrm>
            <a:off x="886763" y="139598"/>
            <a:ext cx="3755767"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2/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申请认定、助学金流程</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Text Placeholder 11"/>
          <p:cNvSpPr txBox="1">
            <a:spLocks/>
          </p:cNvSpPr>
          <p:nvPr/>
        </p:nvSpPr>
        <p:spPr>
          <a:xfrm>
            <a:off x="-195361" y="4313344"/>
            <a:ext cx="3253665" cy="10854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zh-CN" altLang="en-US" sz="1600" dirty="0">
                <a:solidFill>
                  <a:schemeClr val="accent2"/>
                </a:solidFill>
                <a:latin typeface="微软雅黑" panose="020B0503020204020204" pitchFamily="34" charset="-122"/>
                <a:ea typeface="微软雅黑" panose="020B0503020204020204" pitchFamily="34" charset="-122"/>
              </a:rPr>
              <a:t>线上申报家庭经济情况</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buNone/>
            </a:pPr>
            <a:r>
              <a:rPr lang="zh-CN" altLang="en-US" sz="1600" b="1" dirty="0">
                <a:solidFill>
                  <a:srgbClr val="FF0000"/>
                </a:solidFill>
                <a:latin typeface="微软雅黑" panose="020B0503020204020204" pitchFamily="34" charset="-122"/>
                <a:ea typeface="微软雅黑" panose="020B0503020204020204" pitchFamily="34" charset="-122"/>
              </a:rPr>
              <a:t>双面打印</a:t>
            </a:r>
            <a:r>
              <a:rPr lang="en-US" altLang="zh-CN" sz="1600" dirty="0">
                <a:solidFill>
                  <a:schemeClr val="accent2"/>
                </a:solidFill>
                <a:latin typeface="微软雅黑" panose="020B0503020204020204" pitchFamily="34" charset="-122"/>
                <a:ea typeface="微软雅黑" panose="020B0503020204020204" pitchFamily="34" charset="-122"/>
              </a:rPr>
              <a:t>《</a:t>
            </a:r>
            <a:r>
              <a:rPr lang="zh-CN" altLang="en-US" sz="1600" dirty="0">
                <a:solidFill>
                  <a:schemeClr val="accent2"/>
                </a:solidFill>
                <a:latin typeface="微软雅黑" panose="020B0503020204020204" pitchFamily="34" charset="-122"/>
                <a:ea typeface="微软雅黑" panose="020B0503020204020204" pitchFamily="34" charset="-122"/>
              </a:rPr>
              <a:t>调查表</a:t>
            </a:r>
            <a:r>
              <a:rPr lang="en-US" altLang="zh-CN" sz="1600" dirty="0">
                <a:solidFill>
                  <a:schemeClr val="accent2"/>
                </a:solidFill>
                <a:latin typeface="微软雅黑" panose="020B0503020204020204" pitchFamily="34" charset="-122"/>
                <a:ea typeface="微软雅黑" panose="020B0503020204020204" pitchFamily="34" charset="-122"/>
              </a:rPr>
              <a:t>》</a:t>
            </a:r>
          </a:p>
          <a:p>
            <a:pPr algn="ctr">
              <a:buNone/>
            </a:pPr>
            <a:r>
              <a:rPr lang="en-US" altLang="zh-CN" sz="1600" dirty="0">
                <a:solidFill>
                  <a:schemeClr val="accent2"/>
                </a:solidFill>
                <a:latin typeface="微软雅黑" panose="020B0503020204020204" pitchFamily="34" charset="-122"/>
                <a:ea typeface="微软雅黑" panose="020B0503020204020204" pitchFamily="34" charset="-122"/>
              </a:rPr>
              <a:t>《</a:t>
            </a:r>
            <a:r>
              <a:rPr lang="zh-CN" altLang="en-US" sz="1600" dirty="0">
                <a:solidFill>
                  <a:schemeClr val="accent2"/>
                </a:solidFill>
                <a:latin typeface="微软雅黑" panose="020B0503020204020204" pitchFamily="34" charset="-122"/>
                <a:ea typeface="微软雅黑" panose="020B0503020204020204" pitchFamily="34" charset="-122"/>
              </a:rPr>
              <a:t>调查表</a:t>
            </a:r>
            <a:r>
              <a:rPr lang="en-US" altLang="zh-CN" sz="1600" dirty="0">
                <a:solidFill>
                  <a:schemeClr val="accent2"/>
                </a:solidFill>
                <a:latin typeface="微软雅黑" panose="020B0503020204020204" pitchFamily="34" charset="-122"/>
                <a:ea typeface="微软雅黑" panose="020B0503020204020204" pitchFamily="34" charset="-122"/>
              </a:rPr>
              <a:t>》</a:t>
            </a:r>
            <a:r>
              <a:rPr lang="zh-CN" altLang="en-US" sz="1600" dirty="0">
                <a:solidFill>
                  <a:schemeClr val="accent2"/>
                </a:solidFill>
                <a:latin typeface="微软雅黑" panose="020B0503020204020204" pitchFamily="34" charset="-122"/>
                <a:ea typeface="微软雅黑" panose="020B0503020204020204" pitchFamily="34" charset="-122"/>
              </a:rPr>
              <a:t>等材料交到院系</a:t>
            </a:r>
            <a:endParaRPr lang="en-US" altLang="zh-CN" sz="1600" dirty="0">
              <a:solidFill>
                <a:schemeClr val="accent2"/>
              </a:solidFill>
              <a:latin typeface="微软雅黑" panose="020B0503020204020204" pitchFamily="34" charset="-122"/>
              <a:ea typeface="微软雅黑" panose="020B0503020204020204" pitchFamily="34" charset="-122"/>
            </a:endParaRPr>
          </a:p>
        </p:txBody>
      </p:sp>
      <p:sp>
        <p:nvSpPr>
          <p:cNvPr id="17" name="Text Placeholder 11"/>
          <p:cNvSpPr txBox="1">
            <a:spLocks/>
          </p:cNvSpPr>
          <p:nvPr/>
        </p:nvSpPr>
        <p:spPr>
          <a:xfrm>
            <a:off x="3719233" y="4645626"/>
            <a:ext cx="1531079" cy="396870"/>
          </a:xfrm>
          <a:prstGeom prst="rect">
            <a:avLst/>
          </a:prstGeom>
        </p:spPr>
        <p:txBody>
          <a:bodyPr vert="horz" lIns="96411" tIns="48206" rIns="96411" bIns="48206"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查看认定结果</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endParaRPr lang="zh-CN" altLang="en-US" sz="1600" dirty="0">
              <a:solidFill>
                <a:schemeClr val="accent2"/>
              </a:solidFill>
              <a:latin typeface="微软雅黑" panose="020B0503020204020204" pitchFamily="34" charset="-122"/>
              <a:ea typeface="微软雅黑" panose="020B0503020204020204" pitchFamily="34" charset="-122"/>
            </a:endParaRPr>
          </a:p>
        </p:txBody>
      </p:sp>
      <p:sp>
        <p:nvSpPr>
          <p:cNvPr id="19" name="Text Placeholder 11"/>
          <p:cNvSpPr txBox="1">
            <a:spLocks/>
          </p:cNvSpPr>
          <p:nvPr/>
        </p:nvSpPr>
        <p:spPr>
          <a:xfrm>
            <a:off x="6441217" y="4085318"/>
            <a:ext cx="2890958" cy="1026583"/>
          </a:xfrm>
          <a:prstGeom prst="rect">
            <a:avLst/>
          </a:prstGeom>
        </p:spPr>
        <p:txBody>
          <a:bodyPr vert="horz" lIns="96411" tIns="48206" rIns="96411" bIns="48206"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查看获助学金项目</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r>
              <a:rPr lang="zh-CN" altLang="en-US" sz="1600" dirty="0">
                <a:solidFill>
                  <a:schemeClr val="accent2"/>
                </a:solidFill>
                <a:latin typeface="微软雅黑" panose="020B0503020204020204" pitchFamily="34" charset="-122"/>
                <a:ea typeface="微软雅黑" panose="020B0503020204020204" pitchFamily="34" charset="-122"/>
              </a:rPr>
              <a:t>在线填写</a:t>
            </a:r>
            <a:r>
              <a:rPr lang="en-US" altLang="zh-CN" sz="1600" dirty="0">
                <a:solidFill>
                  <a:schemeClr val="accent2"/>
                </a:solidFill>
                <a:latin typeface="微软雅黑" panose="020B0503020204020204" pitchFamily="34" charset="-122"/>
                <a:ea typeface="微软雅黑" panose="020B0503020204020204" pitchFamily="34" charset="-122"/>
              </a:rPr>
              <a:t>《XX</a:t>
            </a:r>
            <a:r>
              <a:rPr lang="zh-CN" altLang="en-US" sz="1600" dirty="0">
                <a:solidFill>
                  <a:schemeClr val="accent2"/>
                </a:solidFill>
                <a:latin typeface="微软雅黑" panose="020B0503020204020204" pitchFamily="34" charset="-122"/>
                <a:ea typeface="微软雅黑" panose="020B0503020204020204" pitchFamily="34" charset="-122"/>
              </a:rPr>
              <a:t>助学金申请表</a:t>
            </a:r>
            <a:r>
              <a:rPr lang="en-US" altLang="zh-CN" sz="1600" dirty="0">
                <a:solidFill>
                  <a:schemeClr val="accent2"/>
                </a:solidFill>
                <a:latin typeface="微软雅黑" panose="020B0503020204020204" pitchFamily="34" charset="-122"/>
                <a:ea typeface="微软雅黑" panose="020B0503020204020204" pitchFamily="34" charset="-122"/>
              </a:rPr>
              <a:t>》</a:t>
            </a:r>
          </a:p>
          <a:p>
            <a:pPr algn="ctr"/>
            <a:r>
              <a:rPr lang="zh-CN" altLang="en-US" sz="1600" dirty="0">
                <a:solidFill>
                  <a:schemeClr val="accent2"/>
                </a:solidFill>
                <a:latin typeface="微软雅黑" panose="020B0503020204020204" pitchFamily="34" charset="-122"/>
                <a:ea typeface="微软雅黑" panose="020B0503020204020204" pitchFamily="34" charset="-122"/>
              </a:rPr>
              <a:t>在线填写</a:t>
            </a:r>
            <a:r>
              <a:rPr lang="en-US" altLang="zh-CN" sz="1600" dirty="0">
                <a:solidFill>
                  <a:schemeClr val="accent2"/>
                </a:solidFill>
                <a:latin typeface="微软雅黑" panose="020B0503020204020204" pitchFamily="34" charset="-122"/>
                <a:ea typeface="微软雅黑" panose="020B0503020204020204" pitchFamily="34" charset="-122"/>
              </a:rPr>
              <a:t>《XX</a:t>
            </a:r>
            <a:r>
              <a:rPr lang="zh-CN" altLang="en-US" sz="1600" dirty="0">
                <a:solidFill>
                  <a:schemeClr val="accent2"/>
                </a:solidFill>
                <a:latin typeface="微软雅黑" panose="020B0503020204020204" pitchFamily="34" charset="-122"/>
                <a:ea typeface="微软雅黑" panose="020B0503020204020204" pitchFamily="34" charset="-122"/>
              </a:rPr>
              <a:t>助学金感谢信</a:t>
            </a:r>
            <a:r>
              <a:rPr lang="en-US" altLang="zh-CN" sz="1600" dirty="0">
                <a:solidFill>
                  <a:schemeClr val="accent2"/>
                </a:solidFill>
                <a:latin typeface="微软雅黑" panose="020B0503020204020204" pitchFamily="34" charset="-122"/>
                <a:ea typeface="微软雅黑" panose="020B0503020204020204" pitchFamily="34" charset="-122"/>
              </a:rPr>
              <a:t>》</a:t>
            </a:r>
          </a:p>
          <a:p>
            <a:pPr algn="ctr"/>
            <a:r>
              <a:rPr lang="zh-CN" altLang="en-US" sz="1600" dirty="0">
                <a:solidFill>
                  <a:schemeClr val="accent2"/>
                </a:solidFill>
                <a:latin typeface="微软雅黑" panose="020B0503020204020204" pitchFamily="34" charset="-122"/>
                <a:ea typeface="微软雅黑" panose="020B0503020204020204" pitchFamily="34" charset="-122"/>
              </a:rPr>
              <a:t>上述材料交到院系</a:t>
            </a:r>
          </a:p>
        </p:txBody>
      </p:sp>
      <p:sp>
        <p:nvSpPr>
          <p:cNvPr id="21" name="Text Placeholder 11"/>
          <p:cNvSpPr txBox="1">
            <a:spLocks/>
          </p:cNvSpPr>
          <p:nvPr/>
        </p:nvSpPr>
        <p:spPr>
          <a:xfrm>
            <a:off x="10173790" y="4441777"/>
            <a:ext cx="1682317" cy="795535"/>
          </a:xfrm>
          <a:prstGeom prst="rect">
            <a:avLst/>
          </a:prstGeom>
        </p:spPr>
        <p:txBody>
          <a:bodyPr vert="horz" lIns="96411" tIns="48206" rIns="96411" bIns="48206"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系统、银行卡等</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r>
              <a:rPr lang="zh-CN" altLang="en-US" sz="1600" dirty="0">
                <a:solidFill>
                  <a:schemeClr val="accent2"/>
                </a:solidFill>
                <a:latin typeface="微软雅黑" panose="020B0503020204020204" pitchFamily="34" charset="-122"/>
                <a:ea typeface="微软雅黑" panose="020B0503020204020204" pitchFamily="34" charset="-122"/>
              </a:rPr>
              <a:t>查收助学金</a:t>
            </a:r>
          </a:p>
        </p:txBody>
      </p:sp>
      <p:sp>
        <p:nvSpPr>
          <p:cNvPr id="22" name="Oval 25"/>
          <p:cNvSpPr/>
          <p:nvPr/>
        </p:nvSpPr>
        <p:spPr>
          <a:xfrm>
            <a:off x="1200196" y="2592092"/>
            <a:ext cx="478553" cy="478553"/>
          </a:xfrm>
          <a:prstGeom prst="ellipse">
            <a:avLst/>
          </a:prstGeom>
          <a:solidFill>
            <a:srgbClr val="00B36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sym typeface="+mn-lt"/>
              </a:rPr>
              <a:t>1</a:t>
            </a:r>
          </a:p>
        </p:txBody>
      </p:sp>
      <p:sp>
        <p:nvSpPr>
          <p:cNvPr id="24" name="Oval 26"/>
          <p:cNvSpPr/>
          <p:nvPr/>
        </p:nvSpPr>
        <p:spPr>
          <a:xfrm>
            <a:off x="4118120" y="2592092"/>
            <a:ext cx="524410" cy="524410"/>
          </a:xfrm>
          <a:prstGeom prst="ellipse">
            <a:avLst/>
          </a:prstGeom>
          <a:solidFill>
            <a:srgbClr val="1A8CE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sym typeface="+mn-lt"/>
              </a:rPr>
              <a:t>2</a:t>
            </a:r>
          </a:p>
        </p:txBody>
      </p:sp>
      <p:sp>
        <p:nvSpPr>
          <p:cNvPr id="26" name="Oval 27"/>
          <p:cNvSpPr/>
          <p:nvPr/>
        </p:nvSpPr>
        <p:spPr>
          <a:xfrm>
            <a:off x="7327792" y="2592092"/>
            <a:ext cx="527242" cy="527242"/>
          </a:xfrm>
          <a:prstGeom prst="ellipse">
            <a:avLst/>
          </a:prstGeom>
          <a:solidFill>
            <a:srgbClr val="A7835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sym typeface="+mn-lt"/>
              </a:rPr>
              <a:t>3</a:t>
            </a:r>
          </a:p>
        </p:txBody>
      </p:sp>
      <p:sp>
        <p:nvSpPr>
          <p:cNvPr id="27" name="Oval 28"/>
          <p:cNvSpPr/>
          <p:nvPr/>
        </p:nvSpPr>
        <p:spPr>
          <a:xfrm>
            <a:off x="10746731" y="2592138"/>
            <a:ext cx="524364" cy="524364"/>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sym typeface="+mn-lt"/>
              </a:rPr>
              <a:t>4</a:t>
            </a:r>
          </a:p>
        </p:txBody>
      </p:sp>
      <p:sp>
        <p:nvSpPr>
          <p:cNvPr id="3" name="矩形 2"/>
          <p:cNvSpPr/>
          <p:nvPr/>
        </p:nvSpPr>
        <p:spPr>
          <a:xfrm>
            <a:off x="190841" y="4211185"/>
            <a:ext cx="2520280" cy="118761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735076" y="4352137"/>
            <a:ext cx="1527787" cy="91372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00885" y="3693712"/>
            <a:ext cx="1438156"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申报阶段</a:t>
            </a:r>
          </a:p>
        </p:txBody>
      </p:sp>
      <p:sp>
        <p:nvSpPr>
          <p:cNvPr id="32" name="文本框 31"/>
          <p:cNvSpPr txBox="1"/>
          <p:nvPr/>
        </p:nvSpPr>
        <p:spPr>
          <a:xfrm>
            <a:off x="3725070" y="3695257"/>
            <a:ext cx="1681428"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查看认定结果</a:t>
            </a:r>
          </a:p>
        </p:txBody>
      </p:sp>
      <p:sp>
        <p:nvSpPr>
          <p:cNvPr id="33" name="文本框 32"/>
          <p:cNvSpPr txBox="1"/>
          <p:nvPr/>
        </p:nvSpPr>
        <p:spPr>
          <a:xfrm>
            <a:off x="6720392" y="3706944"/>
            <a:ext cx="2269283"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完善助学金项目材料</a:t>
            </a:r>
          </a:p>
        </p:txBody>
      </p:sp>
      <p:sp>
        <p:nvSpPr>
          <p:cNvPr id="34" name="矩形 33"/>
          <p:cNvSpPr/>
          <p:nvPr/>
        </p:nvSpPr>
        <p:spPr>
          <a:xfrm>
            <a:off x="6428296" y="4032448"/>
            <a:ext cx="2853476" cy="150208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0343969" y="3693712"/>
            <a:ext cx="1440160"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查收助学金</a:t>
            </a:r>
          </a:p>
        </p:txBody>
      </p:sp>
      <p:sp>
        <p:nvSpPr>
          <p:cNvPr id="37" name="矩形 36"/>
          <p:cNvSpPr/>
          <p:nvPr/>
        </p:nvSpPr>
        <p:spPr>
          <a:xfrm>
            <a:off x="10101783" y="4248472"/>
            <a:ext cx="1771198" cy="114876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2612951" y="3600400"/>
            <a:ext cx="1152128" cy="47397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右箭头 66"/>
          <p:cNvSpPr/>
          <p:nvPr/>
        </p:nvSpPr>
        <p:spPr>
          <a:xfrm>
            <a:off x="9191841" y="3600400"/>
            <a:ext cx="1152128" cy="47074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右箭头 68"/>
          <p:cNvSpPr/>
          <p:nvPr/>
        </p:nvSpPr>
        <p:spPr>
          <a:xfrm>
            <a:off x="5384163" y="3600400"/>
            <a:ext cx="1152128" cy="47397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p:cNvSpPr txBox="1"/>
          <p:nvPr/>
        </p:nvSpPr>
        <p:spPr>
          <a:xfrm>
            <a:off x="2483682" y="3199113"/>
            <a:ext cx="1137381" cy="458908"/>
          </a:xfrm>
          <a:prstGeom prst="rect">
            <a:avLst/>
          </a:prstGeom>
          <a:noFill/>
        </p:spPr>
        <p:txBody>
          <a:bodyPr wrap="square" rtlCol="0">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院系认定</a:t>
            </a:r>
          </a:p>
        </p:txBody>
      </p:sp>
      <p:cxnSp>
        <p:nvCxnSpPr>
          <p:cNvPr id="73" name="直接箭头连接符 72"/>
          <p:cNvCxnSpPr>
            <a:stCxn id="22" idx="4"/>
          </p:cNvCxnSpPr>
          <p:nvPr/>
        </p:nvCxnSpPr>
        <p:spPr>
          <a:xfrm>
            <a:off x="1439473" y="3070645"/>
            <a:ext cx="0" cy="6089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061223" y="3238830"/>
            <a:ext cx="1435211" cy="507831"/>
          </a:xfrm>
          <a:prstGeom prst="rect">
            <a:avLst/>
          </a:prstGeom>
          <a:noFill/>
        </p:spPr>
        <p:txBody>
          <a:bodyPr wrap="square" rtlCol="0">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助学金评审</a:t>
            </a:r>
          </a:p>
        </p:txBody>
      </p:sp>
      <p:cxnSp>
        <p:nvCxnSpPr>
          <p:cNvPr id="77" name="直接箭头连接符 76"/>
          <p:cNvCxnSpPr/>
          <p:nvPr/>
        </p:nvCxnSpPr>
        <p:spPr>
          <a:xfrm>
            <a:off x="4406229" y="3097966"/>
            <a:ext cx="0" cy="6089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a:off x="7581503" y="3116502"/>
            <a:ext cx="0" cy="6089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a:off x="11037887" y="3137683"/>
            <a:ext cx="0" cy="6089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8954604" y="3184277"/>
            <a:ext cx="1435211" cy="458908"/>
          </a:xfrm>
          <a:prstGeom prst="rect">
            <a:avLst/>
          </a:prstGeom>
          <a:noFill/>
        </p:spPr>
        <p:txBody>
          <a:bodyPr wrap="square" rtlCol="0">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发放助学金</a:t>
            </a:r>
          </a:p>
        </p:txBody>
      </p:sp>
      <p:cxnSp>
        <p:nvCxnSpPr>
          <p:cNvPr id="89" name="直接箭头连接符 88"/>
          <p:cNvCxnSpPr/>
          <p:nvPr/>
        </p:nvCxnSpPr>
        <p:spPr>
          <a:xfrm flipV="1">
            <a:off x="1433234" y="1944216"/>
            <a:ext cx="0" cy="64787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3" name="文本框 92"/>
          <p:cNvSpPr txBox="1"/>
          <p:nvPr/>
        </p:nvSpPr>
        <p:spPr>
          <a:xfrm>
            <a:off x="112232" y="1024207"/>
            <a:ext cx="2760867" cy="662554"/>
          </a:xfrm>
          <a:prstGeom prst="rect">
            <a:avLst/>
          </a:prstGeom>
          <a:noFill/>
        </p:spPr>
        <p:txBody>
          <a:bodyPr wrap="square" rtlCol="0">
            <a:spAutoFit/>
          </a:bodyPr>
          <a:lstStyle/>
          <a:p>
            <a:pPr algn="ctr">
              <a:lnSpc>
                <a:spcPct val="150000"/>
              </a:lnSpc>
            </a:pPr>
            <a:r>
              <a:rPr lang="zh-CN" altLang="en-US" sz="2800" dirty="0">
                <a:latin typeface="微软雅黑" panose="020B0503020204020204" pitchFamily="34" charset="-122"/>
                <a:ea typeface="微软雅黑" panose="020B0503020204020204" pitchFamily="34" charset="-122"/>
              </a:rPr>
              <a:t>每年</a:t>
            </a:r>
            <a:r>
              <a:rPr lang="en-US" altLang="zh-CN" sz="2800" dirty="0">
                <a:latin typeface="微软雅黑" panose="020B0503020204020204" pitchFamily="34" charset="-122"/>
                <a:ea typeface="微软雅黑" panose="020B0503020204020204" pitchFamily="34" charset="-122"/>
              </a:rPr>
              <a:t>9</a:t>
            </a:r>
            <a:r>
              <a:rPr lang="zh-CN" altLang="en-US" sz="2800" dirty="0">
                <a:latin typeface="微软雅黑" panose="020B0503020204020204" pitchFamily="34" charset="-122"/>
                <a:ea typeface="微软雅黑" panose="020B0503020204020204" pitchFamily="34" charset="-122"/>
              </a:rPr>
              <a:t>月</a:t>
            </a:r>
            <a:endParaRPr lang="en-US" altLang="zh-CN" sz="2800" dirty="0">
              <a:latin typeface="微软雅黑" panose="020B0503020204020204" pitchFamily="34" charset="-122"/>
              <a:ea typeface="微软雅黑" panose="020B0503020204020204" pitchFamily="34" charset="-122"/>
            </a:endParaRPr>
          </a:p>
        </p:txBody>
      </p:sp>
      <p:sp>
        <p:nvSpPr>
          <p:cNvPr id="94" name="文本框 93"/>
          <p:cNvSpPr txBox="1"/>
          <p:nvPr/>
        </p:nvSpPr>
        <p:spPr>
          <a:xfrm>
            <a:off x="2999891" y="1145463"/>
            <a:ext cx="2760867" cy="662554"/>
          </a:xfrm>
          <a:prstGeom prst="rect">
            <a:avLst/>
          </a:prstGeom>
          <a:noFill/>
        </p:spPr>
        <p:txBody>
          <a:bodyPr wrap="square" rtlCol="0">
            <a:spAutoFit/>
          </a:bodyPr>
          <a:lstStyle/>
          <a:p>
            <a:pPr algn="ctr">
              <a:lnSpc>
                <a:spcPct val="150000"/>
              </a:lnSpc>
            </a:pPr>
            <a:r>
              <a:rPr lang="en-US" altLang="zh-CN" sz="2800" dirty="0">
                <a:latin typeface="微软雅黑" panose="020B0503020204020204" pitchFamily="34" charset="-122"/>
                <a:ea typeface="微软雅黑" panose="020B0503020204020204" pitchFamily="34" charset="-122"/>
              </a:rPr>
              <a:t>9~10</a:t>
            </a:r>
            <a:r>
              <a:rPr lang="zh-CN" altLang="en-US" sz="2800" dirty="0">
                <a:latin typeface="微软雅黑" panose="020B0503020204020204" pitchFamily="34" charset="-122"/>
                <a:ea typeface="微软雅黑" panose="020B0503020204020204" pitchFamily="34" charset="-122"/>
              </a:rPr>
              <a:t>月</a:t>
            </a:r>
            <a:endParaRPr lang="en-US" altLang="zh-CN" sz="2800" dirty="0">
              <a:latin typeface="微软雅黑" panose="020B0503020204020204" pitchFamily="34" charset="-122"/>
              <a:ea typeface="微软雅黑" panose="020B0503020204020204" pitchFamily="34" charset="-122"/>
            </a:endParaRPr>
          </a:p>
        </p:txBody>
      </p:sp>
      <p:cxnSp>
        <p:nvCxnSpPr>
          <p:cNvPr id="95" name="直接箭头连接符 94"/>
          <p:cNvCxnSpPr/>
          <p:nvPr/>
        </p:nvCxnSpPr>
        <p:spPr>
          <a:xfrm flipV="1">
            <a:off x="11008913" y="1944216"/>
            <a:ext cx="0" cy="64787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flipV="1">
            <a:off x="7591413" y="1944216"/>
            <a:ext cx="0" cy="64787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flipV="1">
            <a:off x="4380325" y="1872208"/>
            <a:ext cx="0" cy="71988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8" name="文本框 97"/>
          <p:cNvSpPr txBox="1"/>
          <p:nvPr/>
        </p:nvSpPr>
        <p:spPr>
          <a:xfrm>
            <a:off x="6201069" y="1221128"/>
            <a:ext cx="2760867" cy="662554"/>
          </a:xfrm>
          <a:prstGeom prst="rect">
            <a:avLst/>
          </a:prstGeom>
          <a:noFill/>
        </p:spPr>
        <p:txBody>
          <a:bodyPr wrap="square" rtlCol="0">
            <a:spAutoFit/>
          </a:bodyPr>
          <a:lstStyle/>
          <a:p>
            <a:pPr algn="ctr">
              <a:lnSpc>
                <a:spcPct val="150000"/>
              </a:lnSpc>
            </a:pPr>
            <a:r>
              <a:rPr lang="zh-CN" altLang="en-US" sz="2800" dirty="0">
                <a:latin typeface="微软雅黑" panose="020B0503020204020204" pitchFamily="34" charset="-122"/>
                <a:ea typeface="微软雅黑" panose="020B0503020204020204" pitchFamily="34" charset="-122"/>
              </a:rPr>
              <a:t>每年</a:t>
            </a:r>
            <a:r>
              <a:rPr lang="en-US" altLang="zh-CN" sz="2800" dirty="0">
                <a:latin typeface="微软雅黑" panose="020B0503020204020204" pitchFamily="34" charset="-122"/>
                <a:ea typeface="微软雅黑" panose="020B0503020204020204" pitchFamily="34" charset="-122"/>
              </a:rPr>
              <a:t>10</a:t>
            </a:r>
            <a:r>
              <a:rPr lang="zh-CN" altLang="en-US" sz="2800" dirty="0">
                <a:latin typeface="微软雅黑" panose="020B0503020204020204" pitchFamily="34" charset="-122"/>
                <a:ea typeface="微软雅黑" panose="020B0503020204020204" pitchFamily="34" charset="-122"/>
              </a:rPr>
              <a:t>月</a:t>
            </a:r>
            <a:endParaRPr lang="en-US" altLang="zh-CN" sz="2800" dirty="0">
              <a:latin typeface="微软雅黑" panose="020B0503020204020204" pitchFamily="34" charset="-122"/>
              <a:ea typeface="微软雅黑" panose="020B0503020204020204" pitchFamily="34" charset="-122"/>
            </a:endParaRPr>
          </a:p>
        </p:txBody>
      </p:sp>
      <p:sp>
        <p:nvSpPr>
          <p:cNvPr id="99" name="文本框 98"/>
          <p:cNvSpPr txBox="1"/>
          <p:nvPr/>
        </p:nvSpPr>
        <p:spPr>
          <a:xfrm>
            <a:off x="9606948" y="1232510"/>
            <a:ext cx="2760867" cy="662554"/>
          </a:xfrm>
          <a:prstGeom prst="rect">
            <a:avLst/>
          </a:prstGeom>
          <a:noFill/>
        </p:spPr>
        <p:txBody>
          <a:bodyPr wrap="square" rtlCol="0">
            <a:spAutoFit/>
          </a:bodyPr>
          <a:lstStyle/>
          <a:p>
            <a:pPr algn="ctr">
              <a:lnSpc>
                <a:spcPct val="150000"/>
              </a:lnSpc>
            </a:pPr>
            <a:r>
              <a:rPr lang="zh-CN" altLang="en-US" sz="2800" dirty="0">
                <a:latin typeface="微软雅黑" panose="020B0503020204020204" pitchFamily="34" charset="-122"/>
                <a:ea typeface="微软雅黑" panose="020B0503020204020204" pitchFamily="34" charset="-122"/>
              </a:rPr>
              <a:t>每年</a:t>
            </a:r>
            <a:r>
              <a:rPr lang="en-US" altLang="zh-CN" sz="2800" dirty="0">
                <a:latin typeface="微软雅黑" panose="020B0503020204020204" pitchFamily="34" charset="-122"/>
                <a:ea typeface="微软雅黑" panose="020B0503020204020204" pitchFamily="34" charset="-122"/>
              </a:rPr>
              <a:t>10-12</a:t>
            </a:r>
            <a:r>
              <a:rPr lang="zh-CN" altLang="en-US" sz="2800" dirty="0">
                <a:latin typeface="微软雅黑" panose="020B0503020204020204" pitchFamily="34" charset="-122"/>
                <a:ea typeface="微软雅黑" panose="020B0503020204020204" pitchFamily="34" charset="-122"/>
              </a:rPr>
              <a:t>月</a:t>
            </a:r>
            <a:endParaRPr lang="en-US" altLang="zh-CN" sz="2800" dirty="0">
              <a:latin typeface="微软雅黑" panose="020B0503020204020204" pitchFamily="34" charset="-122"/>
              <a:ea typeface="微软雅黑" panose="020B0503020204020204" pitchFamily="34" charset="-122"/>
            </a:endParaRPr>
          </a:p>
        </p:txBody>
      </p:sp>
      <p:sp>
        <p:nvSpPr>
          <p:cNvPr id="121" name="文本框 120"/>
          <p:cNvSpPr txBox="1"/>
          <p:nvPr/>
        </p:nvSpPr>
        <p:spPr>
          <a:xfrm>
            <a:off x="383879" y="5858831"/>
            <a:ext cx="7471155" cy="13388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nSpc>
                <a:spcPct val="150000"/>
              </a:lnSpc>
              <a:buFont typeface="Wingdings" panose="05000000000000000000" pitchFamily="2" charset="2"/>
              <a:buChar char="u"/>
            </a:pPr>
            <a:r>
              <a:rPr lang="zh-CN" altLang="en-US" dirty="0"/>
              <a:t>注意：申报、院系认定、查看结果、完善助学金材料、发放助学金等</a:t>
            </a:r>
            <a:r>
              <a:rPr lang="zh-CN" altLang="en-US" b="1" dirty="0">
                <a:solidFill>
                  <a:srgbClr val="FF0000"/>
                </a:solidFill>
              </a:rPr>
              <a:t>具体时间，以资助中心</a:t>
            </a:r>
            <a:r>
              <a:rPr lang="en-US" altLang="zh-CN" b="1" dirty="0">
                <a:solidFill>
                  <a:srgbClr val="FF0000"/>
                </a:solidFill>
              </a:rPr>
              <a:t>/</a:t>
            </a:r>
            <a:r>
              <a:rPr lang="zh-CN" altLang="en-US" b="1" dirty="0">
                <a:solidFill>
                  <a:srgbClr val="FF0000"/>
                </a:solidFill>
              </a:rPr>
              <a:t>学院通知为准</a:t>
            </a:r>
            <a:r>
              <a:rPr lang="zh-CN" altLang="en-US" dirty="0"/>
              <a:t>；</a:t>
            </a:r>
            <a:endParaRPr lang="en-US" altLang="zh-CN" dirty="0"/>
          </a:p>
          <a:p>
            <a:pPr marL="285750" indent="-285750">
              <a:lnSpc>
                <a:spcPct val="150000"/>
              </a:lnSpc>
              <a:buFont typeface="Wingdings" panose="05000000000000000000" pitchFamily="2" charset="2"/>
              <a:buChar char="u"/>
            </a:pPr>
            <a:r>
              <a:rPr lang="zh-CN" altLang="en-US" dirty="0"/>
              <a:t>  </a:t>
            </a:r>
            <a:r>
              <a:rPr lang="zh-CN" altLang="en-US" b="1" dirty="0">
                <a:solidFill>
                  <a:srgbClr val="FF0000"/>
                </a:solidFill>
              </a:rPr>
              <a:t>方框 </a:t>
            </a:r>
            <a:r>
              <a:rPr lang="zh-CN" altLang="en-US" dirty="0"/>
              <a:t>  内容为学生本人需要操作部分。</a:t>
            </a:r>
          </a:p>
        </p:txBody>
      </p:sp>
      <p:sp>
        <p:nvSpPr>
          <p:cNvPr id="122" name="矩形 121"/>
          <p:cNvSpPr/>
          <p:nvPr/>
        </p:nvSpPr>
        <p:spPr>
          <a:xfrm>
            <a:off x="774746" y="6781770"/>
            <a:ext cx="686077" cy="34832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5686293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ipe(down)">
                                      <p:cBhvr>
                                        <p:cTn id="26" dur="500"/>
                                        <p:tgtEl>
                                          <p:spTgt spid="1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wipe(down)">
                                      <p:cBhvr>
                                        <p:cTn id="31" dur="500"/>
                                        <p:tgtEl>
                                          <p:spTgt spid="1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xEl>
                                              <p:pRg st="2" end="2"/>
                                            </p:txEl>
                                          </p:spTgt>
                                        </p:tgtEl>
                                        <p:attrNameLst>
                                          <p:attrName>style.visibility</p:attrName>
                                        </p:attrNameLst>
                                      </p:cBhvr>
                                      <p:to>
                                        <p:strVal val="visible"/>
                                      </p:to>
                                    </p:set>
                                    <p:animEffect transition="in" filter="wipe(down)">
                                      <p:cBhvr>
                                        <p:cTn id="36" dur="500"/>
                                        <p:tgtEl>
                                          <p:spTgt spid="15">
                                            <p:txEl>
                                              <p:pRg st="2" end="2"/>
                                            </p:txEl>
                                          </p:spTgt>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par>
                          <p:cTn id="41" fill="hold">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par>
                          <p:cTn id="45" fill="hold">
                            <p:stCondLst>
                              <p:cond delay="1500"/>
                            </p:stCondLst>
                            <p:childTnLst>
                              <p:par>
                                <p:cTn id="46" presetID="22" presetClass="entr" presetSubtype="4"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P spid="19" grpId="0"/>
      <p:bldP spid="21" grpId="0"/>
      <p:bldP spid="22"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AutoShape 91"/>
          <p:cNvSpPr>
            <a:spLocks/>
          </p:cNvSpPr>
          <p:nvPr/>
        </p:nvSpPr>
        <p:spPr bwMode="auto">
          <a:xfrm>
            <a:off x="12257341" y="877048"/>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10857240" y="736005"/>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a:spLocks/>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10097705" y="1702288"/>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a:spLocks/>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11555254" y="2723710"/>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a:spLocks/>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11497746" y="1698115"/>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a:spLocks/>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10233579" y="2723710"/>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a:spLocks/>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标题 4"/>
          <p:cNvSpPr txBox="1">
            <a:spLocks/>
          </p:cNvSpPr>
          <p:nvPr/>
        </p:nvSpPr>
        <p:spPr>
          <a:xfrm>
            <a:off x="886763" y="139598"/>
            <a:ext cx="47505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申报家庭经济情况</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293477" y="1118994"/>
            <a:ext cx="9749017" cy="2951898"/>
          </a:xfrm>
          <a:prstGeom prst="rect">
            <a:avLst/>
          </a:prstGeom>
        </p:spPr>
        <p:txBody>
          <a:bodyPr wrap="square">
            <a:spAutoFit/>
          </a:bodyPr>
          <a:lstStyle/>
          <a:p>
            <a:pPr algn="just">
              <a:lnSpc>
                <a:spcPct val="150000"/>
              </a:lnSpc>
              <a:spcAft>
                <a:spcPts val="0"/>
              </a:spcAft>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登陆校内门户</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学工部业务</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申报经济情况后：</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点击“</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申报家庭经济情况</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”，进入填写（请认真阅读填写说明）</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点击“</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修改家庭经济情况</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”，可以修改“已保存但未提交”的填写条目</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点击“</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查看家庭经济情况</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”，可查看家庭经济情况填写情况</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点击</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申请退回</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，可以向学院申请退回重新填写经济情况（慎用，只在</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信息填错时申请</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此处新生直接申报即可，高年级已经申报过的学生可以选择复制之前申报过的数据并在此基础上加以修改</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7" name="组合 6"/>
          <p:cNvGrpSpPr/>
          <p:nvPr/>
        </p:nvGrpSpPr>
        <p:grpSpPr>
          <a:xfrm>
            <a:off x="293477" y="4404914"/>
            <a:ext cx="12092814" cy="1812167"/>
            <a:chOff x="236687" y="4480420"/>
            <a:chExt cx="12092814" cy="1812167"/>
          </a:xfrm>
        </p:grpSpPr>
        <p:pic>
          <p:nvPicPr>
            <p:cNvPr id="6" name="图片 5"/>
            <p:cNvPicPr>
              <a:picLocks noChangeAspect="1"/>
            </p:cNvPicPr>
            <p:nvPr/>
          </p:nvPicPr>
          <p:blipFill>
            <a:blip r:embed="rId3"/>
            <a:stretch>
              <a:fillRect/>
            </a:stretch>
          </p:blipFill>
          <p:spPr>
            <a:xfrm>
              <a:off x="346228" y="4480420"/>
              <a:ext cx="11983273" cy="1812167"/>
            </a:xfrm>
            <a:prstGeom prst="rect">
              <a:avLst/>
            </a:prstGeom>
          </p:spPr>
        </p:pic>
        <p:sp>
          <p:nvSpPr>
            <p:cNvPr id="4" name="矩形 3"/>
            <p:cNvSpPr/>
            <p:nvPr/>
          </p:nvSpPr>
          <p:spPr>
            <a:xfrm>
              <a:off x="236687" y="5488533"/>
              <a:ext cx="1728192"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5736851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4"/>
          <p:cNvSpPr txBox="1">
            <a:spLocks/>
          </p:cNvSpPr>
          <p:nvPr/>
        </p:nvSpPr>
        <p:spPr>
          <a:xfrm>
            <a:off x="886763" y="139598"/>
            <a:ext cx="4966548"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申报家庭经济情况</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7725519" y="623900"/>
            <a:ext cx="4824536" cy="6327501"/>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请仔细阅读右侧填表说明！</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逐项如实认真填写，</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不得留空</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家庭成员一般只包括父母和未结婚的兄弟姐妹、由父母独立赡养的（外）祖父母。此处</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不填写本人信息</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家庭成员各项信息均为必填。</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毛收入：扣除各项开支前的全部收入。</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净收入：去掉生活、生产、医疗等基本费用后的收入。</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父母支付的赡养费，可在家庭突发情况一栏中的</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⑥其他情况</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中详细说明。</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家庭类型：据实选择，一项或几项。</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全部填写完成后，点击左上角“</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保存</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”查看结果（预览版本），确认无误后点击“</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提交</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家庭人口数、家庭年毛收入总计和家庭人均年毛收入为系统根据“家庭基本情况”一栏自动计算，若想修改请在“家庭基本情况”一栏修改</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4" name="图片 13">
            <a:extLst>
              <a:ext uri="{FF2B5EF4-FFF2-40B4-BE49-F238E27FC236}">
                <a16:creationId xmlns:a16="http://schemas.microsoft.com/office/drawing/2014/main" id="{56C7C4E5-127D-E308-3389-5FDBACEB3D16}"/>
              </a:ext>
            </a:extLst>
          </p:cNvPr>
          <p:cNvPicPr>
            <a:picLocks noChangeAspect="1"/>
          </p:cNvPicPr>
          <p:nvPr/>
        </p:nvPicPr>
        <p:blipFill>
          <a:blip r:embed="rId3"/>
          <a:stretch>
            <a:fillRect/>
          </a:stretch>
        </p:blipFill>
        <p:spPr>
          <a:xfrm>
            <a:off x="448301" y="2446321"/>
            <a:ext cx="7035721" cy="4646731"/>
          </a:xfrm>
          <a:prstGeom prst="rect">
            <a:avLst/>
          </a:prstGeom>
        </p:spPr>
      </p:pic>
      <p:pic>
        <p:nvPicPr>
          <p:cNvPr id="16" name="图片 15">
            <a:extLst>
              <a:ext uri="{FF2B5EF4-FFF2-40B4-BE49-F238E27FC236}">
                <a16:creationId xmlns:a16="http://schemas.microsoft.com/office/drawing/2014/main" id="{CD475AC7-4420-7A9F-4BBF-8EB1D54DF107}"/>
              </a:ext>
            </a:extLst>
          </p:cNvPr>
          <p:cNvPicPr>
            <a:picLocks noChangeAspect="1"/>
          </p:cNvPicPr>
          <p:nvPr/>
        </p:nvPicPr>
        <p:blipFill>
          <a:blip r:embed="rId4"/>
          <a:stretch>
            <a:fillRect/>
          </a:stretch>
        </p:blipFill>
        <p:spPr>
          <a:xfrm>
            <a:off x="448301" y="736005"/>
            <a:ext cx="7035721" cy="1710316"/>
          </a:xfrm>
          <a:prstGeom prst="rect">
            <a:avLst/>
          </a:prstGeom>
        </p:spPr>
      </p:pic>
    </p:spTree>
    <p:extLst>
      <p:ext uri="{BB962C8B-B14F-4D97-AF65-F5344CB8AC3E}">
        <p14:creationId xmlns:p14="http://schemas.microsoft.com/office/powerpoint/2010/main" val="156073545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4CE2CB1-120F-05A9-C6FC-3E30F1BC1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926" y="736005"/>
            <a:ext cx="3829737" cy="6504459"/>
          </a:xfrm>
          <a:prstGeom prst="rect">
            <a:avLst/>
          </a:prstGeom>
        </p:spPr>
      </p:pic>
      <p:sp>
        <p:nvSpPr>
          <p:cNvPr id="75" name="AutoShape 91"/>
          <p:cNvSpPr>
            <a:spLocks/>
          </p:cNvSpPr>
          <p:nvPr/>
        </p:nvSpPr>
        <p:spPr bwMode="auto">
          <a:xfrm>
            <a:off x="12365980" y="2893272"/>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10965879" y="2752229"/>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a:spLocks/>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10206344" y="3718512"/>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a:spLocks/>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11663893" y="4739934"/>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a:spLocks/>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11606385" y="3714339"/>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a:spLocks/>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10342218" y="4739934"/>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a:spLocks/>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标题 4"/>
          <p:cNvSpPr txBox="1">
            <a:spLocks/>
          </p:cNvSpPr>
          <p:nvPr/>
        </p:nvSpPr>
        <p:spPr>
          <a:xfrm>
            <a:off x="886763" y="139598"/>
            <a:ext cx="6766748"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生成打印上交</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家庭经济情况调查表</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p>
        </p:txBody>
      </p:sp>
      <p:sp>
        <p:nvSpPr>
          <p:cNvPr id="2" name="矩形 1"/>
          <p:cNvSpPr/>
          <p:nvPr/>
        </p:nvSpPr>
        <p:spPr>
          <a:xfrm>
            <a:off x="5318136" y="939886"/>
            <a:ext cx="5184576" cy="5681171"/>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提交后（只保存不提交无法打印）点击“</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打印</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”，系统将自动生成</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PDF</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版本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家庭经济情况调查表</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，并生成</a:t>
            </a:r>
            <a:r>
              <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唯一编号</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（表格右上角）。注意打印时选择</a:t>
            </a:r>
            <a:r>
              <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双面打印</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如有填写错误，需要返回上一步申请“</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退回</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”，并重新修改填写。</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请将正式版</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lt"/>
              </a:rPr>
              <a:t>家庭经济情况调查表</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及相关证明材料复印件一起交至本学院学生工作办公室。证明材料有：</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Aft>
                <a:spcPts val="0"/>
              </a:spcAft>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）残疾证明（残障人士应提供）</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）烈士家属证明（烈士子女应提供）</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Aft>
                <a:spcPts val="0"/>
              </a:spcAft>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）脱贫家庭、脱贫不稳定家庭、最低生活保障家庭、低保边缘人口、特困供养等相关证明（如有可提供）</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）其他有助于说明家庭经济情况的证明材料。</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椭圆 3"/>
          <p:cNvSpPr/>
          <p:nvPr/>
        </p:nvSpPr>
        <p:spPr>
          <a:xfrm>
            <a:off x="4324844" y="736005"/>
            <a:ext cx="808387" cy="3682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a:off x="5133231" y="920122"/>
            <a:ext cx="4088157" cy="7779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9230822" y="1313970"/>
            <a:ext cx="1500202" cy="6594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82232841"/>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stretch>
            <a:fillRect/>
          </a:stretch>
        </p:blipFill>
        <p:spPr>
          <a:xfrm>
            <a:off x="624844" y="4771614"/>
            <a:ext cx="11983273" cy="1812167"/>
          </a:xfrm>
          <a:prstGeom prst="rect">
            <a:avLst/>
          </a:prstGeom>
        </p:spPr>
      </p:pic>
      <p:sp>
        <p:nvSpPr>
          <p:cNvPr id="75" name="AutoShape 91"/>
          <p:cNvSpPr>
            <a:spLocks/>
          </p:cNvSpPr>
          <p:nvPr/>
        </p:nvSpPr>
        <p:spPr bwMode="auto">
          <a:xfrm>
            <a:off x="12257341" y="877048"/>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10857240" y="736005"/>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a:spLocks/>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10097705" y="1702288"/>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a:spLocks/>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11555254" y="2723710"/>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a:spLocks/>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11497746" y="1698115"/>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a:spLocks/>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10233579" y="2723710"/>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a:spLocks/>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标题 4"/>
          <p:cNvSpPr txBox="1">
            <a:spLocks/>
          </p:cNvSpPr>
          <p:nvPr/>
        </p:nvSpPr>
        <p:spPr>
          <a:xfrm>
            <a:off x="886763" y="139598"/>
            <a:ext cx="6766748"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查看认定结果</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380703" y="1060706"/>
            <a:ext cx="9419806" cy="2585323"/>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院系认定工作完成后（具体时间节点请关注资助中心</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学院通知），可查看</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认定结果</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查看方法：</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）登陆校内门户</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学工部业务</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申报经济情况</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）找到相应学年条目，查看</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认定结果</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椭圆 20"/>
          <p:cNvSpPr/>
          <p:nvPr/>
        </p:nvSpPr>
        <p:spPr>
          <a:xfrm>
            <a:off x="3578184" y="2313343"/>
            <a:ext cx="1383905" cy="5522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a:stCxn id="21" idx="4"/>
            <a:endCxn id="23" idx="0"/>
          </p:cNvCxnSpPr>
          <p:nvPr/>
        </p:nvCxnSpPr>
        <p:spPr>
          <a:xfrm>
            <a:off x="4270137" y="2865603"/>
            <a:ext cx="575062" cy="30828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765079" y="5948426"/>
            <a:ext cx="2160240" cy="8362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5440601"/>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AutoShape 91"/>
          <p:cNvSpPr>
            <a:spLocks/>
          </p:cNvSpPr>
          <p:nvPr/>
        </p:nvSpPr>
        <p:spPr bwMode="auto">
          <a:xfrm>
            <a:off x="12257341" y="877048"/>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10857240" y="736005"/>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a:spLocks/>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10097705" y="1702288"/>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a:spLocks/>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11555254" y="2723710"/>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a:spLocks/>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11497746" y="1698115"/>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a:spLocks/>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10233579" y="2723710"/>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prstTxWarp prst="textNoShape">
                <a:avLst/>
              </a:prstTxWarp>
            </a:bodyP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a:spLocks/>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644">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标题 4"/>
          <p:cNvSpPr txBox="1">
            <a:spLocks/>
          </p:cNvSpPr>
          <p:nvPr/>
        </p:nvSpPr>
        <p:spPr>
          <a:xfrm>
            <a:off x="886763" y="139598"/>
            <a:ext cx="6766748"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完善助学金项目材料</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380703" y="1060706"/>
            <a:ext cx="5400600" cy="5493812"/>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助学金评审工作完成后（具体时间节点请关注资助中心</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学院通知），需要登陆校内门户</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学工部业务</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助学金，</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完善助学金项目材料</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）查看获助学金项目</a:t>
            </a: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）在线填写</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XX</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助学金申请表</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（打印签字交到学院）</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）在线填写</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rPr>
              <a:t>XX</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助学金感谢信</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（填写“提交”即可）</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待学校、捐赠方审议通过后，会陆续发放至</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校园金穗卡</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中。</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839" y="1313744"/>
            <a:ext cx="3837087" cy="3984082"/>
          </a:xfrm>
          <a:prstGeom prst="rect">
            <a:avLst/>
          </a:prstGeom>
          <a:ln w="28575">
            <a:solidFill>
              <a:schemeClr val="tx1"/>
            </a:solidFill>
          </a:ln>
        </p:spPr>
      </p:pic>
    </p:spTree>
    <p:extLst>
      <p:ext uri="{BB962C8B-B14F-4D97-AF65-F5344CB8AC3E}">
        <p14:creationId xmlns:p14="http://schemas.microsoft.com/office/powerpoint/2010/main" val="204213839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6ECFD19-AC39-45B6-BD3A-2F8820C35C9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268"/>
</p:tagLst>
</file>

<file path=ppt/theme/theme1.xml><?xml version="1.0" encoding="utf-8"?>
<a:theme xmlns:a="http://schemas.openxmlformats.org/drawingml/2006/main" name="第一PPT，www.1ppt.com">
  <a:themeElements>
    <a:clrScheme name="自定义 853">
      <a:dk1>
        <a:sysClr val="windowText" lastClr="000000"/>
      </a:dk1>
      <a:lt1>
        <a:sysClr val="window" lastClr="FFFFFF"/>
      </a:lt1>
      <a:dk2>
        <a:srgbClr val="44546A"/>
      </a:dk2>
      <a:lt2>
        <a:srgbClr val="E7E6E6"/>
      </a:lt2>
      <a:accent1>
        <a:srgbClr val="9BC2E5"/>
      </a:accent1>
      <a:accent2>
        <a:srgbClr val="0E2234"/>
      </a:accent2>
      <a:accent3>
        <a:srgbClr val="9BC2E5"/>
      </a:accent3>
      <a:accent4>
        <a:srgbClr val="0E2234"/>
      </a:accent4>
      <a:accent5>
        <a:srgbClr val="9BC2E5"/>
      </a:accent5>
      <a:accent6>
        <a:srgbClr val="0E2234"/>
      </a:accent6>
      <a:hlink>
        <a:srgbClr val="9BC2E5"/>
      </a:hlink>
      <a:folHlink>
        <a:srgbClr val="0E223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880</Words>
  <Application>Microsoft Office PowerPoint</Application>
  <PresentationFormat>自定义</PresentationFormat>
  <Paragraphs>96</Paragraphs>
  <Slides>10</Slides>
  <Notes>10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Open Sans Light</vt:lpstr>
      <vt:lpstr>宋体</vt:lpstr>
      <vt:lpstr>微软雅黑</vt:lpstr>
      <vt:lpstr>Arial</vt:lpstr>
      <vt:lpstr>Calibri</vt:lpstr>
      <vt:lpstr>Calibri Light</vt:lpstr>
      <vt:lpstr>Times New Roman</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简洁蓝色</dc:title>
  <dc:creator/>
  <cp:keywords>www.1ppt.com</cp:keywords>
  <cp:lastModifiedBy/>
  <cp:revision>1</cp:revision>
  <dcterms:created xsi:type="dcterms:W3CDTF">2016-10-17T14:00:15Z</dcterms:created>
  <dcterms:modified xsi:type="dcterms:W3CDTF">2023-09-06T08:29:20Z</dcterms:modified>
</cp:coreProperties>
</file>