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8"/>
  </p:notesMasterIdLst>
  <p:sldIdLst>
    <p:sldId id="257" r:id="rId3"/>
    <p:sldId id="259" r:id="rId4"/>
    <p:sldId id="269" r:id="rId5"/>
    <p:sldId id="429" r:id="rId6"/>
    <p:sldId id="286" r:id="rId7"/>
    <p:sldId id="431" r:id="rId8"/>
    <p:sldId id="270" r:id="rId9"/>
    <p:sldId id="271" r:id="rId10"/>
    <p:sldId id="273" r:id="rId11"/>
    <p:sldId id="430" r:id="rId12"/>
    <p:sldId id="276" r:id="rId13"/>
    <p:sldId id="277" r:id="rId14"/>
    <p:sldId id="357" r:id="rId15"/>
    <p:sldId id="274" r:id="rId16"/>
    <p:sldId id="275" r:id="rId17"/>
    <p:sldId id="358" r:id="rId18"/>
    <p:sldId id="411" r:id="rId19"/>
    <p:sldId id="412" r:id="rId20"/>
    <p:sldId id="413" r:id="rId21"/>
    <p:sldId id="414" r:id="rId22"/>
    <p:sldId id="373" r:id="rId23"/>
    <p:sldId id="375" r:id="rId24"/>
    <p:sldId id="415" r:id="rId25"/>
    <p:sldId id="417" r:id="rId26"/>
    <p:sldId id="416" r:id="rId27"/>
    <p:sldId id="341" r:id="rId28"/>
    <p:sldId id="374" r:id="rId29"/>
    <p:sldId id="418" r:id="rId30"/>
    <p:sldId id="420" r:id="rId31"/>
    <p:sldId id="421" r:id="rId32"/>
    <p:sldId id="422" r:id="rId33"/>
    <p:sldId id="423" r:id="rId34"/>
    <p:sldId id="424" r:id="rId35"/>
    <p:sldId id="425" r:id="rId36"/>
    <p:sldId id="419" r:id="rId37"/>
    <p:sldId id="376" r:id="rId38"/>
    <p:sldId id="333" r:id="rId39"/>
    <p:sldId id="335" r:id="rId40"/>
    <p:sldId id="426" r:id="rId41"/>
    <p:sldId id="427" r:id="rId42"/>
    <p:sldId id="377" r:id="rId43"/>
    <p:sldId id="454" r:id="rId44"/>
    <p:sldId id="392" r:id="rId45"/>
    <p:sldId id="428" r:id="rId46"/>
    <p:sldId id="345"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8A0000"/>
    <a:srgbClr val="C00000"/>
    <a:srgbClr val="E6AF00"/>
    <a:srgbClr val="3B3838"/>
    <a:srgbClr val="595959"/>
    <a:srgbClr val="F7CBCB"/>
    <a:srgbClr val="D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41" autoAdjust="0"/>
    <p:restoredTop sz="96424" autoAdjust="0"/>
  </p:normalViewPr>
  <p:slideViewPr>
    <p:cSldViewPr snapToGrid="0">
      <p:cViewPr varScale="1">
        <p:scale>
          <a:sx n="123" d="100"/>
          <a:sy n="123" d="100"/>
        </p:scale>
        <p:origin x="192" y="272"/>
      </p:cViewPr>
      <p:guideLst>
        <p:guide orient="horz" pos="2160"/>
        <p:guide pos="3840"/>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33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136F7-82EA-4EB5-959F-2EC2D11C8860}" type="datetimeFigureOut">
              <a:rPr lang="zh-CN" altLang="en-US" smtClean="0"/>
              <a:pPr/>
              <a:t>2019/7/31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3B544-2142-4AF7-A4D9-A1D1E990935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21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24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25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26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27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28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29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36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37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38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39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40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3B544-2142-4AF7-A4D9-A1D1E99093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6245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23B544-2142-4AF7-A4D9-A1D1E9909355}" type="slidenum">
              <a:rPr lang="zh-CN" altLang="en-US" smtClean="0"/>
              <a:pPr/>
              <a:t>41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8284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t>43</a:t>
            </a:fld>
            <a:endParaRPr lang="zh-CN" altLang="en-US"/>
          </a:p>
        </p:txBody>
      </p:sp>
    </p:spTree>
    <p:extLst>
      <p:ext uri="{BB962C8B-B14F-4D97-AF65-F5344CB8AC3E}">
        <p14:creationId xmlns:p14="http://schemas.microsoft.com/office/powerpoint/2010/main" val="2061438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44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12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2E4986F-3214-4F48-9F2B-B26D8D993934}" type="slidenum">
              <a:rPr lang="zh-CN" altLang="en-US" smtClean="0"/>
              <a:pPr>
                <a:defRPr/>
              </a:pPr>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17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18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19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E1B693-632D-4080-9CF6-EA28B66DC801}" type="slidenum">
              <a:rPr lang="zh-CN" altLang="en-US" smtClean="0"/>
              <a:pPr/>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31FAADB2-2EC9-4D0E-926C-591BF6BA8CAF}"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dot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2FD744C-BCC1-400F-B673-F31D9A65FFE5}"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E874A1-D251-47CB-8358-259873B027BA}"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331ED3F-FD14-49D3-9E15-5868A59A8E04}" type="datetimeFigureOut">
              <a:rPr lang="zh-CN" altLang="en-US" smtClean="0"/>
              <a:pPr/>
              <a:t>2019/7/31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FF5077-6423-43DB-B24E-21562C216B23}"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1ED3F-FD14-49D3-9E15-5868A59A8E04}" type="datetimeFigureOut">
              <a:rPr lang="zh-CN" altLang="en-US" smtClean="0"/>
              <a:pPr/>
              <a:t>2019/7/31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F5077-6423-43DB-B24E-21562C216B2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32FD744C-BCC1-400F-B673-F31D9A65FFE5}" type="datetimeFigureOut">
              <a:rPr lang="zh-CN" altLang="en-US" smtClean="0"/>
              <a:pPr/>
              <a:t>2019/7/31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D2E874A1-D251-47CB-8358-259873B027B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14.pn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1.xml"/><Relationship Id="rId7"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14.png"/><Relationship Id="rId4" Type="http://schemas.openxmlformats.org/officeDocument/2006/relationships/image" Target="../media/image28.jpe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0.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8.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14.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5.jpe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9"/>
            <a:ext cx="12192000" cy="685762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2959" t="20613" r="-1" b="20586"/>
          <a:stretch>
            <a:fillRect/>
          </a:stretch>
        </p:blipFill>
        <p:spPr>
          <a:xfrm>
            <a:off x="0" y="-188"/>
            <a:ext cx="12192635" cy="6858000"/>
          </a:xfrm>
          <a:prstGeom prst="rect">
            <a:avLst/>
          </a:prstGeom>
        </p:spPr>
      </p:pic>
      <p:sp>
        <p:nvSpPr>
          <p:cNvPr id="2" name="文本框 1"/>
          <p:cNvSpPr txBox="1"/>
          <p:nvPr/>
        </p:nvSpPr>
        <p:spPr>
          <a:xfrm>
            <a:off x="374076" y="1937446"/>
            <a:ext cx="8956675" cy="1323439"/>
          </a:xfrm>
          <a:prstGeom prst="rect">
            <a:avLst/>
          </a:prstGeom>
          <a:noFill/>
        </p:spPr>
        <p:txBody>
          <a:bodyPr wrap="square" rtlCol="0">
            <a:spAutoFit/>
          </a:bodyPr>
          <a:lstStyle/>
          <a:p>
            <a:pPr algn="ctr"/>
            <a:r>
              <a:rPr lang="zh-CN" altLang="en-US" sz="4000" b="1" dirty="0">
                <a:solidFill>
                  <a:srgbClr val="FFFFFF"/>
                </a:solidFill>
                <a:latin typeface="微软雅黑" panose="020B0503020204020204" pitchFamily="34" charset="-122"/>
                <a:ea typeface="微软雅黑" panose="020B0503020204020204" pitchFamily="34" charset="-122"/>
                <a:sym typeface="思源黑体 CN Bold" panose="020B0800000000000000" pitchFamily="34" charset="-122"/>
              </a:rPr>
              <a:t>北京大学外国语学院</a:t>
            </a:r>
            <a:r>
              <a:rPr lang="zh-CN" altLang="en-US" sz="4000" b="1" dirty="0">
                <a:solidFill>
                  <a:srgbClr val="FFFFFF"/>
                </a:solidFill>
                <a:latin typeface="微软雅黑" panose="020B0503020204020204" pitchFamily="34" charset="-122"/>
                <a:ea typeface="微软雅黑" panose="020B0503020204020204" pitchFamily="34" charset="-122"/>
                <a:sym typeface="+mn-ea"/>
              </a:rPr>
              <a:t>“双一流”建设</a:t>
            </a:r>
            <a:endParaRPr lang="en-US" altLang="zh-CN" sz="4000" b="1" dirty="0">
              <a:solidFill>
                <a:srgbClr val="FFFFFF"/>
              </a:solidFill>
              <a:latin typeface="微软雅黑" panose="020B0503020204020204" pitchFamily="34" charset="-122"/>
              <a:ea typeface="微软雅黑" panose="020B0503020204020204" pitchFamily="34" charset="-122"/>
              <a:sym typeface="+mn-ea"/>
            </a:endParaRPr>
          </a:p>
          <a:p>
            <a:pPr algn="ctr"/>
            <a:r>
              <a:rPr lang="zh-CN" altLang="en-US" sz="4000" b="1" dirty="0">
                <a:solidFill>
                  <a:srgbClr val="FFFFFF"/>
                </a:solidFill>
                <a:latin typeface="微软雅黑" panose="020B0503020204020204" pitchFamily="34" charset="-122"/>
                <a:ea typeface="微软雅黑" panose="020B0503020204020204" pitchFamily="34" charset="-122"/>
                <a:sym typeface="+mn-ea"/>
              </a:rPr>
              <a:t>中期自评工作报告</a:t>
            </a:r>
            <a:endPar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endParaRPr>
          </a:p>
        </p:txBody>
      </p:sp>
      <p:sp>
        <p:nvSpPr>
          <p:cNvPr id="10" name="矩形 9"/>
          <p:cNvSpPr/>
          <p:nvPr/>
        </p:nvSpPr>
        <p:spPr>
          <a:xfrm>
            <a:off x="2632983" y="4194320"/>
            <a:ext cx="6275294" cy="1477328"/>
          </a:xfrm>
          <a:prstGeom prst="rect">
            <a:avLst/>
          </a:prstGeom>
        </p:spPr>
        <p:txBody>
          <a:bodyPr wrap="square">
            <a:spAutoFit/>
          </a:bodyPr>
          <a:lstStyle/>
          <a:p>
            <a:pPr>
              <a:lnSpc>
                <a:spcPct val="150000"/>
              </a:lnSpc>
            </a:pPr>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         报告人：宁 琦</a:t>
            </a:r>
            <a:endParaRPr lang="en-US" altLang="zh-CN"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pP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         2019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年 </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8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月 </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2 </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Calibri" panose="020F0502020204030204" pitchFamily="34" charset="0"/>
              </a:rPr>
              <a:t>日</a:t>
            </a:r>
            <a:endParaRPr lang="zh-CN" altLang="en-US" sz="2800"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p:cNvSpPr/>
          <p:nvPr/>
        </p:nvSpPr>
        <p:spPr>
          <a:xfrm>
            <a:off x="3929161" y="929295"/>
            <a:ext cx="3563796" cy="535531"/>
          </a:xfrm>
          <a:prstGeom prst="rect">
            <a:avLst/>
          </a:prstGeom>
        </p:spPr>
        <p:txBody>
          <a:bodyPr wrap="none">
            <a:spAutoFit/>
          </a:bodyPr>
          <a:lstStyle/>
          <a:p>
            <a:pPr marL="0" marR="0" lvl="1" indent="0" algn="l" defTabSz="889000" rtl="0" eaLnBrk="1" fontAlgn="auto" latinLnBrk="0" hangingPunct="1">
              <a:lnSpc>
                <a:spcPct val="90000"/>
              </a:lnSpc>
              <a:spcBef>
                <a:spcPts val="0"/>
              </a:spcBef>
              <a:spcAft>
                <a:spcPct val="15000"/>
              </a:spcAft>
              <a:buClrTx/>
              <a:buSzTx/>
              <a:buFontTx/>
              <a:buNone/>
              <a:tabLst/>
              <a:defRPr/>
            </a:pPr>
            <a:r>
              <a:rPr kumimoji="0" lang="en-US" altLang="zh-CN" sz="32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35</a:t>
            </a:r>
            <a:r>
              <a:rPr kumimoji="0" lang="zh-CN" altLang="en-US" sz="32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个虚体科研机构</a:t>
            </a:r>
          </a:p>
        </p:txBody>
      </p:sp>
      <p:sp>
        <p:nvSpPr>
          <p:cNvPr id="4" name="矩形 3"/>
          <p:cNvSpPr/>
          <p:nvPr/>
        </p:nvSpPr>
        <p:spPr>
          <a:xfrm>
            <a:off x="1" y="1197062"/>
            <a:ext cx="3574472" cy="83516"/>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8" name="矩形 97"/>
          <p:cNvSpPr/>
          <p:nvPr/>
        </p:nvSpPr>
        <p:spPr>
          <a:xfrm flipH="1" flipV="1">
            <a:off x="7789025" y="1197061"/>
            <a:ext cx="4406896" cy="54961"/>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矩形 33"/>
          <p:cNvSpPr/>
          <p:nvPr/>
        </p:nvSpPr>
        <p:spPr>
          <a:xfrm>
            <a:off x="641821" y="1468495"/>
            <a:ext cx="11664019" cy="3785652"/>
          </a:xfrm>
          <a:prstGeom prst="rect">
            <a:avLst/>
          </a:prstGeom>
          <a:noFill/>
          <a:scene3d>
            <a:camera prst="orthographicFront"/>
            <a:lightRig rig="threePt" dir="t"/>
          </a:scene3d>
          <a:sp3d extrusionH="6350"/>
        </p:spPr>
        <p:txBody>
          <a:bodyPr wrap="square" numCol="3">
            <a:spAutoFit/>
            <a:sp3d extrusionH="6350"/>
          </a:bodyPr>
          <a:lstStyle/>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阿拉伯伊斯兰文化研究所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澳大利亚研究中心 </a:t>
            </a: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巴基斯坦研究中心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巴西文化中心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朝鲜文化研究所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德国研究中心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东方学研究院</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东南亚研究所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俄罗斯文化研究所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法国文化研究中心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法语语言文化研究中心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梵文贝叶经及佛教文献研究所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佛教典籍与艺术研究中心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韩国学研究中心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加拿大研究中心</a:t>
            </a:r>
            <a:endParaRPr kumimoji="0" lang="zh-CN" altLang="en-US" sz="1600" b="0"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蒙古学研究中心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南亚文化研究所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欧美文学研究中心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日本文化研究所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丝路沿线区域与国别研究中心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诗琳通科技文化研究中心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世界传记研究中心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泰国研究所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外国戏剧和电影研究所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外国语言学和应用语言学研究所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希伯来与犹太文化研究所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印度尼西亚</a:t>
            </a:r>
            <a:r>
              <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a:t>
            </a: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马来西亚文化研究所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西班牙语研究中心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新西兰研究中心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印度研究中心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伊朗文化研究所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英语教育研究所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英语语言文学研究所</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语言中心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a:p>
            <a:pPr marL="285750" marR="0" lvl="0" indent="-285750" algn="l" defTabSz="914400" rtl="0" eaLnBrk="1" fontAlgn="auto" latinLnBrk="0" hangingPunct="1">
              <a:lnSpc>
                <a:spcPct val="125000"/>
              </a:lnSpc>
              <a:spcBef>
                <a:spcPts val="0"/>
              </a:spcBef>
              <a:spcAft>
                <a:spcPts val="0"/>
              </a:spcAft>
              <a:buClr>
                <a:srgbClr val="890200"/>
              </a:buClr>
              <a:buSzPct val="75000"/>
              <a:buFont typeface="Wingdings" pitchFamily="2" charset="2"/>
              <a:buChar char="u"/>
              <a:tabLst/>
              <a:defRPr/>
            </a:pPr>
            <a:r>
              <a:rPr kumimoji="0" lang="zh-CN" altLang="en-US"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rPr>
              <a:t>柬埔寨研究中心</a:t>
            </a:r>
            <a:endParaRPr kumimoji="0" lang="en-US" altLang="zh-CN" sz="1600" b="1" i="0" u="none" strike="noStrike" kern="1200" cap="none" spc="0" normalizeH="0" baseline="0" noProof="0" dirty="0">
              <a:ln w="1905"/>
              <a:solidFill>
                <a:srgbClr val="44546A">
                  <a:lumMod val="50000"/>
                </a:srgbClr>
              </a:solidFill>
              <a:effectLst>
                <a:innerShdw blurRad="69850" dist="43180" dir="5400000">
                  <a:srgbClr val="000000">
                    <a:alpha val="65000"/>
                  </a:srgbClr>
                </a:innerShdw>
              </a:effectLst>
              <a:uLnTx/>
              <a:uFillTx/>
              <a:latin typeface="Arial Unicode MS" pitchFamily="34" charset="-122"/>
              <a:ea typeface="微软雅黑" pitchFamily="34" charset="-122"/>
              <a:cs typeface="+mn-cs"/>
            </a:endParaRPr>
          </a:p>
        </p:txBody>
      </p:sp>
      <p:pic>
        <p:nvPicPr>
          <p:cNvPr id="38" name="图片 37"/>
          <p:cNvPicPr>
            <a:picLocks noChangeAspect="1"/>
          </p:cNvPicPr>
          <p:nvPr/>
        </p:nvPicPr>
        <p:blipFill rotWithShape="1">
          <a:blip r:embed="rId2" cstate="print">
            <a:extLst>
              <a:ext uri="{28A0092B-C50C-407E-A947-70E740481C1C}">
                <a14:useLocalDpi xmlns:a14="http://schemas.microsoft.com/office/drawing/2010/main" val="0"/>
              </a:ext>
            </a:extLst>
          </a:blip>
          <a:srcRect b="5224"/>
          <a:stretch/>
        </p:blipFill>
        <p:spPr>
          <a:xfrm>
            <a:off x="298371" y="5175189"/>
            <a:ext cx="2674123" cy="1424021"/>
          </a:xfrm>
          <a:prstGeom prst="rect">
            <a:avLst/>
          </a:prstGeom>
        </p:spPr>
      </p:pic>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l="7905" b="4898"/>
          <a:stretch/>
        </p:blipFill>
        <p:spPr>
          <a:xfrm>
            <a:off x="3251805" y="5159046"/>
            <a:ext cx="2674123" cy="1440164"/>
          </a:xfrm>
          <a:prstGeom prst="rect">
            <a:avLst/>
          </a:prstGeom>
        </p:spPr>
      </p:pic>
      <p:pic>
        <p:nvPicPr>
          <p:cNvPr id="40" name="图片 39"/>
          <p:cNvPicPr>
            <a:picLocks noChangeAspect="1"/>
          </p:cNvPicPr>
          <p:nvPr/>
        </p:nvPicPr>
        <p:blipFill rotWithShape="1">
          <a:blip r:embed="rId4" cstate="print">
            <a:extLst>
              <a:ext uri="{28A0092B-C50C-407E-A947-70E740481C1C}">
                <a14:useLocalDpi xmlns:a14="http://schemas.microsoft.com/office/drawing/2010/main" val="0"/>
              </a:ext>
            </a:extLst>
          </a:blip>
          <a:srcRect l="3286" t="191" r="2857" b="5725"/>
          <a:stretch/>
        </p:blipFill>
        <p:spPr>
          <a:xfrm>
            <a:off x="6250342" y="5151420"/>
            <a:ext cx="2674123" cy="1455417"/>
          </a:xfrm>
          <a:prstGeom prst="rect">
            <a:avLst/>
          </a:prstGeom>
        </p:spPr>
      </p:pic>
      <p:pic>
        <p:nvPicPr>
          <p:cNvPr id="41" name="图片 40"/>
          <p:cNvPicPr>
            <a:picLocks noChangeAspect="1"/>
          </p:cNvPicPr>
          <p:nvPr/>
        </p:nvPicPr>
        <p:blipFill rotWithShape="1">
          <a:blip r:embed="rId2" cstate="print">
            <a:extLst>
              <a:ext uri="{28A0092B-C50C-407E-A947-70E740481C1C}">
                <a14:useLocalDpi xmlns:a14="http://schemas.microsoft.com/office/drawing/2010/main" val="0"/>
              </a:ext>
            </a:extLst>
          </a:blip>
          <a:srcRect b="5224"/>
          <a:stretch/>
        </p:blipFill>
        <p:spPr>
          <a:xfrm rot="10800000">
            <a:off x="9248879" y="5154823"/>
            <a:ext cx="2674123" cy="1424021"/>
          </a:xfrm>
          <a:prstGeom prst="rect">
            <a:avLst/>
          </a:prstGeom>
        </p:spPr>
      </p:pic>
      <p:pic>
        <p:nvPicPr>
          <p:cNvPr id="42" name="图片 41"/>
          <p:cNvPicPr>
            <a:picLocks noChangeAspect="1"/>
          </p:cNvPicPr>
          <p:nvPr/>
        </p:nvPicPr>
        <p:blipFill rotWithShape="1">
          <a:blip r:embed="rId5" cstate="print">
            <a:extLst>
              <a:ext uri="{28A0092B-C50C-407E-A947-70E740481C1C}">
                <a14:useLocalDpi xmlns:a14="http://schemas.microsoft.com/office/drawing/2010/main" val="0"/>
              </a:ext>
            </a:extLst>
          </a:blip>
          <a:srcRect l="6223" t="12451" r="30611" b="63912"/>
          <a:stretch/>
        </p:blipFill>
        <p:spPr>
          <a:xfrm>
            <a:off x="9591674" y="392435"/>
            <a:ext cx="2124611" cy="512121"/>
          </a:xfrm>
          <a:prstGeom prst="rect">
            <a:avLst/>
          </a:prstGeom>
        </p:spPr>
      </p:pic>
      <p:grpSp>
        <p:nvGrpSpPr>
          <p:cNvPr id="67" name="组合 66">
            <a:extLst>
              <a:ext uri="{FF2B5EF4-FFF2-40B4-BE49-F238E27FC236}">
                <a16:creationId xmlns:a16="http://schemas.microsoft.com/office/drawing/2014/main" id="{2B69A2AF-4601-428E-A31B-BFB00256886B}"/>
              </a:ext>
            </a:extLst>
          </p:cNvPr>
          <p:cNvGrpSpPr/>
          <p:nvPr/>
        </p:nvGrpSpPr>
        <p:grpSpPr>
          <a:xfrm>
            <a:off x="1" y="0"/>
            <a:ext cx="1388224" cy="1046128"/>
            <a:chOff x="0" y="0"/>
            <a:chExt cx="6897954" cy="4536440"/>
          </a:xfrm>
        </p:grpSpPr>
        <p:sp>
          <p:nvSpPr>
            <p:cNvPr id="68" name="直角三角形 67">
              <a:extLst>
                <a:ext uri="{FF2B5EF4-FFF2-40B4-BE49-F238E27FC236}">
                  <a16:creationId xmlns:a16="http://schemas.microsoft.com/office/drawing/2014/main" id="{6EE26D6B-839F-4E9F-B574-37D326777F7B}"/>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9" name="直角三角形 68">
              <a:extLst>
                <a:ext uri="{FF2B5EF4-FFF2-40B4-BE49-F238E27FC236}">
                  <a16:creationId xmlns:a16="http://schemas.microsoft.com/office/drawing/2014/main" id="{427C7B75-5A6F-4EA8-A4BA-FFF0AEE43E2C}"/>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0" name="直角三角形 69">
              <a:extLst>
                <a:ext uri="{FF2B5EF4-FFF2-40B4-BE49-F238E27FC236}">
                  <a16:creationId xmlns:a16="http://schemas.microsoft.com/office/drawing/2014/main" id="{421D3BDC-DC15-4BB4-84C8-0BE54C5C063D}"/>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5" name="矩形 84"/>
          <p:cNvSpPr/>
          <p:nvPr/>
        </p:nvSpPr>
        <p:spPr>
          <a:xfrm>
            <a:off x="694113" y="160821"/>
            <a:ext cx="3138545" cy="82541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一、总体介绍</a:t>
            </a:r>
            <a:endParaRPr kumimoji="0" lang="en-US" altLang="zh-CN" sz="3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00444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p:cNvSpPr/>
          <p:nvPr/>
        </p:nvSpPr>
        <p:spPr>
          <a:xfrm>
            <a:off x="646615" y="1049745"/>
            <a:ext cx="11069671" cy="584775"/>
          </a:xfrm>
          <a:prstGeom prst="rect">
            <a:avLst/>
          </a:prstGeom>
        </p:spPr>
        <p:txBody>
          <a:bodyPr wrap="square">
            <a:spAutoFit/>
          </a:bodyPr>
          <a:lstStyle/>
          <a:p>
            <a:pPr algn="ctr"/>
            <a:r>
              <a:rPr lang="zh-CN" altLang="en-US" sz="3200" b="1" dirty="0">
                <a:solidFill>
                  <a:srgbClr val="8A0000"/>
                </a:solidFill>
                <a:latin typeface="微软雅黑" panose="020B0503020204020204" pitchFamily="34" charset="-122"/>
                <a:ea typeface="微软雅黑" panose="020B0503020204020204" pitchFamily="34" charset="-122"/>
              </a:rPr>
              <a:t>国际国内学术声誉</a:t>
            </a:r>
          </a:p>
        </p:txBody>
      </p:sp>
      <p:sp>
        <p:nvSpPr>
          <p:cNvPr id="41" name="矩形 40"/>
          <p:cNvSpPr/>
          <p:nvPr/>
        </p:nvSpPr>
        <p:spPr>
          <a:xfrm>
            <a:off x="641822" y="2880663"/>
            <a:ext cx="2271605" cy="1143133"/>
          </a:xfrm>
          <a:prstGeom prst="rect">
            <a:avLst/>
          </a:prstGeom>
        </p:spPr>
        <p:txBody>
          <a:bodyPr wrap="square">
            <a:spAutoFit/>
          </a:bodyPr>
          <a:lstStyle/>
          <a:p>
            <a:r>
              <a:rPr lang="zh-CN" altLang="zh-CN" sz="1705" b="1" dirty="0">
                <a:solidFill>
                  <a:srgbClr val="404040"/>
                </a:solidFill>
                <a:latin typeface="微软雅黑" panose="020B0503020204020204" pitchFamily="34" charset="-122"/>
                <a:ea typeface="微软雅黑" panose="020B0503020204020204" pitchFamily="34" charset="-122"/>
              </a:rPr>
              <a:t>在</a:t>
            </a:r>
            <a:r>
              <a:rPr lang="en-US" altLang="zh-CN" sz="1705" b="1" dirty="0">
                <a:solidFill>
                  <a:srgbClr val="404040"/>
                </a:solidFill>
                <a:latin typeface="微软雅黑" panose="020B0503020204020204" pitchFamily="34" charset="-122"/>
                <a:ea typeface="微软雅黑" panose="020B0503020204020204" pitchFamily="34" charset="-122"/>
              </a:rPr>
              <a:t>2018</a:t>
            </a:r>
            <a:r>
              <a:rPr lang="zh-CN" altLang="zh-CN" sz="1705" b="1" dirty="0">
                <a:solidFill>
                  <a:srgbClr val="404040"/>
                </a:solidFill>
                <a:latin typeface="微软雅黑" panose="020B0503020204020204" pitchFamily="34" charset="-122"/>
                <a:ea typeface="微软雅黑" panose="020B0503020204020204" pitchFamily="34" charset="-122"/>
              </a:rPr>
              <a:t>年</a:t>
            </a:r>
            <a:r>
              <a:rPr lang="en-US" altLang="zh-CN" sz="1705" b="1" dirty="0">
                <a:solidFill>
                  <a:srgbClr val="404040"/>
                </a:solidFill>
                <a:latin typeface="微软雅黑" panose="020B0503020204020204" pitchFamily="34" charset="-122"/>
                <a:ea typeface="微软雅黑" panose="020B0503020204020204" pitchFamily="34" charset="-122"/>
              </a:rPr>
              <a:t>QS</a:t>
            </a:r>
            <a:r>
              <a:rPr lang="zh-CN" altLang="zh-CN" sz="1705" b="1" dirty="0">
                <a:solidFill>
                  <a:srgbClr val="404040"/>
                </a:solidFill>
                <a:latin typeface="微软雅黑" panose="020B0503020204020204" pitchFamily="34" charset="-122"/>
                <a:ea typeface="微软雅黑" panose="020B0503020204020204" pitchFamily="34" charset="-122"/>
              </a:rPr>
              <a:t>世界大学学科排名中，学院相关学科的排名继续保持世界前列</a:t>
            </a:r>
            <a:endParaRPr lang="zh-CN" altLang="en-US" sz="1705" b="1" dirty="0">
              <a:solidFill>
                <a:srgbClr val="404040"/>
              </a:solidFill>
              <a:latin typeface="微软雅黑" panose="020B0503020204020204" pitchFamily="34" charset="-122"/>
              <a:ea typeface="微软雅黑" panose="020B0503020204020204" pitchFamily="34" charset="-122"/>
            </a:endParaRPr>
          </a:p>
        </p:txBody>
      </p:sp>
      <p:pic>
        <p:nvPicPr>
          <p:cNvPr id="42" name="图片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096" y="1856549"/>
            <a:ext cx="2029382" cy="923636"/>
          </a:xfrm>
          <a:prstGeom prst="rect">
            <a:avLst/>
          </a:prstGeom>
        </p:spPr>
      </p:pic>
      <p:sp>
        <p:nvSpPr>
          <p:cNvPr id="44" name="矩形 43"/>
          <p:cNvSpPr/>
          <p:nvPr/>
        </p:nvSpPr>
        <p:spPr>
          <a:xfrm>
            <a:off x="716788" y="4212221"/>
            <a:ext cx="10648060" cy="1057717"/>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学科地位：迄今四次一级学科评估（</a:t>
            </a:r>
            <a:r>
              <a:rPr lang="en-US" altLang="zh-CN" sz="2000" b="1" dirty="0">
                <a:solidFill>
                  <a:schemeClr val="bg1"/>
                </a:solidFill>
                <a:latin typeface="微软雅黑" panose="020B0503020204020204" pitchFamily="34" charset="-122"/>
                <a:ea typeface="微软雅黑" panose="020B0503020204020204" pitchFamily="34" charset="-122"/>
              </a:rPr>
              <a:t>2004</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2008</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2012</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2016</a:t>
            </a:r>
            <a:r>
              <a:rPr lang="zh-CN" altLang="en-US" sz="2000" b="1" dirty="0">
                <a:solidFill>
                  <a:schemeClr val="bg1"/>
                </a:solidFill>
                <a:latin typeface="微软雅黑" panose="020B0503020204020204" pitchFamily="34" charset="-122"/>
                <a:ea typeface="微软雅黑" panose="020B0503020204020204" pitchFamily="34" charset="-122"/>
              </a:rPr>
              <a:t>）中均位居外国语言文学</a:t>
            </a:r>
            <a:endParaRPr lang="en-US" altLang="zh-CN" sz="20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学科的第一名或</a:t>
            </a:r>
            <a:r>
              <a:rPr lang="en-US" altLang="zh-CN" sz="2000" b="1" dirty="0">
                <a:solidFill>
                  <a:schemeClr val="bg1"/>
                </a:solidFill>
                <a:latin typeface="微软雅黑" panose="020B0503020204020204" pitchFamily="34" charset="-122"/>
                <a:ea typeface="微软雅黑" panose="020B0503020204020204" pitchFamily="34" charset="-122"/>
              </a:rPr>
              <a:t>A+</a:t>
            </a:r>
          </a:p>
        </p:txBody>
      </p:sp>
      <p:sp>
        <p:nvSpPr>
          <p:cNvPr id="47" name="矩形 46"/>
          <p:cNvSpPr/>
          <p:nvPr/>
        </p:nvSpPr>
        <p:spPr>
          <a:xfrm>
            <a:off x="716788" y="5415757"/>
            <a:ext cx="10648060" cy="105771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学科特色：国内综合院校中语种资源数量最多；</a:t>
            </a:r>
            <a:endParaRPr lang="en-US" altLang="zh-CN" sz="20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                 国别和区域的语言文学、历史文化、国情社会研究等方面独具综合学科优势</a:t>
            </a:r>
          </a:p>
        </p:txBody>
      </p:sp>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49" name="组合 48"/>
          <p:cNvGrpSpPr/>
          <p:nvPr/>
        </p:nvGrpSpPr>
        <p:grpSpPr>
          <a:xfrm>
            <a:off x="1" y="0"/>
            <a:ext cx="1388224" cy="1046128"/>
            <a:chOff x="0" y="0"/>
            <a:chExt cx="6897954" cy="4536440"/>
          </a:xfrm>
        </p:grpSpPr>
        <p:sp>
          <p:nvSpPr>
            <p:cNvPr id="50" name="直角三角形 49"/>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直角三角形 50"/>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直角三角形 51"/>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矩形 66"/>
          <p:cNvSpPr/>
          <p:nvPr/>
        </p:nvSpPr>
        <p:spPr>
          <a:xfrm>
            <a:off x="694113" y="160821"/>
            <a:ext cx="3138545" cy="923330"/>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一、总体介绍</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graphicFrame>
        <p:nvGraphicFramePr>
          <p:cNvPr id="18" name="表格 17"/>
          <p:cNvGraphicFramePr>
            <a:graphicFrameLocks noGrp="1"/>
          </p:cNvGraphicFramePr>
          <p:nvPr>
            <p:extLst>
              <p:ext uri="{D42A27DB-BD31-4B8C-83A1-F6EECF244321}">
                <p14:modId xmlns:p14="http://schemas.microsoft.com/office/powerpoint/2010/main" val="1013856879"/>
              </p:ext>
            </p:extLst>
          </p:nvPr>
        </p:nvGraphicFramePr>
        <p:xfrm>
          <a:off x="2805955" y="1891552"/>
          <a:ext cx="8812304" cy="2112864"/>
        </p:xfrm>
        <a:graphic>
          <a:graphicData uri="http://schemas.openxmlformats.org/drawingml/2006/table">
            <a:tbl>
              <a:tblPr>
                <a:tableStyleId>{0505E3EF-67EA-436B-97B2-0124C06EBD24}</a:tableStyleId>
              </a:tblPr>
              <a:tblGrid>
                <a:gridCol w="1578857">
                  <a:extLst>
                    <a:ext uri="{9D8B030D-6E8A-4147-A177-3AD203B41FA5}">
                      <a16:colId xmlns:a16="http://schemas.microsoft.com/office/drawing/2014/main" val="2015472865"/>
                    </a:ext>
                  </a:extLst>
                </a:gridCol>
                <a:gridCol w="835574">
                  <a:extLst>
                    <a:ext uri="{9D8B030D-6E8A-4147-A177-3AD203B41FA5}">
                      <a16:colId xmlns:a16="http://schemas.microsoft.com/office/drawing/2014/main" val="1146405610"/>
                    </a:ext>
                  </a:extLst>
                </a:gridCol>
                <a:gridCol w="835574">
                  <a:extLst>
                    <a:ext uri="{9D8B030D-6E8A-4147-A177-3AD203B41FA5}">
                      <a16:colId xmlns:a16="http://schemas.microsoft.com/office/drawing/2014/main" val="3868239001"/>
                    </a:ext>
                  </a:extLst>
                </a:gridCol>
                <a:gridCol w="835574">
                  <a:extLst>
                    <a:ext uri="{9D8B030D-6E8A-4147-A177-3AD203B41FA5}">
                      <a16:colId xmlns:a16="http://schemas.microsoft.com/office/drawing/2014/main" val="2765144901"/>
                    </a:ext>
                  </a:extLst>
                </a:gridCol>
                <a:gridCol w="835574">
                  <a:extLst>
                    <a:ext uri="{9D8B030D-6E8A-4147-A177-3AD203B41FA5}">
                      <a16:colId xmlns:a16="http://schemas.microsoft.com/office/drawing/2014/main" val="829589554"/>
                    </a:ext>
                  </a:extLst>
                </a:gridCol>
                <a:gridCol w="835574">
                  <a:extLst>
                    <a:ext uri="{9D8B030D-6E8A-4147-A177-3AD203B41FA5}">
                      <a16:colId xmlns:a16="http://schemas.microsoft.com/office/drawing/2014/main" val="488841477"/>
                    </a:ext>
                  </a:extLst>
                </a:gridCol>
                <a:gridCol w="835574">
                  <a:extLst>
                    <a:ext uri="{9D8B030D-6E8A-4147-A177-3AD203B41FA5}">
                      <a16:colId xmlns:a16="http://schemas.microsoft.com/office/drawing/2014/main" val="2135831569"/>
                    </a:ext>
                  </a:extLst>
                </a:gridCol>
                <a:gridCol w="684639">
                  <a:extLst>
                    <a:ext uri="{9D8B030D-6E8A-4147-A177-3AD203B41FA5}">
                      <a16:colId xmlns:a16="http://schemas.microsoft.com/office/drawing/2014/main" val="984476847"/>
                    </a:ext>
                  </a:extLst>
                </a:gridCol>
                <a:gridCol w="790713">
                  <a:extLst>
                    <a:ext uri="{9D8B030D-6E8A-4147-A177-3AD203B41FA5}">
                      <a16:colId xmlns:a16="http://schemas.microsoft.com/office/drawing/2014/main" val="2433773786"/>
                    </a:ext>
                  </a:extLst>
                </a:gridCol>
                <a:gridCol w="744651">
                  <a:extLst>
                    <a:ext uri="{9D8B030D-6E8A-4147-A177-3AD203B41FA5}">
                      <a16:colId xmlns:a16="http://schemas.microsoft.com/office/drawing/2014/main" val="20009"/>
                    </a:ext>
                  </a:extLst>
                </a:gridCol>
              </a:tblGrid>
              <a:tr h="447282">
                <a:tc>
                  <a:txBody>
                    <a:bodyPr/>
                    <a:lstStyle/>
                    <a:p>
                      <a:pPr algn="ctr">
                        <a:lnSpc>
                          <a:spcPct val="125000"/>
                        </a:lnSpc>
                        <a:spcAft>
                          <a:spcPts val="0"/>
                        </a:spcAft>
                        <a:tabLst>
                          <a:tab pos="828675" algn="l"/>
                        </a:tabLst>
                      </a:pPr>
                      <a:r>
                        <a:rPr lang="zh-CN" sz="1500" b="1" kern="0" dirty="0">
                          <a:solidFill>
                            <a:schemeClr val="bg1"/>
                          </a:solidFill>
                          <a:effectLst/>
                          <a:latin typeface="微软雅黑" panose="020B0503020204020204" pitchFamily="34" charset="-122"/>
                          <a:ea typeface="微软雅黑" panose="020B0503020204020204" pitchFamily="34" charset="-122"/>
                        </a:rPr>
                        <a:t>年</a:t>
                      </a:r>
                      <a:r>
                        <a:rPr lang="en-US" sz="1500" b="1" kern="0" dirty="0">
                          <a:solidFill>
                            <a:schemeClr val="bg1"/>
                          </a:solidFill>
                          <a:effectLst/>
                          <a:latin typeface="微软雅黑" panose="020B0503020204020204" pitchFamily="34" charset="-122"/>
                          <a:ea typeface="微软雅黑" panose="020B0503020204020204" pitchFamily="34" charset="-122"/>
                        </a:rPr>
                        <a:t>  </a:t>
                      </a:r>
                      <a:r>
                        <a:rPr lang="zh-CN" sz="1500" b="1" kern="0" dirty="0">
                          <a:solidFill>
                            <a:schemeClr val="bg1"/>
                          </a:solidFill>
                          <a:effectLst/>
                          <a:latin typeface="微软雅黑" panose="020B0503020204020204" pitchFamily="34" charset="-122"/>
                          <a:ea typeface="微软雅黑" panose="020B0503020204020204" pitchFamily="34" charset="-122"/>
                        </a:rPr>
                        <a:t>份</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2011</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2012</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2013</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2014</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2015</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2016</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2017</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2018</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tc>
                  <a:txBody>
                    <a:bodyPr/>
                    <a:lstStyle/>
                    <a:p>
                      <a:pPr algn="ctr">
                        <a:lnSpc>
                          <a:spcPct val="125000"/>
                        </a:lnSpc>
                        <a:spcAft>
                          <a:spcPts val="0"/>
                        </a:spcAft>
                        <a:tabLst>
                          <a:tab pos="828675" algn="l"/>
                        </a:tabLst>
                      </a:pPr>
                      <a:r>
                        <a:rPr lang="en-US" sz="1500" b="1" kern="0" dirty="0">
                          <a:solidFill>
                            <a:schemeClr val="bg1"/>
                          </a:solidFill>
                          <a:effectLst/>
                          <a:latin typeface="微软雅黑" panose="020B0503020204020204" pitchFamily="34" charset="-122"/>
                          <a:ea typeface="微软雅黑" panose="020B0503020204020204" pitchFamily="34" charset="-122"/>
                        </a:rPr>
                        <a:t>2019</a:t>
                      </a:r>
                      <a:endParaRPr lang="zh-CN" sz="10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rgbClr val="A50021"/>
                    </a:solidFill>
                  </a:tcPr>
                </a:tc>
                <a:extLst>
                  <a:ext uri="{0D108BD9-81ED-4DB2-BD59-A6C34878D82A}">
                    <a16:rowId xmlns:a16="http://schemas.microsoft.com/office/drawing/2014/main" val="1121064156"/>
                  </a:ext>
                </a:extLst>
              </a:tr>
              <a:tr h="447282">
                <a:tc>
                  <a:txBody>
                    <a:bodyPr/>
                    <a:lstStyle/>
                    <a:p>
                      <a:pPr algn="ctr">
                        <a:lnSpc>
                          <a:spcPct val="125000"/>
                        </a:lnSpc>
                        <a:spcAft>
                          <a:spcPts val="0"/>
                        </a:spcAft>
                        <a:tabLst>
                          <a:tab pos="828675" algn="l"/>
                        </a:tabLst>
                      </a:pPr>
                      <a:r>
                        <a:rPr lang="zh-CN" sz="1500" b="1" kern="0" dirty="0">
                          <a:effectLst/>
                          <a:latin typeface="微软雅黑" panose="020B0503020204020204" pitchFamily="34" charset="-122"/>
                          <a:ea typeface="微软雅黑" panose="020B0503020204020204" pitchFamily="34" charset="-122"/>
                        </a:rPr>
                        <a:t>现代语言</a:t>
                      </a:r>
                      <a:endParaRPr lang="zh-CN" sz="1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25</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6</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13</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22</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5</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8</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7</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6</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altLang="zh-CN" sz="1300" b="1" kern="0" dirty="0">
                          <a:effectLst/>
                          <a:latin typeface="微软雅黑" panose="020B0503020204020204" pitchFamily="34" charset="-122"/>
                          <a:ea typeface="微软雅黑" panose="020B0503020204020204" pitchFamily="34" charset="-122"/>
                          <a:cs typeface="+mn-cs"/>
                        </a:rPr>
                        <a:t>10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extLst>
                  <a:ext uri="{0D108BD9-81ED-4DB2-BD59-A6C34878D82A}">
                    <a16:rowId xmlns:a16="http://schemas.microsoft.com/office/drawing/2014/main" val="551842708"/>
                  </a:ext>
                </a:extLst>
              </a:tr>
              <a:tr h="447282">
                <a:tc>
                  <a:txBody>
                    <a:bodyPr/>
                    <a:lstStyle/>
                    <a:p>
                      <a:pPr algn="ctr">
                        <a:lnSpc>
                          <a:spcPct val="125000"/>
                        </a:lnSpc>
                        <a:spcAft>
                          <a:spcPts val="0"/>
                        </a:spcAft>
                        <a:tabLst>
                          <a:tab pos="828675" algn="l"/>
                        </a:tabLst>
                      </a:pPr>
                      <a:r>
                        <a:rPr lang="zh-CN" sz="1500" b="1" kern="0" dirty="0">
                          <a:effectLst/>
                          <a:latin typeface="微软雅黑" panose="020B0503020204020204" pitchFamily="34" charset="-122"/>
                          <a:ea typeface="微软雅黑" panose="020B0503020204020204" pitchFamily="34" charset="-122"/>
                        </a:rPr>
                        <a:t>英语语言文学</a:t>
                      </a:r>
                      <a:endParaRPr lang="zh-CN" sz="1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19</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39</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50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51-100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35</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51-100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34</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37</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altLang="zh-CN" sz="1300" b="1" kern="0" dirty="0">
                          <a:effectLst/>
                          <a:latin typeface="微软雅黑" panose="020B0503020204020204" pitchFamily="34" charset="-122"/>
                          <a:ea typeface="微软雅黑" panose="020B0503020204020204" pitchFamily="34" charset="-122"/>
                          <a:cs typeface="+mn-cs"/>
                        </a:rPr>
                        <a:t>51-100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extLst>
                  <a:ext uri="{0D108BD9-81ED-4DB2-BD59-A6C34878D82A}">
                    <a16:rowId xmlns:a16="http://schemas.microsoft.com/office/drawing/2014/main" val="2024127836"/>
                  </a:ext>
                </a:extLst>
              </a:tr>
              <a:tr h="771018">
                <a:tc>
                  <a:txBody>
                    <a:bodyPr/>
                    <a:lstStyle/>
                    <a:p>
                      <a:pPr algn="ctr">
                        <a:lnSpc>
                          <a:spcPct val="125000"/>
                        </a:lnSpc>
                        <a:spcAft>
                          <a:spcPts val="0"/>
                        </a:spcAft>
                        <a:tabLst>
                          <a:tab pos="828675" algn="l"/>
                        </a:tabLst>
                      </a:pPr>
                      <a:r>
                        <a:rPr lang="zh-CN" sz="1500" b="1" kern="0" dirty="0">
                          <a:effectLst/>
                          <a:latin typeface="微软雅黑" panose="020B0503020204020204" pitchFamily="34" charset="-122"/>
                          <a:ea typeface="微软雅黑" panose="020B0503020204020204" pitchFamily="34" charset="-122"/>
                        </a:rPr>
                        <a:t>语言学</a:t>
                      </a:r>
                      <a:endParaRPr lang="en-US" altLang="zh-CN" sz="1500" b="1" kern="0" dirty="0">
                        <a:effectLst/>
                        <a:latin typeface="微软雅黑" panose="020B0503020204020204" pitchFamily="34" charset="-122"/>
                        <a:ea typeface="微软雅黑" panose="020B0503020204020204" pitchFamily="34" charset="-122"/>
                      </a:endParaRPr>
                    </a:p>
                    <a:p>
                      <a:pPr algn="ctr">
                        <a:lnSpc>
                          <a:spcPct val="125000"/>
                        </a:lnSpc>
                        <a:spcAft>
                          <a:spcPts val="0"/>
                        </a:spcAft>
                        <a:tabLst>
                          <a:tab pos="828675" algn="l"/>
                        </a:tabLst>
                      </a:pPr>
                      <a:r>
                        <a:rPr lang="zh-CN" altLang="en-US" sz="1300" b="1" kern="0" dirty="0">
                          <a:effectLst/>
                          <a:latin typeface="微软雅黑" panose="020B0503020204020204" pitchFamily="34" charset="-122"/>
                          <a:ea typeface="微软雅黑" panose="020B0503020204020204" pitchFamily="34" charset="-122"/>
                        </a:rPr>
                        <a:t>（</a:t>
                      </a:r>
                      <a:r>
                        <a:rPr lang="zh-CN" sz="1300" b="1" kern="0" dirty="0">
                          <a:effectLst/>
                          <a:latin typeface="微软雅黑" panose="020B0503020204020204" pitchFamily="34" charset="-122"/>
                          <a:ea typeface="微软雅黑" panose="020B0503020204020204" pitchFamily="34" charset="-122"/>
                        </a:rPr>
                        <a:t>与其他院系共享）</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14</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21</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20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22</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14</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sz="1300" b="1" kern="0" dirty="0">
                          <a:effectLst/>
                          <a:latin typeface="微软雅黑" panose="020B0503020204020204" pitchFamily="34" charset="-122"/>
                          <a:ea typeface="微软雅黑" panose="020B0503020204020204" pitchFamily="34" charset="-122"/>
                        </a:rPr>
                        <a:t>10</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tc>
                  <a:txBody>
                    <a:bodyPr/>
                    <a:lstStyle/>
                    <a:p>
                      <a:pPr algn="ctr">
                        <a:lnSpc>
                          <a:spcPct val="125000"/>
                        </a:lnSpc>
                        <a:spcAft>
                          <a:spcPts val="0"/>
                        </a:spcAft>
                        <a:tabLst>
                          <a:tab pos="828675" algn="l"/>
                        </a:tabLst>
                      </a:pPr>
                      <a:r>
                        <a:rPr lang="en-US" altLang="zh-CN" sz="1300" b="1" kern="0" dirty="0">
                          <a:effectLst/>
                          <a:latin typeface="微软雅黑" panose="020B0503020204020204" pitchFamily="34" charset="-122"/>
                          <a:ea typeface="微软雅黑" panose="020B0503020204020204" pitchFamily="34" charset="-122"/>
                          <a:cs typeface="+mn-cs"/>
                        </a:rPr>
                        <a:t>17</a:t>
                      </a:r>
                      <a:endParaRPr lang="zh-CN" sz="9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2"/>
                    </a:solidFill>
                  </a:tcPr>
                </a:tc>
                <a:extLst>
                  <a:ext uri="{0D108BD9-81ED-4DB2-BD59-A6C34878D82A}">
                    <a16:rowId xmlns:a16="http://schemas.microsoft.com/office/drawing/2014/main" val="232918637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b="6744"/>
          <a:stretch>
            <a:fillRect/>
          </a:stretch>
        </p:blipFill>
        <p:spPr>
          <a:xfrm>
            <a:off x="4798790" y="0"/>
            <a:ext cx="7393210" cy="6858000"/>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705"/>
          </a:p>
        </p:txBody>
      </p:sp>
      <p:sp>
        <p:nvSpPr>
          <p:cNvPr id="2050" name="文本框 2"/>
          <p:cNvSpPr txBox="1">
            <a:spLocks noChangeArrowheads="1"/>
          </p:cNvSpPr>
          <p:nvPr>
            <p:custDataLst>
              <p:tags r:id="rId2"/>
            </p:custDataLst>
          </p:nvPr>
        </p:nvSpPr>
        <p:spPr bwMode="auto">
          <a:xfrm>
            <a:off x="324983" y="1819203"/>
            <a:ext cx="4205057" cy="30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199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783940" y="3117063"/>
            <a:ext cx="3287141" cy="553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6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36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36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4988997" y="2914188"/>
            <a:ext cx="6910315" cy="738664"/>
          </a:xfrm>
          <a:prstGeom prst="rect">
            <a:avLst/>
          </a:prstGeom>
        </p:spPr>
        <p:txBody>
          <a:bodyPr wrap="square" lIns="0" tIns="0" rIns="0" bIns="0">
            <a:spAutoFit/>
          </a:bodyPr>
          <a:lstStyle/>
          <a:p>
            <a:pPr algn="ctr"/>
            <a:r>
              <a:rPr lang="zh-CN" altLang="en-US" sz="4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学科建设进展和成效</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Group 38"/>
          <p:cNvGrpSpPr/>
          <p:nvPr/>
        </p:nvGrpSpPr>
        <p:grpSpPr>
          <a:xfrm>
            <a:off x="4264429" y="1697173"/>
            <a:ext cx="3690851" cy="3564212"/>
            <a:chOff x="3685336" y="1507185"/>
            <a:chExt cx="4821325" cy="4804920"/>
          </a:xfrm>
        </p:grpSpPr>
        <p:sp>
          <p:nvSpPr>
            <p:cNvPr id="76" name="Freeform 39"/>
            <p:cNvSpPr/>
            <p:nvPr/>
          </p:nvSpPr>
          <p:spPr>
            <a:xfrm>
              <a:off x="4112275"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130">
                <a:lnSpc>
                  <a:spcPct val="120000"/>
                </a:lnSpc>
                <a:spcAft>
                  <a:spcPct val="35000"/>
                </a:spcAft>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Freeform 40"/>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095">
                <a:lnSpc>
                  <a:spcPct val="120000"/>
                </a:lnSpc>
                <a:spcAft>
                  <a:spcPct val="35000"/>
                </a:spcAft>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Freeform 41"/>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130">
                <a:lnSpc>
                  <a:spcPct val="120000"/>
                </a:lnSpc>
                <a:spcAft>
                  <a:spcPct val="35000"/>
                </a:spcAft>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Circular Arrow 42"/>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Circular Arrow 43"/>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tx1">
                <a:lumMod val="65000"/>
                <a:lumOff val="3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Circular Arrow 44"/>
            <p:cNvSpPr/>
            <p:nvPr/>
          </p:nvSpPr>
          <p:spPr>
            <a:xfrm>
              <a:off x="3685336" y="1507185"/>
              <a:ext cx="4650199" cy="4650202"/>
            </a:xfrm>
            <a:prstGeom prst="circularArrow">
              <a:avLst>
                <a:gd name="adj1" fmla="val 5085"/>
                <a:gd name="adj2" fmla="val 327528"/>
                <a:gd name="adj3" fmla="val 15873039"/>
                <a:gd name="adj4" fmla="val 9000000"/>
                <a:gd name="adj5" fmla="val 5932"/>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2" name="文本框 91"/>
          <p:cNvSpPr txBox="1"/>
          <p:nvPr/>
        </p:nvSpPr>
        <p:spPr>
          <a:xfrm>
            <a:off x="4487854" y="2671320"/>
            <a:ext cx="1740876" cy="646331"/>
          </a:xfrm>
          <a:prstGeom prst="rect">
            <a:avLst/>
          </a:prstGeom>
          <a:noFill/>
        </p:spPr>
        <p:txBody>
          <a:bodyPr wrap="square" rtlCol="0">
            <a:spAutoFit/>
          </a:bodyPr>
          <a:lstStyle/>
          <a:p>
            <a:pPr algn="ctr" defTabSz="1218565"/>
            <a:r>
              <a:rPr lang="en-US" altLang="zh-CN" sz="3600" b="1" dirty="0">
                <a:solidFill>
                  <a:schemeClr val="bg1"/>
                </a:solidFill>
                <a:latin typeface="微软雅黑" panose="020B0503020204020204" pitchFamily="34" charset="-122"/>
                <a:ea typeface="微软雅黑" panose="020B0503020204020204" pitchFamily="34" charset="-122"/>
              </a:rPr>
              <a:t>1</a:t>
            </a:r>
          </a:p>
        </p:txBody>
      </p:sp>
      <p:sp>
        <p:nvSpPr>
          <p:cNvPr id="83" name="文本框 91"/>
          <p:cNvSpPr txBox="1"/>
          <p:nvPr/>
        </p:nvSpPr>
        <p:spPr>
          <a:xfrm>
            <a:off x="6109741" y="2671320"/>
            <a:ext cx="1740876" cy="646331"/>
          </a:xfrm>
          <a:prstGeom prst="rect">
            <a:avLst/>
          </a:prstGeom>
          <a:noFill/>
        </p:spPr>
        <p:txBody>
          <a:bodyPr wrap="square" rtlCol="0">
            <a:spAutoFit/>
          </a:bodyPr>
          <a:lstStyle/>
          <a:p>
            <a:pPr algn="ctr" defTabSz="1218565"/>
            <a:r>
              <a:rPr lang="en-US" altLang="zh-CN" sz="3600" b="1" dirty="0">
                <a:solidFill>
                  <a:schemeClr val="bg1"/>
                </a:solidFill>
                <a:latin typeface="微软雅黑" panose="020B0503020204020204" pitchFamily="34" charset="-122"/>
                <a:ea typeface="微软雅黑" panose="020B0503020204020204" pitchFamily="34" charset="-122"/>
              </a:rPr>
              <a:t>2</a:t>
            </a:r>
          </a:p>
        </p:txBody>
      </p:sp>
      <p:sp>
        <p:nvSpPr>
          <p:cNvPr id="84" name="文本框 91"/>
          <p:cNvSpPr txBox="1"/>
          <p:nvPr/>
        </p:nvSpPr>
        <p:spPr>
          <a:xfrm>
            <a:off x="5206553" y="3992450"/>
            <a:ext cx="1740876" cy="646331"/>
          </a:xfrm>
          <a:prstGeom prst="rect">
            <a:avLst/>
          </a:prstGeom>
          <a:noFill/>
        </p:spPr>
        <p:txBody>
          <a:bodyPr wrap="square" rtlCol="0">
            <a:spAutoFit/>
          </a:bodyPr>
          <a:lstStyle/>
          <a:p>
            <a:pPr algn="ctr" defTabSz="1218565"/>
            <a:r>
              <a:rPr lang="en-US" altLang="zh-CN" sz="3600" b="1" dirty="0">
                <a:solidFill>
                  <a:schemeClr val="bg1"/>
                </a:solidFill>
                <a:latin typeface="微软雅黑" panose="020B0503020204020204" pitchFamily="34" charset="-122"/>
                <a:ea typeface="微软雅黑" panose="020B0503020204020204" pitchFamily="34" charset="-122"/>
              </a:rPr>
              <a:t>3</a:t>
            </a:r>
          </a:p>
        </p:txBody>
      </p:sp>
      <p:sp>
        <p:nvSpPr>
          <p:cNvPr id="85" name="矩形 84"/>
          <p:cNvSpPr/>
          <p:nvPr/>
        </p:nvSpPr>
        <p:spPr>
          <a:xfrm>
            <a:off x="70788" y="2038855"/>
            <a:ext cx="4087210" cy="2108269"/>
          </a:xfrm>
          <a:prstGeom prst="rect">
            <a:avLst/>
          </a:prstGeom>
        </p:spPr>
        <p:txBody>
          <a:bodyPr wrap="square" lIns="91440" tIns="45720" rIns="91440" bIns="45720">
            <a:spAutoFit/>
          </a:bodyPr>
          <a:lstStyle/>
          <a:p>
            <a:pPr marL="555625" indent="-285750">
              <a:spcAft>
                <a:spcPts val="600"/>
              </a:spcAft>
              <a:buClr>
                <a:srgbClr val="8A000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北大外语学科以外语作为研究和教学工具，最初以研究和教授各国文学见长。</a:t>
            </a:r>
            <a:endParaRPr lang="en-US" altLang="zh-CN" b="1" dirty="0">
              <a:solidFill>
                <a:srgbClr val="000000"/>
              </a:solidFill>
              <a:latin typeface="微软雅黑" panose="020B0503020204020204" pitchFamily="34" charset="-122"/>
              <a:ea typeface="微软雅黑" panose="020B0503020204020204" pitchFamily="34" charset="-122"/>
            </a:endParaRPr>
          </a:p>
          <a:p>
            <a:pPr marL="555625" indent="-285750">
              <a:spcAft>
                <a:spcPts val="600"/>
              </a:spcAft>
              <a:buClr>
                <a:srgbClr val="8A000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后来逐渐发展成为覆盖文学研究、语言学、文化研究、区域研究、外国宗教研究、世界古典文明研究等多个方向的人文学科。</a:t>
            </a:r>
          </a:p>
        </p:txBody>
      </p:sp>
      <p:sp>
        <p:nvSpPr>
          <p:cNvPr id="86" name="矩形 85"/>
          <p:cNvSpPr/>
          <p:nvPr/>
        </p:nvSpPr>
        <p:spPr>
          <a:xfrm>
            <a:off x="7850617" y="1868591"/>
            <a:ext cx="3979514" cy="2462213"/>
          </a:xfrm>
          <a:prstGeom prst="rect">
            <a:avLst/>
          </a:prstGeom>
        </p:spPr>
        <p:txBody>
          <a:bodyPr wrap="square" lIns="91440" tIns="45720" rIns="91440" bIns="45720">
            <a:spAutoFit/>
          </a:bodyPr>
          <a:lstStyle/>
          <a:p>
            <a:pPr marL="555625" indent="-285750">
              <a:spcAft>
                <a:spcPts val="600"/>
              </a:spcAft>
              <a:buClr>
                <a:srgbClr val="00206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作为北京大学人文学科的一个重要组成部分。</a:t>
            </a:r>
            <a:endParaRPr lang="en-US" altLang="zh-CN" b="1" dirty="0">
              <a:solidFill>
                <a:srgbClr val="000000"/>
              </a:solidFill>
              <a:latin typeface="微软雅黑" panose="020B0503020204020204" pitchFamily="34" charset="-122"/>
              <a:ea typeface="微软雅黑" panose="020B0503020204020204" pitchFamily="34" charset="-122"/>
            </a:endParaRPr>
          </a:p>
          <a:p>
            <a:pPr marL="555625" indent="-285750">
              <a:spcAft>
                <a:spcPts val="600"/>
              </a:spcAft>
              <a:buClr>
                <a:srgbClr val="00206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本学科的研究有助于中国了解世界，也是中国学术与文化积累的重要部分。</a:t>
            </a:r>
            <a:endParaRPr lang="en-US" altLang="zh-CN" b="1" dirty="0">
              <a:solidFill>
                <a:srgbClr val="000000"/>
              </a:solidFill>
              <a:latin typeface="微软雅黑" panose="020B0503020204020204" pitchFamily="34" charset="-122"/>
              <a:ea typeface="微软雅黑" panose="020B0503020204020204" pitchFamily="34" charset="-122"/>
            </a:endParaRPr>
          </a:p>
          <a:p>
            <a:pPr marL="555625" indent="-285750">
              <a:spcAft>
                <a:spcPts val="600"/>
              </a:spcAft>
              <a:buClr>
                <a:srgbClr val="00206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本学科研究、翻译、介绍外国文学和学术成果，以拓展中国文化和学术的国际视野。</a:t>
            </a:r>
          </a:p>
        </p:txBody>
      </p:sp>
      <p:sp>
        <p:nvSpPr>
          <p:cNvPr id="87" name="矩形 86"/>
          <p:cNvSpPr/>
          <p:nvPr/>
        </p:nvSpPr>
        <p:spPr>
          <a:xfrm>
            <a:off x="1897823" y="5287679"/>
            <a:ext cx="8661814" cy="1277273"/>
          </a:xfrm>
          <a:prstGeom prst="rect">
            <a:avLst/>
          </a:prstGeom>
        </p:spPr>
        <p:txBody>
          <a:bodyPr wrap="square" lIns="91440" tIns="45720" rIns="91440" bIns="45720">
            <a:spAutoFit/>
          </a:bodyPr>
          <a:lstStyle/>
          <a:p>
            <a:pPr marL="555625" indent="-285750">
              <a:spcAft>
                <a:spcPts val="600"/>
              </a:spcAft>
              <a:buClr>
                <a:srgbClr val="FFC00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本学科重视语言工具，强调精通专攻语言，用专攻语言来思考、研究、解决重要的问题，能够置身于其文化和学术语境而没有陌生感；</a:t>
            </a:r>
            <a:endParaRPr lang="en-US" altLang="zh-CN" b="1" dirty="0">
              <a:solidFill>
                <a:srgbClr val="000000"/>
              </a:solidFill>
              <a:latin typeface="微软雅黑" panose="020B0503020204020204" pitchFamily="34" charset="-122"/>
              <a:ea typeface="微软雅黑" panose="020B0503020204020204" pitchFamily="34" charset="-122"/>
            </a:endParaRPr>
          </a:p>
          <a:p>
            <a:pPr marL="555625" indent="-285750">
              <a:spcAft>
                <a:spcPts val="600"/>
              </a:spcAft>
              <a:buClr>
                <a:srgbClr val="FFC000"/>
              </a:buClr>
              <a:buFont typeface="Wingdings" panose="05000000000000000000" pitchFamily="2" charset="2"/>
              <a:buChar char="l"/>
              <a:defRPr/>
            </a:pPr>
            <a:r>
              <a:rPr lang="zh-CN" altLang="en-US" b="1" dirty="0">
                <a:solidFill>
                  <a:srgbClr val="000000"/>
                </a:solidFill>
                <a:latin typeface="微软雅黑" panose="020B0503020204020204" pitchFamily="34" charset="-122"/>
                <a:ea typeface="微软雅黑" panose="020B0503020204020204" pitchFamily="34" charset="-122"/>
              </a:rPr>
              <a:t>同时，又能以数门语言进行研究和交流。有了语言工具的支持，就可能全方位地、深入地研究和介绍中国以外的世界，也可以将中国实实在在地介绍给世界。</a:t>
            </a:r>
          </a:p>
        </p:txBody>
      </p:sp>
      <p:sp>
        <p:nvSpPr>
          <p:cNvPr id="2" name="矩形 1"/>
          <p:cNvSpPr/>
          <p:nvPr/>
        </p:nvSpPr>
        <p:spPr>
          <a:xfrm>
            <a:off x="4329930" y="1159369"/>
            <a:ext cx="3499878" cy="535531"/>
          </a:xfrm>
          <a:prstGeom prst="rect">
            <a:avLst/>
          </a:prstGeom>
        </p:spPr>
        <p:txBody>
          <a:bodyPr wrap="square">
            <a:spAutoFit/>
          </a:bodyPr>
          <a:lstStyle/>
          <a:p>
            <a:pPr marL="0" lvl="1" defTabSz="889000">
              <a:lnSpc>
                <a:spcPct val="90000"/>
              </a:lnSpc>
              <a:spcAft>
                <a:spcPct val="15000"/>
              </a:spcAft>
            </a:pPr>
            <a:r>
              <a:rPr lang="zh-CN" altLang="en-US" sz="3200" b="1" dirty="0">
                <a:solidFill>
                  <a:srgbClr val="8A0000"/>
                </a:solidFill>
                <a:latin typeface="微软雅黑" panose="020B0503020204020204" pitchFamily="34" charset="-122"/>
                <a:ea typeface="微软雅黑" panose="020B0503020204020204" pitchFamily="34" charset="-122"/>
              </a:rPr>
              <a:t>学科定位和使命</a:t>
            </a:r>
            <a:endParaRPr lang="en-US" altLang="zh-CN" sz="3200" b="1" dirty="0">
              <a:solidFill>
                <a:srgbClr val="8A0000"/>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51" name="组合 50"/>
          <p:cNvGrpSpPr/>
          <p:nvPr/>
        </p:nvGrpSpPr>
        <p:grpSpPr>
          <a:xfrm>
            <a:off x="1" y="0"/>
            <a:ext cx="1388224" cy="1046128"/>
            <a:chOff x="0" y="0"/>
            <a:chExt cx="6897954" cy="4536440"/>
          </a:xfrm>
        </p:grpSpPr>
        <p:sp>
          <p:nvSpPr>
            <p:cNvPr id="52" name="直角三角形 51"/>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直角三角形 52"/>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直角三角形 53"/>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矩形 68"/>
          <p:cNvSpPr/>
          <p:nvPr/>
        </p:nvSpPr>
        <p:spPr>
          <a:xfrm>
            <a:off x="694113" y="160821"/>
            <a:ext cx="683624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二、学科建设进展和成效</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7"/>
          <p:cNvSpPr/>
          <p:nvPr/>
        </p:nvSpPr>
        <p:spPr>
          <a:xfrm>
            <a:off x="3111799" y="2852484"/>
            <a:ext cx="5141439" cy="120863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ln w="38100"/>
        </p:spPr>
        <p:style>
          <a:lnRef idx="3">
            <a:schemeClr val="dk1"/>
          </a:lnRef>
          <a:fillRef idx="0">
            <a:schemeClr val="dk1"/>
          </a:fillRef>
          <a:effectRef idx="2">
            <a:schemeClr val="dk1"/>
          </a:effectRef>
          <a:fontRef idx="minor">
            <a:schemeClr val="tx1"/>
          </a:fontRef>
        </p:style>
        <p:txBody>
          <a:bodyPr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endParaRPr lang="zh-CN" altLang="en-US" sz="2400">
              <a:solidFill>
                <a:srgbClr val="080808"/>
              </a:solidFill>
              <a:latin typeface="微软雅黑" panose="020B0503020204020204" pitchFamily="34" charset="-122"/>
              <a:ea typeface="微软雅黑" panose="020B0503020204020204" pitchFamily="34" charset="-122"/>
            </a:endParaRPr>
          </a:p>
        </p:txBody>
      </p:sp>
      <p:cxnSp>
        <p:nvCxnSpPr>
          <p:cNvPr id="32" name="直接连接符 31"/>
          <p:cNvCxnSpPr>
            <a:endCxn id="45" idx="0"/>
          </p:cNvCxnSpPr>
          <p:nvPr/>
        </p:nvCxnSpPr>
        <p:spPr>
          <a:xfrm>
            <a:off x="5726470" y="2403437"/>
            <a:ext cx="11145" cy="1311258"/>
          </a:xfrm>
          <a:prstGeom prst="line">
            <a:avLst/>
          </a:prstGeom>
          <a:ln w="76200"/>
        </p:spPr>
        <p:style>
          <a:lnRef idx="3">
            <a:schemeClr val="dk1"/>
          </a:lnRef>
          <a:fillRef idx="0">
            <a:schemeClr val="dk1"/>
          </a:fillRef>
          <a:effectRef idx="2">
            <a:schemeClr val="dk1"/>
          </a:effectRef>
          <a:fontRef idx="minor">
            <a:schemeClr val="tx1"/>
          </a:fontRef>
        </p:style>
      </p:cxnSp>
      <p:sp>
        <p:nvSpPr>
          <p:cNvPr id="33" name="TextBox 40"/>
          <p:cNvSpPr txBox="1"/>
          <p:nvPr/>
        </p:nvSpPr>
        <p:spPr>
          <a:xfrm>
            <a:off x="210575" y="3019092"/>
            <a:ext cx="2697049" cy="1015663"/>
          </a:xfrm>
          <a:prstGeom prst="rect">
            <a:avLst/>
          </a:prstGeom>
          <a:noFill/>
        </p:spPr>
        <p:txBody>
          <a:bodyPr wrap="square" lIns="91440" tIns="45720" rIns="91440" bIns="4572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r>
              <a:rPr lang="zh-CN" altLang="en-US" sz="2000" b="1" dirty="0">
                <a:solidFill>
                  <a:srgbClr val="000000"/>
                </a:solidFill>
                <a:latin typeface="微软雅黑" panose="020B0503020204020204" pitchFamily="34" charset="-122"/>
                <a:ea typeface="微软雅黑" panose="020B0503020204020204" pitchFamily="34" charset="-122"/>
              </a:rPr>
              <a:t>外国语学院党政同责，凝心聚力，协同推进学科发展</a:t>
            </a:r>
            <a:endParaRPr lang="zh-CN" altLang="en-US" sz="2000" b="1" dirty="0">
              <a:latin typeface="微软雅黑" panose="020B0503020204020204" pitchFamily="34" charset="-122"/>
              <a:ea typeface="微软雅黑" panose="020B0503020204020204" pitchFamily="34" charset="-122"/>
            </a:endParaRPr>
          </a:p>
        </p:txBody>
      </p:sp>
      <p:grpSp>
        <p:nvGrpSpPr>
          <p:cNvPr id="34" name="组合 33"/>
          <p:cNvGrpSpPr/>
          <p:nvPr/>
        </p:nvGrpSpPr>
        <p:grpSpPr>
          <a:xfrm>
            <a:off x="4632291" y="891265"/>
            <a:ext cx="2084515" cy="2084515"/>
            <a:chOff x="2848131" y="1860029"/>
            <a:chExt cx="3807502" cy="3807502"/>
          </a:xfrm>
          <a:solidFill>
            <a:srgbClr val="C00000"/>
          </a:solidFill>
        </p:grpSpPr>
        <p:sp>
          <p:nvSpPr>
            <p:cNvPr id="47" name="椭圆 46"/>
            <p:cNvSpPr/>
            <p:nvPr/>
          </p:nvSpPr>
          <p:spPr>
            <a:xfrm>
              <a:off x="2848131" y="1860029"/>
              <a:ext cx="3807502" cy="38075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8565"/>
              <a:endParaRPr lang="zh-CN" altLang="en-US" sz="2400" dirty="0">
                <a:solidFill>
                  <a:srgbClr val="564B45"/>
                </a:solidFill>
                <a:latin typeface="微软雅黑" panose="020B0503020204020204" pitchFamily="34" charset="-122"/>
                <a:ea typeface="微软雅黑" panose="020B0503020204020204" pitchFamily="34" charset="-122"/>
              </a:endParaRPr>
            </a:p>
          </p:txBody>
        </p:sp>
        <p:sp>
          <p:nvSpPr>
            <p:cNvPr id="48" name="文本框 91"/>
            <p:cNvSpPr txBox="1"/>
            <p:nvPr/>
          </p:nvSpPr>
          <p:spPr>
            <a:xfrm>
              <a:off x="3040501" y="2413652"/>
              <a:ext cx="3179823" cy="252978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1218565"/>
              <a:r>
                <a:rPr lang="zh-CN" altLang="en-US" sz="2800" b="1" dirty="0">
                  <a:solidFill>
                    <a:schemeClr val="bg1"/>
                  </a:solidFill>
                  <a:latin typeface="微软雅黑" panose="020B0503020204020204" pitchFamily="34" charset="-122"/>
                  <a:ea typeface="微软雅黑" panose="020B0503020204020204" pitchFamily="34" charset="-122"/>
                </a:rPr>
                <a:t>“双一流”建设中的任务定位</a:t>
              </a:r>
            </a:p>
          </p:txBody>
        </p:sp>
      </p:grpSp>
      <p:sp>
        <p:nvSpPr>
          <p:cNvPr id="35" name="椭圆 34"/>
          <p:cNvSpPr/>
          <p:nvPr/>
        </p:nvSpPr>
        <p:spPr>
          <a:xfrm>
            <a:off x="2672229" y="2380361"/>
            <a:ext cx="888264" cy="888264"/>
          </a:xfrm>
          <a:prstGeom prst="ellipse">
            <a:avLst/>
          </a:prstGeom>
          <a:solidFill>
            <a:srgbClr val="004D8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8565"/>
            <a:endParaRPr lang="zh-CN" altLang="en-US" sz="2400">
              <a:solidFill>
                <a:srgbClr val="56777F"/>
              </a:solidFill>
              <a:latin typeface="微软雅黑" panose="020B0503020204020204" pitchFamily="34" charset="-122"/>
              <a:ea typeface="微软雅黑" panose="020B0503020204020204" pitchFamily="34" charset="-122"/>
            </a:endParaRPr>
          </a:p>
        </p:txBody>
      </p:sp>
      <p:sp>
        <p:nvSpPr>
          <p:cNvPr id="36" name="椭圆 35"/>
          <p:cNvSpPr/>
          <p:nvPr/>
        </p:nvSpPr>
        <p:spPr>
          <a:xfrm>
            <a:off x="3806402" y="3287737"/>
            <a:ext cx="888264" cy="888264"/>
          </a:xfrm>
          <a:prstGeom prst="ellipse">
            <a:avLst/>
          </a:prstGeom>
          <a:solidFill>
            <a:srgbClr val="33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8565"/>
            <a:endParaRPr lang="zh-CN" altLang="en-US" sz="2400">
              <a:solidFill>
                <a:srgbClr val="080808"/>
              </a:solidFill>
              <a:latin typeface="微软雅黑" panose="020B0503020204020204" pitchFamily="34" charset="-122"/>
              <a:ea typeface="微软雅黑" panose="020B0503020204020204" pitchFamily="34" charset="-122"/>
            </a:endParaRPr>
          </a:p>
        </p:txBody>
      </p:sp>
      <p:sp>
        <p:nvSpPr>
          <p:cNvPr id="38" name="椭圆 37"/>
          <p:cNvSpPr/>
          <p:nvPr/>
        </p:nvSpPr>
        <p:spPr>
          <a:xfrm>
            <a:off x="5293483" y="3568177"/>
            <a:ext cx="888264" cy="888264"/>
          </a:xfrm>
          <a:prstGeom prst="ellipse">
            <a:avLst/>
          </a:prstGeom>
          <a:solidFill>
            <a:srgbClr val="F39C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8565"/>
            <a:endParaRPr lang="zh-CN" altLang="en-US" sz="2400">
              <a:solidFill>
                <a:srgbClr val="080808"/>
              </a:solidFill>
              <a:latin typeface="微软雅黑" panose="020B0503020204020204" pitchFamily="34" charset="-122"/>
              <a:ea typeface="微软雅黑" panose="020B0503020204020204" pitchFamily="34" charset="-122"/>
            </a:endParaRPr>
          </a:p>
        </p:txBody>
      </p:sp>
      <p:sp>
        <p:nvSpPr>
          <p:cNvPr id="39" name="椭圆 38"/>
          <p:cNvSpPr/>
          <p:nvPr/>
        </p:nvSpPr>
        <p:spPr>
          <a:xfrm>
            <a:off x="7809104" y="2380361"/>
            <a:ext cx="888264" cy="888264"/>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8565"/>
            <a:endParaRPr lang="zh-CN" altLang="en-US" sz="2400">
              <a:solidFill>
                <a:srgbClr val="56777F"/>
              </a:solidFill>
              <a:latin typeface="微软雅黑" panose="020B0503020204020204" pitchFamily="34" charset="-122"/>
              <a:ea typeface="微软雅黑" panose="020B0503020204020204" pitchFamily="34" charset="-122"/>
            </a:endParaRPr>
          </a:p>
        </p:txBody>
      </p:sp>
      <p:sp>
        <p:nvSpPr>
          <p:cNvPr id="40" name="TextBox 40"/>
          <p:cNvSpPr txBox="1"/>
          <p:nvPr/>
        </p:nvSpPr>
        <p:spPr>
          <a:xfrm>
            <a:off x="1804177" y="4148092"/>
            <a:ext cx="2595909" cy="707886"/>
          </a:xfrm>
          <a:prstGeom prst="rect">
            <a:avLst/>
          </a:prstGeom>
          <a:noFill/>
        </p:spPr>
        <p:txBody>
          <a:bodyPr wrap="square" lIns="91440" tIns="45720" rIns="91440" bIns="4572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r>
              <a:rPr lang="zh-CN" altLang="en-US" sz="2000" b="1" dirty="0">
                <a:latin typeface="微软雅黑" panose="020B0503020204020204" pitchFamily="34" charset="-122"/>
                <a:ea typeface="微软雅黑" panose="020B0503020204020204" pitchFamily="34" charset="-122"/>
              </a:rPr>
              <a:t>建设理念：</a:t>
            </a:r>
            <a:endParaRPr lang="en-US" altLang="zh-CN" sz="2000" b="1" dirty="0">
              <a:latin typeface="微软雅黑" panose="020B0503020204020204" pitchFamily="34" charset="-122"/>
              <a:ea typeface="微软雅黑" panose="020B0503020204020204" pitchFamily="34" charset="-122"/>
            </a:endParaRPr>
          </a:p>
          <a:p>
            <a:pPr algn="ctr" defTabSz="1218565"/>
            <a:r>
              <a:rPr lang="zh-CN" altLang="en-US" sz="2000" b="1" dirty="0">
                <a:latin typeface="微软雅黑" panose="020B0503020204020204" pitchFamily="34" charset="-122"/>
                <a:ea typeface="微软雅黑" panose="020B0503020204020204" pitchFamily="34" charset="-122"/>
              </a:rPr>
              <a:t>人文为本，多元发展</a:t>
            </a:r>
          </a:p>
        </p:txBody>
      </p:sp>
      <p:sp>
        <p:nvSpPr>
          <p:cNvPr id="41" name="TextBox 40"/>
          <p:cNvSpPr txBox="1"/>
          <p:nvPr/>
        </p:nvSpPr>
        <p:spPr>
          <a:xfrm>
            <a:off x="4564710" y="4602948"/>
            <a:ext cx="2419187" cy="707886"/>
          </a:xfrm>
          <a:prstGeom prst="rect">
            <a:avLst/>
          </a:prstGeom>
          <a:noFill/>
        </p:spPr>
        <p:txBody>
          <a:bodyPr wrap="square" lIns="91440" tIns="45720" rIns="91440" bIns="4572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565"/>
            <a:r>
              <a:rPr lang="zh-CN" altLang="en-US" sz="2000" b="1" dirty="0">
                <a:latin typeface="微软雅黑" panose="020B0503020204020204" pitchFamily="34" charset="-122"/>
                <a:ea typeface="微软雅黑" panose="020B0503020204020204" pitchFamily="34" charset="-122"/>
              </a:rPr>
              <a:t>北京大学“双一流”建设的</a:t>
            </a:r>
            <a:r>
              <a:rPr lang="en-US" altLang="zh-CN" sz="2000" b="1" dirty="0">
                <a:latin typeface="微软雅黑" panose="020B0503020204020204" pitchFamily="34" charset="-122"/>
                <a:ea typeface="微软雅黑" panose="020B0503020204020204" pitchFamily="34" charset="-122"/>
              </a:rPr>
              <a:t>41</a:t>
            </a:r>
            <a:r>
              <a:rPr lang="zh-CN" altLang="en-US" sz="2000" b="1" dirty="0">
                <a:latin typeface="微软雅黑" panose="020B0503020204020204" pitchFamily="34" charset="-122"/>
                <a:ea typeface="微软雅黑" panose="020B0503020204020204" pitchFamily="34" charset="-122"/>
              </a:rPr>
              <a:t>个学科中：</a:t>
            </a:r>
          </a:p>
        </p:txBody>
      </p:sp>
      <p:sp>
        <p:nvSpPr>
          <p:cNvPr id="42" name="TextBox 40"/>
          <p:cNvSpPr txBox="1"/>
          <p:nvPr/>
        </p:nvSpPr>
        <p:spPr>
          <a:xfrm>
            <a:off x="8852054" y="2815625"/>
            <a:ext cx="3010207" cy="1015663"/>
          </a:xfrm>
          <a:prstGeom prst="rect">
            <a:avLst/>
          </a:prstGeom>
          <a:noFill/>
        </p:spPr>
        <p:txBody>
          <a:bodyPr wrap="square" lIns="91440" tIns="45720" rIns="91440" bIns="4572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218565"/>
            <a:r>
              <a:rPr lang="zh-CN" altLang="en-US" sz="2000" b="1" dirty="0">
                <a:latin typeface="微软雅黑" panose="020B0503020204020204" pitchFamily="34" charset="-122"/>
                <a:ea typeface="微软雅黑" panose="020B0503020204020204" pitchFamily="34" charset="-122"/>
              </a:rPr>
              <a:t>为北大的国际化提供服务；为中国在全球的发展建立高端的渠道</a:t>
            </a:r>
          </a:p>
        </p:txBody>
      </p:sp>
      <p:sp>
        <p:nvSpPr>
          <p:cNvPr id="43" name="中心文本"/>
          <p:cNvSpPr txBox="1">
            <a:spLocks noChangeArrowheads="1"/>
          </p:cNvSpPr>
          <p:nvPr/>
        </p:nvSpPr>
        <p:spPr bwMode="auto">
          <a:xfrm>
            <a:off x="2392980" y="2553202"/>
            <a:ext cx="1446762" cy="56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spcBef>
                <a:spcPct val="0"/>
              </a:spcBef>
              <a:buNone/>
              <a:defRPr/>
            </a:pPr>
            <a:r>
              <a:rPr lang="en-US" altLang="zh-CN" sz="3200" b="1" dirty="0">
                <a:solidFill>
                  <a:schemeClr val="bg1"/>
                </a:solidFill>
                <a:latin typeface="Arial Black" panose="020B0A04020102020204" pitchFamily="34" charset="0"/>
              </a:rPr>
              <a:t>1</a:t>
            </a:r>
            <a:endParaRPr lang="zh-CN" altLang="en-US" sz="3200" b="1" dirty="0">
              <a:solidFill>
                <a:schemeClr val="bg1"/>
              </a:solidFill>
              <a:latin typeface="Arial Black" panose="020B0A04020102020204" pitchFamily="34" charset="0"/>
            </a:endParaRPr>
          </a:p>
        </p:txBody>
      </p:sp>
      <p:sp>
        <p:nvSpPr>
          <p:cNvPr id="44" name="中心文本"/>
          <p:cNvSpPr txBox="1">
            <a:spLocks noChangeArrowheads="1"/>
          </p:cNvSpPr>
          <p:nvPr/>
        </p:nvSpPr>
        <p:spPr bwMode="auto">
          <a:xfrm>
            <a:off x="3517473" y="3451022"/>
            <a:ext cx="1446762" cy="56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spcBef>
                <a:spcPct val="0"/>
              </a:spcBef>
              <a:buNone/>
              <a:defRPr/>
            </a:pPr>
            <a:r>
              <a:rPr lang="en-US" altLang="zh-CN" sz="3200" b="1" dirty="0">
                <a:solidFill>
                  <a:schemeClr val="bg1"/>
                </a:solidFill>
                <a:latin typeface="Arial Black" panose="020B0A04020102020204" pitchFamily="34" charset="0"/>
              </a:rPr>
              <a:t>2</a:t>
            </a:r>
            <a:endParaRPr lang="zh-CN" altLang="en-US" sz="3200" b="1" dirty="0">
              <a:solidFill>
                <a:schemeClr val="bg1"/>
              </a:solidFill>
              <a:latin typeface="Arial Black" panose="020B0A04020102020204" pitchFamily="34" charset="0"/>
            </a:endParaRPr>
          </a:p>
        </p:txBody>
      </p:sp>
      <p:sp>
        <p:nvSpPr>
          <p:cNvPr id="45" name="中心文本"/>
          <p:cNvSpPr txBox="1">
            <a:spLocks noChangeArrowheads="1"/>
          </p:cNvSpPr>
          <p:nvPr/>
        </p:nvSpPr>
        <p:spPr bwMode="auto">
          <a:xfrm>
            <a:off x="5014234" y="3714695"/>
            <a:ext cx="1446762" cy="62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spcBef>
                <a:spcPct val="0"/>
              </a:spcBef>
              <a:buNone/>
              <a:defRPr/>
            </a:pPr>
            <a:r>
              <a:rPr lang="en-US" altLang="zh-CN" sz="3600" b="1" dirty="0">
                <a:solidFill>
                  <a:schemeClr val="bg1"/>
                </a:solidFill>
                <a:latin typeface="Arial Black" panose="020B0A04020102020204" pitchFamily="34" charset="0"/>
              </a:rPr>
              <a:t>3</a:t>
            </a:r>
            <a:endParaRPr lang="zh-CN" altLang="en-US" sz="3600" b="1" dirty="0">
              <a:solidFill>
                <a:schemeClr val="bg1"/>
              </a:solidFill>
              <a:latin typeface="Arial Black" panose="020B0A04020102020204" pitchFamily="34" charset="0"/>
            </a:endParaRPr>
          </a:p>
        </p:txBody>
      </p:sp>
      <p:sp>
        <p:nvSpPr>
          <p:cNvPr id="46" name="中心文本"/>
          <p:cNvSpPr txBox="1">
            <a:spLocks noChangeArrowheads="1"/>
          </p:cNvSpPr>
          <p:nvPr/>
        </p:nvSpPr>
        <p:spPr bwMode="auto">
          <a:xfrm>
            <a:off x="7529855" y="2518166"/>
            <a:ext cx="1446762" cy="62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spcBef>
                <a:spcPct val="0"/>
              </a:spcBef>
              <a:buNone/>
              <a:defRPr/>
            </a:pPr>
            <a:r>
              <a:rPr lang="en-US" altLang="zh-CN" sz="3600" b="1" dirty="0">
                <a:solidFill>
                  <a:schemeClr val="bg1"/>
                </a:solidFill>
                <a:latin typeface="Arial Black" panose="020B0A04020102020204" pitchFamily="34" charset="0"/>
              </a:rPr>
              <a:t>5</a:t>
            </a:r>
            <a:endParaRPr lang="zh-CN" altLang="en-US" sz="3600" b="1" dirty="0">
              <a:solidFill>
                <a:schemeClr val="bg1"/>
              </a:solidFill>
              <a:latin typeface="Arial Black" panose="020B0A04020102020204" pitchFamily="34" charset="0"/>
            </a:endParaRPr>
          </a:p>
        </p:txBody>
      </p:sp>
      <p:sp>
        <p:nvSpPr>
          <p:cNvPr id="49" name="椭圆 48"/>
          <p:cNvSpPr/>
          <p:nvPr/>
        </p:nvSpPr>
        <p:spPr>
          <a:xfrm>
            <a:off x="6676361" y="3344132"/>
            <a:ext cx="888264" cy="888264"/>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1218565"/>
            <a:endParaRPr lang="zh-CN" altLang="en-US" sz="2400">
              <a:solidFill>
                <a:srgbClr val="080808"/>
              </a:solidFill>
              <a:latin typeface="微软雅黑" panose="020B0503020204020204" pitchFamily="34" charset="-122"/>
              <a:ea typeface="微软雅黑" panose="020B0503020204020204" pitchFamily="34" charset="-122"/>
            </a:endParaRPr>
          </a:p>
        </p:txBody>
      </p:sp>
      <p:sp>
        <p:nvSpPr>
          <p:cNvPr id="50" name="中心文本"/>
          <p:cNvSpPr txBox="1">
            <a:spLocks noChangeArrowheads="1"/>
          </p:cNvSpPr>
          <p:nvPr/>
        </p:nvSpPr>
        <p:spPr bwMode="auto">
          <a:xfrm>
            <a:off x="6380623" y="3490650"/>
            <a:ext cx="1446762" cy="62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218565">
              <a:spcBef>
                <a:spcPct val="0"/>
              </a:spcBef>
              <a:buNone/>
              <a:defRPr/>
            </a:pPr>
            <a:r>
              <a:rPr lang="en-US" altLang="zh-CN" sz="3600" b="1" dirty="0">
                <a:solidFill>
                  <a:schemeClr val="bg1"/>
                </a:solidFill>
                <a:latin typeface="Arial Black" panose="020B0A04020102020204" pitchFamily="34" charset="0"/>
              </a:rPr>
              <a:t>4</a:t>
            </a:r>
            <a:endParaRPr lang="zh-CN" altLang="en-US" sz="3600" b="1" dirty="0">
              <a:solidFill>
                <a:schemeClr val="bg1"/>
              </a:solidFill>
              <a:latin typeface="Arial Black" panose="020B0A04020102020204" pitchFamily="34" charset="0"/>
            </a:endParaRPr>
          </a:p>
        </p:txBody>
      </p:sp>
      <p:sp>
        <p:nvSpPr>
          <p:cNvPr id="6" name="矩形 5"/>
          <p:cNvSpPr/>
          <p:nvPr/>
        </p:nvSpPr>
        <p:spPr>
          <a:xfrm>
            <a:off x="3108049" y="5265592"/>
            <a:ext cx="5001808" cy="1323439"/>
          </a:xfrm>
          <a:prstGeom prst="rect">
            <a:avLst/>
          </a:prstGeom>
        </p:spPr>
        <p:txBody>
          <a:bodyPr wrap="square">
            <a:spAutoFit/>
          </a:bodyPr>
          <a:lstStyle/>
          <a:p>
            <a:pPr marL="898525" lvl="1" indent="-171450">
              <a:buClr>
                <a:srgbClr val="FFC000"/>
              </a:buClr>
              <a:buFont typeface="Wingdings" panose="05000000000000000000" pitchFamily="2" charset="2"/>
              <a:buChar char="l"/>
              <a:defRPr/>
            </a:pPr>
            <a:r>
              <a:rPr lang="zh-CN" altLang="en-US" sz="1600" b="1" dirty="0">
                <a:solidFill>
                  <a:srgbClr val="8A0000"/>
                </a:solidFill>
                <a:latin typeface="微软雅黑" panose="020B0503020204020204" pitchFamily="34" charset="-122"/>
                <a:ea typeface="微软雅黑" panose="020B0503020204020204" pitchFamily="34" charset="-122"/>
              </a:rPr>
              <a:t>外国语言文学、现代语言学</a:t>
            </a:r>
            <a:r>
              <a:rPr lang="zh-CN" altLang="en-US" sz="1600" b="1" dirty="0">
                <a:solidFill>
                  <a:srgbClr val="000000"/>
                </a:solidFill>
                <a:latin typeface="微软雅黑" panose="020B0503020204020204" pitchFamily="34" charset="-122"/>
                <a:ea typeface="微软雅黑" panose="020B0503020204020204" pitchFamily="34" charset="-122"/>
              </a:rPr>
              <a:t>是外国语学院的学科建设重点</a:t>
            </a:r>
          </a:p>
          <a:p>
            <a:pPr marL="898525" lvl="1" indent="-171450">
              <a:buClr>
                <a:srgbClr val="FFC000"/>
              </a:buClr>
              <a:buFont typeface="Wingdings" panose="05000000000000000000" pitchFamily="2" charset="2"/>
              <a:buChar char="l"/>
              <a:defRPr/>
            </a:pPr>
            <a:r>
              <a:rPr lang="zh-CN" altLang="en-US" sz="1600" b="1" dirty="0">
                <a:solidFill>
                  <a:srgbClr val="8A0000"/>
                </a:solidFill>
                <a:latin typeface="微软雅黑" panose="020B0503020204020204" pitchFamily="34" charset="-122"/>
                <a:ea typeface="微软雅黑" panose="020B0503020204020204" pitchFamily="34" charset="-122"/>
              </a:rPr>
              <a:t>语言学</a:t>
            </a:r>
            <a:r>
              <a:rPr lang="zh-CN" altLang="en-US" sz="1600" b="1" dirty="0">
                <a:solidFill>
                  <a:srgbClr val="000000"/>
                </a:solidFill>
                <a:latin typeface="微软雅黑" panose="020B0503020204020204" pitchFamily="34" charset="-122"/>
                <a:ea typeface="微软雅黑" panose="020B0503020204020204" pitchFamily="34" charset="-122"/>
              </a:rPr>
              <a:t>为外国语学院参与建设学科</a:t>
            </a:r>
          </a:p>
          <a:p>
            <a:pPr marL="898525" lvl="1" indent="-171450">
              <a:buClr>
                <a:srgbClr val="FFC000"/>
              </a:buClr>
              <a:buFont typeface="Wingdings" panose="05000000000000000000" pitchFamily="2" charset="2"/>
              <a:buChar char="l"/>
              <a:defRPr/>
            </a:pPr>
            <a:r>
              <a:rPr lang="zh-CN" altLang="en-US" sz="1600" b="1" dirty="0">
                <a:solidFill>
                  <a:srgbClr val="000000"/>
                </a:solidFill>
                <a:latin typeface="微软雅黑" panose="020B0503020204020204" pitchFamily="34" charset="-122"/>
                <a:ea typeface="微软雅黑" panose="020B0503020204020204" pitchFamily="34" charset="-122"/>
              </a:rPr>
              <a:t>学校自主设计的</a:t>
            </a:r>
            <a:r>
              <a:rPr lang="zh-CN" altLang="en-US" sz="1600" b="1" dirty="0">
                <a:solidFill>
                  <a:srgbClr val="8A0000"/>
                </a:solidFill>
                <a:latin typeface="微软雅黑" panose="020B0503020204020204" pitchFamily="34" charset="-122"/>
                <a:ea typeface="微软雅黑" panose="020B0503020204020204" pitchFamily="34" charset="-122"/>
              </a:rPr>
              <a:t>“区域国别交叉研究平台”</a:t>
            </a:r>
            <a:r>
              <a:rPr lang="zh-CN" altLang="en-US" sz="1600" b="1" dirty="0">
                <a:solidFill>
                  <a:srgbClr val="000000"/>
                </a:solidFill>
                <a:latin typeface="微软雅黑" panose="020B0503020204020204" pitchFamily="34" charset="-122"/>
                <a:ea typeface="微软雅黑" panose="020B0503020204020204" pitchFamily="34" charset="-122"/>
              </a:rPr>
              <a:t>为外语学科内涵发展提供新的机遇和增长点</a:t>
            </a:r>
          </a:p>
        </p:txBody>
      </p:sp>
      <p:sp>
        <p:nvSpPr>
          <p:cNvPr id="24" name="矩形 23"/>
          <p:cNvSpPr/>
          <p:nvPr/>
        </p:nvSpPr>
        <p:spPr>
          <a:xfrm>
            <a:off x="7182266" y="4131196"/>
            <a:ext cx="2946892" cy="707886"/>
          </a:xfrm>
          <a:prstGeom prst="rect">
            <a:avLst/>
          </a:prstGeom>
        </p:spPr>
        <p:txBody>
          <a:bodyPr wrap="square">
            <a:spAutoFit/>
          </a:bodyPr>
          <a:lstStyle/>
          <a:p>
            <a:pPr marL="269875">
              <a:spcAft>
                <a:spcPts val="600"/>
              </a:spcAft>
              <a:buClr>
                <a:srgbClr val="FFC000"/>
              </a:buClr>
              <a:defRPr/>
            </a:pPr>
            <a:r>
              <a:rPr lang="zh-CN" altLang="en-US" sz="2000" b="1" dirty="0">
                <a:latin typeface="微软雅黑" panose="020B0503020204020204" pitchFamily="34" charset="-122"/>
                <a:ea typeface="微软雅黑" panose="020B0503020204020204" pitchFamily="34" charset="-122"/>
              </a:rPr>
              <a:t>优秀人才、研究成果、思想引领、学科引领</a:t>
            </a:r>
          </a:p>
        </p:txBody>
      </p:sp>
      <p:pic>
        <p:nvPicPr>
          <p:cNvPr id="51" name="图片 50"/>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66" name="组合 65"/>
          <p:cNvGrpSpPr/>
          <p:nvPr/>
        </p:nvGrpSpPr>
        <p:grpSpPr>
          <a:xfrm>
            <a:off x="1" y="0"/>
            <a:ext cx="1388224" cy="1046128"/>
            <a:chOff x="0" y="0"/>
            <a:chExt cx="6897954" cy="4536440"/>
          </a:xfrm>
        </p:grpSpPr>
        <p:sp>
          <p:nvSpPr>
            <p:cNvPr id="67" name="直角三角形 66"/>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直角三角形 67"/>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直角三角形 68"/>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矩形 83"/>
          <p:cNvSpPr/>
          <p:nvPr/>
        </p:nvSpPr>
        <p:spPr>
          <a:xfrm>
            <a:off x="694113" y="160821"/>
            <a:ext cx="568651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二、学科建设进展和成效</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16945" y="1618345"/>
            <a:ext cx="11253357" cy="4690756"/>
            <a:chOff x="-925302" y="-1189930"/>
            <a:chExt cx="14323196" cy="8286937"/>
          </a:xfrm>
        </p:grpSpPr>
        <p:sp>
          <p:nvSpPr>
            <p:cNvPr id="16" name="矩形: 圆角 8"/>
            <p:cNvSpPr/>
            <p:nvPr/>
          </p:nvSpPr>
          <p:spPr>
            <a:xfrm>
              <a:off x="-925302" y="5937775"/>
              <a:ext cx="1135110" cy="1159232"/>
            </a:xfrm>
            <a:prstGeom prst="round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9"/>
            <p:cNvSpPr/>
            <p:nvPr/>
          </p:nvSpPr>
          <p:spPr>
            <a:xfrm>
              <a:off x="12347649" y="-1189930"/>
              <a:ext cx="1050245" cy="1159234"/>
            </a:xfrm>
            <a:prstGeom prst="round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66359" y="-1000236"/>
              <a:ext cx="14006209" cy="782608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文本框 91"/>
          <p:cNvSpPr txBox="1"/>
          <p:nvPr/>
        </p:nvSpPr>
        <p:spPr>
          <a:xfrm>
            <a:off x="6109741" y="2671320"/>
            <a:ext cx="1740876" cy="646331"/>
          </a:xfrm>
          <a:prstGeom prst="rect">
            <a:avLst/>
          </a:prstGeom>
          <a:noFill/>
        </p:spPr>
        <p:txBody>
          <a:bodyPr wrap="square" rtlCol="0">
            <a:spAutoFit/>
          </a:bodyPr>
          <a:lstStyle/>
          <a:p>
            <a:pPr algn="ctr" defTabSz="1218565"/>
            <a:r>
              <a:rPr lang="en-US" altLang="zh-CN" sz="3600" b="1" dirty="0">
                <a:solidFill>
                  <a:schemeClr val="bg1"/>
                </a:solidFill>
                <a:latin typeface="微软雅黑" panose="020B0503020204020204" pitchFamily="34" charset="-122"/>
                <a:ea typeface="微软雅黑" panose="020B0503020204020204" pitchFamily="34" charset="-122"/>
              </a:rPr>
              <a:t>2</a:t>
            </a:r>
          </a:p>
        </p:txBody>
      </p:sp>
      <p:sp>
        <p:nvSpPr>
          <p:cNvPr id="84" name="文本框 91"/>
          <p:cNvSpPr txBox="1"/>
          <p:nvPr/>
        </p:nvSpPr>
        <p:spPr>
          <a:xfrm>
            <a:off x="5206553" y="3992450"/>
            <a:ext cx="1740876" cy="646331"/>
          </a:xfrm>
          <a:prstGeom prst="rect">
            <a:avLst/>
          </a:prstGeom>
          <a:noFill/>
        </p:spPr>
        <p:txBody>
          <a:bodyPr wrap="square" rtlCol="0">
            <a:spAutoFit/>
          </a:bodyPr>
          <a:lstStyle/>
          <a:p>
            <a:pPr algn="ctr" defTabSz="1218565"/>
            <a:r>
              <a:rPr lang="en-US" altLang="zh-CN" sz="3600" b="1" dirty="0">
                <a:solidFill>
                  <a:schemeClr val="bg1"/>
                </a:solidFill>
                <a:latin typeface="微软雅黑" panose="020B0503020204020204" pitchFamily="34" charset="-122"/>
                <a:ea typeface="微软雅黑" panose="020B0503020204020204" pitchFamily="34" charset="-122"/>
              </a:rPr>
              <a:t>3</a:t>
            </a:r>
          </a:p>
        </p:txBody>
      </p:sp>
      <p:sp>
        <p:nvSpPr>
          <p:cNvPr id="2" name="矩形 1"/>
          <p:cNvSpPr/>
          <p:nvPr/>
        </p:nvSpPr>
        <p:spPr>
          <a:xfrm>
            <a:off x="1855856" y="1191773"/>
            <a:ext cx="8869736" cy="535531"/>
          </a:xfrm>
          <a:prstGeom prst="rect">
            <a:avLst/>
          </a:prstGeom>
        </p:spPr>
        <p:txBody>
          <a:bodyPr wrap="none">
            <a:spAutoFit/>
          </a:bodyPr>
          <a:lstStyle/>
          <a:p>
            <a:pPr marL="0" lvl="1" defTabSz="889000">
              <a:lnSpc>
                <a:spcPct val="90000"/>
              </a:lnSpc>
              <a:spcAft>
                <a:spcPct val="15000"/>
              </a:spcAft>
            </a:pPr>
            <a:r>
              <a:rPr lang="zh-CN" altLang="en-US" sz="3200" b="1" dirty="0">
                <a:solidFill>
                  <a:srgbClr val="8A0000"/>
                </a:solidFill>
                <a:latin typeface="微软雅黑" panose="020B0503020204020204" pitchFamily="34" charset="-122"/>
                <a:ea typeface="微软雅黑" panose="020B0503020204020204" pitchFamily="34" charset="-122"/>
              </a:rPr>
              <a:t>学院在“双一流”建设中的侧重点</a:t>
            </a:r>
            <a:r>
              <a:rPr lang="en-US" altLang="zh-CN" sz="3200" b="1" dirty="0">
                <a:solidFill>
                  <a:srgbClr val="8A0000"/>
                </a:solidFill>
                <a:latin typeface="微软雅黑" panose="020B0503020204020204" pitchFamily="34" charset="-122"/>
                <a:ea typeface="微软雅黑" panose="020B0503020204020204" pitchFamily="34" charset="-122"/>
              </a:rPr>
              <a:t>——</a:t>
            </a:r>
            <a:r>
              <a:rPr lang="zh-CN" altLang="en-US" sz="3200" b="1" dirty="0">
                <a:solidFill>
                  <a:srgbClr val="8A0000"/>
                </a:solidFill>
                <a:latin typeface="微软雅黑" panose="020B0503020204020204" pitchFamily="34" charset="-122"/>
                <a:ea typeface="微软雅黑" panose="020B0503020204020204" pitchFamily="34" charset="-122"/>
              </a:rPr>
              <a:t>四个方向</a:t>
            </a:r>
          </a:p>
        </p:txBody>
      </p:sp>
      <p:pic>
        <p:nvPicPr>
          <p:cNvPr id="35"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51" name="组合 50"/>
          <p:cNvGrpSpPr/>
          <p:nvPr/>
        </p:nvGrpSpPr>
        <p:grpSpPr>
          <a:xfrm>
            <a:off x="1" y="0"/>
            <a:ext cx="1388224" cy="1046128"/>
            <a:chOff x="0" y="0"/>
            <a:chExt cx="6897954" cy="4536440"/>
          </a:xfrm>
        </p:grpSpPr>
        <p:sp>
          <p:nvSpPr>
            <p:cNvPr id="52" name="直角三角形 51"/>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直角三角形 52"/>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直角三角形 53"/>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矩形 68"/>
          <p:cNvSpPr/>
          <p:nvPr/>
        </p:nvSpPr>
        <p:spPr>
          <a:xfrm>
            <a:off x="694113" y="160821"/>
            <a:ext cx="5683538"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二、学科建设进展和成效</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
        <p:nvSpPr>
          <p:cNvPr id="25" name="内容占位符 2"/>
          <p:cNvSpPr txBox="1"/>
          <p:nvPr/>
        </p:nvSpPr>
        <p:spPr>
          <a:xfrm>
            <a:off x="694113" y="2000418"/>
            <a:ext cx="10865474" cy="430394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zh-CN" sz="2000" b="1" dirty="0">
                <a:solidFill>
                  <a:srgbClr val="8A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b="1" dirty="0">
                <a:solidFill>
                  <a:srgbClr val="8A0000"/>
                </a:solidFill>
                <a:latin typeface="微软雅黑" panose="020B0503020204020204" pitchFamily="34" charset="-122"/>
                <a:ea typeface="微软雅黑" panose="020B0503020204020204" pitchFamily="34" charset="-122"/>
                <a:cs typeface="微软雅黑" panose="020B0503020204020204" pitchFamily="34" charset="-122"/>
              </a:rPr>
              <a:t>西方语言文学文化研究</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着重对西方核心价值观念所依存的重要文学、文化作品进行当代语境下的重释和研究，纵深挖掘人类共同的思想精髓、横向传播中外文明文化精华，推动深层次的中外文化交流，并对中国文化建设起借鉴和推动作用；</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20000"/>
              </a:lnSpc>
              <a:buFont typeface="Arial" panose="020B0604020202020204" pitchFamily="34" charset="0"/>
              <a:buNone/>
            </a:pPr>
            <a:r>
              <a:rPr lang="en-US" altLang="zh-CN" sz="2000" b="1" dirty="0">
                <a:solidFill>
                  <a:srgbClr val="8A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b="1" dirty="0">
                <a:solidFill>
                  <a:srgbClr val="8A0000"/>
                </a:solidFill>
                <a:latin typeface="微软雅黑" panose="020B0503020204020204" pitchFamily="34" charset="-122"/>
                <a:ea typeface="微软雅黑" panose="020B0503020204020204" pitchFamily="34" charset="-122"/>
                <a:cs typeface="微软雅黑" panose="020B0503020204020204" pitchFamily="34" charset="-122"/>
              </a:rPr>
              <a:t>东方语言文学文化研究</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侧重从东方国家的特点出发，综合开展东方各国的语言、文学、历史、哲学、宗教、政治、艺术等领域的基础性研究；</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20000"/>
              </a:lnSpc>
              <a:buFont typeface="Arial" panose="020B0604020202020204" pitchFamily="34" charset="0"/>
              <a:buNone/>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b="1" dirty="0">
                <a:solidFill>
                  <a:srgbClr val="8A0000"/>
                </a:solidFill>
                <a:latin typeface="微软雅黑" panose="020B0503020204020204" pitchFamily="34" charset="-122"/>
                <a:ea typeface="微软雅黑" panose="020B0503020204020204" pitchFamily="34" charset="-122"/>
                <a:cs typeface="微软雅黑" panose="020B0503020204020204" pitchFamily="34" charset="-122"/>
              </a:rPr>
              <a:t>外国语言学及应用语言学研究</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整合本学科多个语种的语言学研究力量，进行跨语种、跨学科研究，在理论语言学与应用语言学研究上力求取得较大进展；</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20000"/>
              </a:lnSpc>
              <a:buFont typeface="Arial" panose="020B0604020202020204" pitchFamily="34" charset="0"/>
              <a:buNone/>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b="1" dirty="0">
                <a:solidFill>
                  <a:srgbClr val="8A0000"/>
                </a:solidFill>
                <a:latin typeface="微软雅黑" panose="020B0503020204020204" pitchFamily="34" charset="-122"/>
                <a:ea typeface="微软雅黑" panose="020B0503020204020204" pitchFamily="34" charset="-122"/>
                <a:cs typeface="微软雅黑" panose="020B0503020204020204" pitchFamily="34" charset="-122"/>
              </a:rPr>
              <a:t>国别和区域研究</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结合当前国家“一带一路”建设的战略部署，运用丰富的多语言优势，通过第一手资料和实地调查，对沿线相关重点国家进行深入的现状与国情研究。</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同时</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要拓展研究视野，对“一带一路”之外的区域开展前瞻性基础研究，为“一带一路”倡议的未来延展做好研究和人才储备</a:t>
            </a:r>
            <a:r>
              <a:rPr lang="zh-CN" altLang="zh-CN" sz="2000" b="1"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2706" y="1153866"/>
            <a:ext cx="11435123" cy="1628868"/>
          </a:xfrm>
          <a:prstGeom prst="rect">
            <a:avLst/>
          </a:prstGeom>
          <a:solidFill>
            <a:srgbClr val="8A0000"/>
          </a:solidFill>
        </p:spPr>
        <p:txBody>
          <a:bodyPr wrap="square">
            <a:spAutoFit/>
            <a:scene3d>
              <a:camera prst="orthographicFront"/>
              <a:lightRig rig="threePt" dir="t"/>
            </a:scene3d>
            <a:sp3d extrusionH="12700"/>
          </a:bodyPr>
          <a:lstStyle/>
          <a:p>
            <a:pPr indent="539750">
              <a:defRPr/>
            </a:pPr>
            <a:endParaRPr lang="zh-CN" altLang="en-US" sz="2000" b="1" dirty="0">
              <a:solidFill>
                <a:schemeClr val="bg1"/>
              </a:solidFill>
              <a:ea typeface="微软雅黑" panose="020B0503020204020204" pitchFamily="34" charset="-122"/>
            </a:endParaRPr>
          </a:p>
        </p:txBody>
      </p:sp>
      <p:sp>
        <p:nvSpPr>
          <p:cNvPr id="45" name="灯片编号占位符 33"/>
          <p:cNvSpPr txBox="1"/>
          <p:nvPr/>
        </p:nvSpPr>
        <p:spPr>
          <a:xfrm>
            <a:off x="10244598" y="6291470"/>
            <a:ext cx="352425" cy="357188"/>
          </a:xfrm>
          <a:prstGeom prst="rect">
            <a:avLst/>
          </a:prstGeom>
        </p:spPr>
        <p:txBody>
          <a:bodyPr vert="horz" lIns="91423" tIns="45712" rIns="91423" bIns="45712" rtlCol="0" anchor="ctr"/>
          <a:lstStyle>
            <a:defPPr>
              <a:defRPr lang="zh-CN"/>
            </a:defPPr>
            <a:lvl1pPr marL="0" algn="r" defTabSz="913765" rtl="0" eaLnBrk="1" latinLnBrk="0" hangingPunct="1">
              <a:defRPr sz="1200" kern="1200">
                <a:solidFill>
                  <a:schemeClr val="tx1">
                    <a:tint val="75000"/>
                  </a:schemeClr>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ctr">
              <a:defRPr/>
            </a:pPr>
            <a:endParaRPr lang="zh-CN" altLang="en-US"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Times New Roman Baltic"/>
            </a:endParaRPr>
          </a:p>
        </p:txBody>
      </p:sp>
      <p:sp>
        <p:nvSpPr>
          <p:cNvPr id="7" name="矩形 6"/>
          <p:cNvSpPr/>
          <p:nvPr/>
        </p:nvSpPr>
        <p:spPr>
          <a:xfrm>
            <a:off x="339425" y="1440673"/>
            <a:ext cx="11678404" cy="923330"/>
          </a:xfrm>
          <a:prstGeom prst="rect">
            <a:avLst/>
          </a:prstGeom>
        </p:spPr>
        <p:txBody>
          <a:bodyPr wrap="square">
            <a:spAutoFit/>
          </a:bodyPr>
          <a:lstStyle/>
          <a:p>
            <a:pPr marL="342900" indent="-342900" algn="just">
              <a:buFont typeface="Wingdings" panose="05000000000000000000" pitchFamily="2" charset="2"/>
              <a:buChar char="Ø"/>
            </a:pPr>
            <a:r>
              <a:rPr lang="zh-CN" altLang="en-US" b="1" dirty="0">
                <a:solidFill>
                  <a:schemeClr val="bg1"/>
                </a:solidFill>
                <a:latin typeface="微软雅黑" panose="020B0503020204020204" pitchFamily="34" charset="-122"/>
                <a:ea typeface="微软雅黑" panose="020B0503020204020204" pitchFamily="34" charset="-122"/>
              </a:rPr>
              <a:t>近期目标：</a:t>
            </a:r>
            <a:r>
              <a:rPr lang="zh-CN" altLang="zh-CN" b="1" dirty="0">
                <a:solidFill>
                  <a:schemeClr val="bg1"/>
                </a:solidFill>
                <a:latin typeface="微软雅黑" panose="020B0503020204020204" pitchFamily="34" charset="-122"/>
                <a:ea typeface="微软雅黑" panose="020B0503020204020204" pitchFamily="34" charset="-122"/>
              </a:rPr>
              <a:t>巩固现有学科优势地位和传统，保持世界一流学科的水平与优势，继续引领本学科在中国的建设与发展方向。围绕本学科重点建设领域，坚持走科学精准的内涵式发展道路。</a:t>
            </a:r>
            <a:r>
              <a:rPr lang="zh-CN" altLang="en-US" b="1" dirty="0">
                <a:solidFill>
                  <a:schemeClr val="bg1"/>
                </a:solidFill>
                <a:latin typeface="微软雅黑" panose="020B0503020204020204" pitchFamily="34" charset="-122"/>
                <a:ea typeface="微软雅黑" panose="020B0503020204020204" pitchFamily="34" charset="-122"/>
              </a:rPr>
              <a:t>到</a:t>
            </a:r>
            <a:r>
              <a:rPr lang="en-US" altLang="zh-CN" b="1" dirty="0">
                <a:solidFill>
                  <a:schemeClr val="bg1"/>
                </a:solidFill>
                <a:latin typeface="微软雅黑" panose="020B0503020204020204" pitchFamily="34" charset="-122"/>
                <a:ea typeface="微软雅黑" panose="020B0503020204020204" pitchFamily="34" charset="-122"/>
              </a:rPr>
              <a:t>2020</a:t>
            </a:r>
            <a:r>
              <a:rPr lang="zh-CN" altLang="en-US" b="1" dirty="0">
                <a:solidFill>
                  <a:schemeClr val="bg1"/>
                </a:solidFill>
                <a:latin typeface="微软雅黑" panose="020B0503020204020204" pitchFamily="34" charset="-122"/>
                <a:ea typeface="微软雅黑" panose="020B0503020204020204" pitchFamily="34" charset="-122"/>
              </a:rPr>
              <a:t>年，本学科将进入世界一流学科行列，并为</a:t>
            </a:r>
            <a:r>
              <a:rPr lang="en-US" altLang="zh-CN" b="1" dirty="0">
                <a:solidFill>
                  <a:schemeClr val="bg1"/>
                </a:solidFill>
                <a:latin typeface="微软雅黑" panose="020B0503020204020204" pitchFamily="34" charset="-122"/>
                <a:ea typeface="微软雅黑" panose="020B0503020204020204" pitchFamily="34" charset="-122"/>
              </a:rPr>
              <a:t>2030</a:t>
            </a:r>
            <a:r>
              <a:rPr lang="zh-CN" altLang="en-US" b="1" dirty="0">
                <a:solidFill>
                  <a:schemeClr val="bg1"/>
                </a:solidFill>
                <a:latin typeface="微软雅黑" panose="020B0503020204020204" pitchFamily="34" charset="-122"/>
                <a:ea typeface="微软雅黑" panose="020B0503020204020204" pitchFamily="34" charset="-122"/>
              </a:rPr>
              <a:t>年前跻身世界一流学科前列奠定坚实的基础。</a:t>
            </a:r>
          </a:p>
        </p:txBody>
      </p:sp>
      <p:grpSp>
        <p:nvGrpSpPr>
          <p:cNvPr id="55" name="Group 337"/>
          <p:cNvGrpSpPr/>
          <p:nvPr/>
        </p:nvGrpSpPr>
        <p:grpSpPr>
          <a:xfrm>
            <a:off x="1285597" y="4062278"/>
            <a:ext cx="2103486" cy="601906"/>
            <a:chOff x="1" y="0"/>
            <a:chExt cx="4392858" cy="2872248"/>
          </a:xfrm>
          <a:solidFill>
            <a:srgbClr val="C00000"/>
          </a:solidFill>
        </p:grpSpPr>
        <p:sp>
          <p:nvSpPr>
            <p:cNvPr id="56" name="Shape 333"/>
            <p:cNvSpPr/>
            <p:nvPr/>
          </p:nvSpPr>
          <p:spPr>
            <a:xfrm>
              <a:off x="1" y="0"/>
              <a:ext cx="4392858"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grp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Shape 335"/>
            <p:cNvSpPr/>
            <p:nvPr/>
          </p:nvSpPr>
          <p:spPr>
            <a:xfrm>
              <a:off x="1194207" y="606913"/>
              <a:ext cx="2248586" cy="1775919"/>
            </a:xfrm>
            <a:prstGeom prst="rect">
              <a:avLst/>
            </a:prstGeom>
            <a:noFill/>
            <a:ln w="12700" cap="flat">
              <a:noFill/>
              <a:miter lim="400000"/>
            </a:ln>
            <a:effectLst/>
          </p:spPr>
          <p:txBody>
            <a:bodyPr wrap="none" lIns="0" tIns="0" rIns="0" bIns="0" numCol="1" anchor="ctr">
              <a:spAutoFit/>
            </a:bodyPr>
            <a:lstStyle>
              <a:lvl1pPr>
                <a:defRPr sz="2000">
                  <a:solidFill>
                    <a:srgbClr val="FAF9FC"/>
                  </a:solidFill>
                  <a:latin typeface="STIXGeneral-Bold"/>
                  <a:ea typeface="STIXGeneral-Bold"/>
                  <a:cs typeface="STIXGeneral-Bold"/>
                  <a:sym typeface="STIXGeneral-Bold"/>
                </a:defRPr>
              </a:lvl1pPr>
            </a:lstStyle>
            <a:p>
              <a:pPr algn="ctr">
                <a:lnSpc>
                  <a:spcPct val="120000"/>
                </a:lnSpc>
              </a:pPr>
              <a:r>
                <a:rPr lang="zh-CN" altLang="en-US" sz="1800" b="1" dirty="0">
                  <a:solidFill>
                    <a:schemeClr val="bg1"/>
                  </a:solidFill>
                  <a:latin typeface="Arial" panose="020B0604020202020204" pitchFamily="34" charset="0"/>
                  <a:ea typeface="微软雅黑" panose="020B0503020204020204" pitchFamily="34" charset="-122"/>
                  <a:cs typeface="+mn-ea"/>
                </a:rPr>
                <a:t>队伍建设</a:t>
              </a:r>
              <a:endParaRPr lang="id-ID"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8" name="Group 342"/>
          <p:cNvGrpSpPr/>
          <p:nvPr/>
        </p:nvGrpSpPr>
        <p:grpSpPr>
          <a:xfrm>
            <a:off x="3102009" y="4071698"/>
            <a:ext cx="2103486" cy="598456"/>
            <a:chOff x="273096" y="-794268"/>
            <a:chExt cx="4392859" cy="2872248"/>
          </a:xfrm>
          <a:solidFill>
            <a:srgbClr val="004D86"/>
          </a:solidFill>
        </p:grpSpPr>
        <p:sp>
          <p:nvSpPr>
            <p:cNvPr id="59" name="Shape 338"/>
            <p:cNvSpPr/>
            <p:nvPr/>
          </p:nvSpPr>
          <p:spPr>
            <a:xfrm>
              <a:off x="273096" y="-794268"/>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grp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Shape 340"/>
            <p:cNvSpPr/>
            <p:nvPr/>
          </p:nvSpPr>
          <p:spPr>
            <a:xfrm>
              <a:off x="1337186" y="425953"/>
              <a:ext cx="2852436" cy="431801"/>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nSpc>
                  <a:spcPct val="120000"/>
                </a:lnSpc>
              </a:pPr>
              <a:r>
                <a:rPr lang="zh-CN" altLang="en-US" sz="1800" b="1" dirty="0">
                  <a:solidFill>
                    <a:schemeClr val="bg1"/>
                  </a:solidFill>
                  <a:latin typeface="Arial" panose="020B0604020202020204" pitchFamily="34" charset="0"/>
                  <a:ea typeface="微软雅黑" panose="020B0503020204020204" pitchFamily="34" charset="-122"/>
                  <a:cs typeface="+mn-ea"/>
                </a:rPr>
                <a:t>科学研究</a:t>
              </a:r>
              <a:endParaRPr lang="id-ID"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1" name="Group 347"/>
          <p:cNvGrpSpPr/>
          <p:nvPr/>
        </p:nvGrpSpPr>
        <p:grpSpPr>
          <a:xfrm>
            <a:off x="4944522" y="4084348"/>
            <a:ext cx="2103865" cy="585808"/>
            <a:chOff x="0" y="0"/>
            <a:chExt cx="4392859" cy="2872248"/>
          </a:xfrm>
          <a:solidFill>
            <a:srgbClr val="FF9409"/>
          </a:solidFill>
        </p:grpSpPr>
        <p:sp>
          <p:nvSpPr>
            <p:cNvPr id="62" name="Shape 343"/>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grp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Shape 345"/>
            <p:cNvSpPr/>
            <p:nvPr/>
          </p:nvSpPr>
          <p:spPr>
            <a:xfrm>
              <a:off x="1326453" y="1270412"/>
              <a:ext cx="2972476" cy="431801"/>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nSpc>
                  <a:spcPct val="120000"/>
                </a:lnSpc>
              </a:pPr>
              <a:endParaRPr lang="id-ID" altLang="zh-CN"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4" name="Group 352"/>
          <p:cNvGrpSpPr/>
          <p:nvPr/>
        </p:nvGrpSpPr>
        <p:grpSpPr>
          <a:xfrm>
            <a:off x="6796634" y="4086592"/>
            <a:ext cx="2097050" cy="585808"/>
            <a:chOff x="0" y="0"/>
            <a:chExt cx="4392859" cy="2872248"/>
          </a:xfrm>
          <a:solidFill>
            <a:srgbClr val="E60000"/>
          </a:solidFill>
        </p:grpSpPr>
        <p:sp>
          <p:nvSpPr>
            <p:cNvPr id="65" name="Shape 348"/>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4"/>
            </a:solid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Shape 350"/>
            <p:cNvSpPr/>
            <p:nvPr/>
          </p:nvSpPr>
          <p:spPr>
            <a:xfrm>
              <a:off x="929557" y="1089140"/>
              <a:ext cx="2924718" cy="431802"/>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gn="ctr">
                <a:lnSpc>
                  <a:spcPct val="120000"/>
                </a:lnSpc>
              </a:pPr>
              <a:r>
                <a:rPr lang="zh-CN" altLang="en-US" sz="1800" b="1" dirty="0">
                  <a:solidFill>
                    <a:schemeClr val="bg1"/>
                  </a:solidFill>
                  <a:latin typeface="Arial" panose="020B0604020202020204" pitchFamily="34" charset="0"/>
                  <a:ea typeface="微软雅黑" panose="020B0503020204020204" pitchFamily="34" charset="-122"/>
                  <a:cs typeface="+mn-ea"/>
                </a:rPr>
                <a:t>国际合作</a:t>
              </a:r>
              <a:endParaRPr lang="id-ID"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7" name="Group 357"/>
          <p:cNvGrpSpPr/>
          <p:nvPr/>
        </p:nvGrpSpPr>
        <p:grpSpPr>
          <a:xfrm>
            <a:off x="8584431" y="4087625"/>
            <a:ext cx="2085865" cy="582314"/>
            <a:chOff x="0" y="0"/>
            <a:chExt cx="4392859" cy="2872248"/>
          </a:xfrm>
          <a:solidFill>
            <a:srgbClr val="336600"/>
          </a:solidFill>
        </p:grpSpPr>
        <p:sp>
          <p:nvSpPr>
            <p:cNvPr id="68" name="Shape 353"/>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grpFill/>
            <a:ln w="12700" cap="flat">
              <a:noFill/>
              <a:miter lim="400000"/>
            </a:ln>
            <a:effectLst/>
          </p:spPr>
          <p:txBody>
            <a:bodyPr wrap="square" lIns="0" tIns="0" rIns="0" bIns="0" numCol="1" anchor="ctr">
              <a:noAutofit/>
            </a:bodyPr>
            <a:lstStyle/>
            <a:p>
              <a:pPr lvl="0" algn="ctr">
                <a:lnSpc>
                  <a:spcPct val="120000"/>
                </a:lnSpc>
                <a:defRPr sz="11200"/>
              </a:pPr>
              <a:endParaRPr sz="1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Shape 355"/>
            <p:cNvSpPr/>
            <p:nvPr/>
          </p:nvSpPr>
          <p:spPr>
            <a:xfrm>
              <a:off x="926617" y="1251458"/>
              <a:ext cx="3014432" cy="369333"/>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gn="ctr">
                <a:lnSpc>
                  <a:spcPct val="120000"/>
                </a:lnSpc>
              </a:pPr>
              <a:r>
                <a:rPr lang="zh-CN" altLang="en-US"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社会贡献</a:t>
              </a:r>
              <a:endParaRPr lang="id-ID"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0" name="矩形 69"/>
          <p:cNvSpPr/>
          <p:nvPr/>
        </p:nvSpPr>
        <p:spPr>
          <a:xfrm>
            <a:off x="1027109" y="4957365"/>
            <a:ext cx="2361974" cy="954107"/>
          </a:xfrm>
          <a:prstGeom prst="rect">
            <a:avLst/>
          </a:prstGeom>
        </p:spPr>
        <p:txBody>
          <a:bodyPr wrap="square">
            <a:spAutoFit/>
          </a:bodyPr>
          <a:lstStyle/>
          <a:p>
            <a:r>
              <a:rPr lang="zh-CN" altLang="en-US" sz="14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加强人才引进力度和制度保障，形成一支由国际一流学者、学科领军人物为核心的优秀的教学研究队伍</a:t>
            </a:r>
            <a:endParaRPr lang="zh-CN" altLang="en-US" sz="1400" b="1" dirty="0">
              <a:latin typeface="微软雅黑" panose="020B0503020204020204" pitchFamily="34" charset="-122"/>
              <a:ea typeface="微软雅黑" panose="020B0503020204020204" pitchFamily="34" charset="-122"/>
            </a:endParaRPr>
          </a:p>
        </p:txBody>
      </p:sp>
      <p:sp>
        <p:nvSpPr>
          <p:cNvPr id="71" name="矩形 70"/>
          <p:cNvSpPr/>
          <p:nvPr/>
        </p:nvSpPr>
        <p:spPr>
          <a:xfrm>
            <a:off x="2617405" y="2885296"/>
            <a:ext cx="3072694" cy="954107"/>
          </a:xfrm>
          <a:prstGeom prst="rect">
            <a:avLst/>
          </a:prstGeom>
        </p:spPr>
        <p:txBody>
          <a:bodyPr wrap="square">
            <a:spAutoFit/>
          </a:bodyPr>
          <a:lstStyle/>
          <a:p>
            <a:pPr algn="just"/>
            <a:r>
              <a:rPr lang="zh-CN" altLang="en-US" sz="14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继续开拓创新，产出一批达到国际前沿水平、具有学科引领作用的高水平研究成果，为社会发展提供持续的思想和智力支持</a:t>
            </a:r>
            <a:endParaRPr lang="zh-CN" altLang="en-US" sz="1400" b="1" dirty="0">
              <a:latin typeface="微软雅黑" panose="020B0503020204020204" pitchFamily="34" charset="-122"/>
              <a:ea typeface="微软雅黑" panose="020B0503020204020204" pitchFamily="34" charset="-122"/>
            </a:endParaRPr>
          </a:p>
        </p:txBody>
      </p:sp>
      <p:sp>
        <p:nvSpPr>
          <p:cNvPr id="72" name="矩形 71"/>
          <p:cNvSpPr/>
          <p:nvPr/>
        </p:nvSpPr>
        <p:spPr>
          <a:xfrm>
            <a:off x="4187088" y="4923243"/>
            <a:ext cx="3618732" cy="1169551"/>
          </a:xfrm>
          <a:prstGeom prst="rect">
            <a:avLst/>
          </a:prstGeom>
        </p:spPr>
        <p:txBody>
          <a:bodyPr wrap="square">
            <a:spAutoFit/>
          </a:bodyPr>
          <a:lstStyle/>
          <a:p>
            <a:r>
              <a:rPr lang="zh-CN" altLang="en-US" sz="14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建设世界一流的本科人才和研究生培养体系，培养具有学术根基、问题意识、社会责任和人文情怀的高素质外语人才，培育一批具有国际影响力的中青年学者，为中国外语教育和外语人才培养树立榜样</a:t>
            </a:r>
            <a:endParaRPr lang="zh-CN" altLang="en-US" sz="1400" b="1" dirty="0">
              <a:latin typeface="微软雅黑" panose="020B0503020204020204" pitchFamily="34" charset="-122"/>
              <a:ea typeface="微软雅黑" panose="020B0503020204020204" pitchFamily="34" charset="-122"/>
            </a:endParaRPr>
          </a:p>
        </p:txBody>
      </p:sp>
      <p:sp>
        <p:nvSpPr>
          <p:cNvPr id="73" name="矩形 72"/>
          <p:cNvSpPr/>
          <p:nvPr/>
        </p:nvSpPr>
        <p:spPr>
          <a:xfrm>
            <a:off x="6256542" y="2890739"/>
            <a:ext cx="3363874" cy="954107"/>
          </a:xfrm>
          <a:prstGeom prst="rect">
            <a:avLst/>
          </a:prstGeom>
        </p:spPr>
        <p:txBody>
          <a:bodyPr wrap="square">
            <a:spAutoFit/>
          </a:bodyPr>
          <a:lstStyle/>
          <a:p>
            <a:pPr algn="just"/>
            <a:r>
              <a:rPr lang="zh-CN" altLang="zh-CN" sz="1400" b="1" dirty="0">
                <a:latin typeface="微软雅黑" panose="020B0503020204020204" pitchFamily="34" charset="-122"/>
                <a:ea typeface="微软雅黑" panose="020B0503020204020204" pitchFamily="34" charset="-122"/>
              </a:rPr>
              <a:t>扩大深化与国际一流大学和顶级科研机构的深度合作，建立深入的国际学术交流和对话机制，并为中国文化和价值的国际传播与认同做出重要贡献</a:t>
            </a:r>
            <a:endParaRPr lang="zh-CN" altLang="en-US" sz="1400" b="1" dirty="0">
              <a:latin typeface="微软雅黑" panose="020B0503020204020204" pitchFamily="34" charset="-122"/>
              <a:ea typeface="微软雅黑" panose="020B0503020204020204" pitchFamily="34" charset="-122"/>
            </a:endParaRPr>
          </a:p>
        </p:txBody>
      </p:sp>
      <p:sp>
        <p:nvSpPr>
          <p:cNvPr id="74" name="矩形 73"/>
          <p:cNvSpPr/>
          <p:nvPr/>
        </p:nvSpPr>
        <p:spPr>
          <a:xfrm>
            <a:off x="8155923" y="4957365"/>
            <a:ext cx="2942879" cy="1169551"/>
          </a:xfrm>
          <a:prstGeom prst="rect">
            <a:avLst/>
          </a:prstGeom>
        </p:spPr>
        <p:txBody>
          <a:bodyPr wrap="square">
            <a:spAutoFit/>
          </a:bodyPr>
          <a:lstStyle/>
          <a:p>
            <a:r>
              <a:rPr lang="zh-CN" altLang="zh-CN" sz="1400" b="1" dirty="0">
                <a:latin typeface="微软雅黑" panose="020B0503020204020204" pitchFamily="34" charset="-122"/>
                <a:ea typeface="微软雅黑" panose="020B0503020204020204" pitchFamily="34" charset="-122"/>
              </a:rPr>
              <a:t>积极提升学科建设的社会服务意识和能力，依托丰富的学术资源和人才储备，为国家重大战略部署和实施提供具有思想性、学术性的高水平研究支持与政策建议</a:t>
            </a:r>
            <a:endParaRPr lang="zh-CN" altLang="en-US" sz="1400" b="1" dirty="0">
              <a:latin typeface="微软雅黑" panose="020B0503020204020204" pitchFamily="34" charset="-122"/>
              <a:ea typeface="微软雅黑" panose="020B0503020204020204" pitchFamily="34" charset="-122"/>
            </a:endParaRPr>
          </a:p>
        </p:txBody>
      </p:sp>
      <p:sp>
        <p:nvSpPr>
          <p:cNvPr id="75" name="Shape 340"/>
          <p:cNvSpPr/>
          <p:nvPr/>
        </p:nvSpPr>
        <p:spPr>
          <a:xfrm>
            <a:off x="5544451" y="4305863"/>
            <a:ext cx="1513527" cy="119079"/>
          </a:xfrm>
          <a:prstGeom prst="rect">
            <a:avLst/>
          </a:prstGeom>
          <a:noFill/>
          <a:ln w="12700" cap="flat">
            <a:noFill/>
            <a:miter lim="400000"/>
          </a:ln>
          <a:effectLst/>
        </p:spPr>
        <p:txBody>
          <a:bodyPr wrap="square" lIns="0" tIns="0" rIns="0" bIns="0" numCol="1" anchor="ctr">
            <a:noAutofit/>
          </a:bodyPr>
          <a:lstStyle>
            <a:lvl1pPr>
              <a:defRPr sz="2000">
                <a:solidFill>
                  <a:srgbClr val="FAF9FC"/>
                </a:solidFill>
                <a:latin typeface="STIXGeneral-Bold"/>
                <a:ea typeface="STIXGeneral-Bold"/>
                <a:cs typeface="STIXGeneral-Bold"/>
                <a:sym typeface="STIXGeneral-Bold"/>
              </a:defRPr>
            </a:lvl1pPr>
          </a:lstStyle>
          <a:p>
            <a:pPr>
              <a:lnSpc>
                <a:spcPct val="120000"/>
              </a:lnSpc>
            </a:pPr>
            <a:r>
              <a:rPr lang="zh-CN" altLang="en-US" sz="1800" b="1" dirty="0">
                <a:solidFill>
                  <a:schemeClr val="bg1"/>
                </a:solidFill>
                <a:latin typeface="Arial" panose="020B0604020202020204" pitchFamily="34" charset="0"/>
                <a:ea typeface="微软雅黑" panose="020B0503020204020204" pitchFamily="34" charset="-122"/>
                <a:cs typeface="+mn-ea"/>
              </a:rPr>
              <a:t>人才培养</a:t>
            </a:r>
            <a:endParaRPr lang="id-ID"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矩形 33"/>
          <p:cNvSpPr/>
          <p:nvPr/>
        </p:nvSpPr>
        <p:spPr>
          <a:xfrm>
            <a:off x="694113" y="160821"/>
            <a:ext cx="5926606"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二、学科建设进展和成效</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1" y="0"/>
            <a:ext cx="1388224" cy="1046128"/>
            <a:chOff x="0" y="0"/>
            <a:chExt cx="6897954" cy="4536440"/>
          </a:xfrm>
        </p:grpSpPr>
        <p:sp>
          <p:nvSpPr>
            <p:cNvPr id="36" name="直角三角形 35"/>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直角三角形 37"/>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41" name="组合 40"/>
          <p:cNvGrpSpPr/>
          <p:nvPr/>
        </p:nvGrpSpPr>
        <p:grpSpPr>
          <a:xfrm>
            <a:off x="0" y="6705904"/>
            <a:ext cx="12192000" cy="150435"/>
            <a:chOff x="0" y="2714172"/>
            <a:chExt cx="3686629" cy="1429658"/>
          </a:xfrm>
        </p:grpSpPr>
        <p:sp>
          <p:nvSpPr>
            <p:cNvPr id="42" name="矩形 4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a:endCxn id="70" idx="0"/>
          </p:cNvCxnSpPr>
          <p:nvPr/>
        </p:nvCxnSpPr>
        <p:spPr>
          <a:xfrm>
            <a:off x="2208096" y="4672400"/>
            <a:ext cx="0" cy="2849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4441" y="3748171"/>
            <a:ext cx="0" cy="2849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909455" y="4672400"/>
            <a:ext cx="0" cy="2849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692987" y="3799383"/>
            <a:ext cx="0" cy="2849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9620416" y="4672400"/>
            <a:ext cx="0" cy="28496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推进人事体制综合改革，优化学科布局与师资结构</a:t>
            </a:r>
            <a:endParaRPr lang="zh-CN" altLang="en-US" sz="20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13370"/>
            <a:ext cx="2829919" cy="1080850"/>
          </a:xfrm>
          <a:prstGeom prst="rect">
            <a:avLst/>
          </a:prstGeom>
        </p:spPr>
      </p:pic>
      <p:sp>
        <p:nvSpPr>
          <p:cNvPr id="3" name="矩形 2"/>
          <p:cNvSpPr/>
          <p:nvPr/>
        </p:nvSpPr>
        <p:spPr>
          <a:xfrm>
            <a:off x="599961" y="2814895"/>
            <a:ext cx="3916243" cy="1600438"/>
          </a:xfrm>
          <a:prstGeom prst="rect">
            <a:avLst/>
          </a:prstGeom>
        </p:spPr>
        <p:txBody>
          <a:bodyPr wrap="square">
            <a:spAutoFit/>
          </a:bodyPr>
          <a:lstStyle/>
          <a:p>
            <a:r>
              <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2014</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年起</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全面聘任新体制教学科研人员</a:t>
            </a:r>
            <a:endPar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月</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启动人事综合改革方案起草工作</a:t>
            </a:r>
            <a:endPar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400" b="1" dirty="0">
                <a:latin typeface="微软雅黑" panose="020B0503020204020204" pitchFamily="34" charset="-122"/>
                <a:ea typeface="微软雅黑" panose="020B0503020204020204" pitchFamily="34" charset="-122"/>
              </a:rPr>
              <a:t>2016</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6</a:t>
            </a:r>
            <a:r>
              <a:rPr lang="zh-CN" altLang="en-US" sz="1400" b="1" dirty="0">
                <a:latin typeface="微软雅黑" panose="020B0503020204020204" pitchFamily="34" charset="-122"/>
                <a:ea typeface="微软雅黑" panose="020B0503020204020204" pitchFamily="34" charset="-122"/>
              </a:rPr>
              <a:t>月，形成方案初稿，提交学校人事部</a:t>
            </a:r>
            <a:endParaRPr lang="en-US" altLang="zh-CN" sz="1400" b="1" dirty="0">
              <a:latin typeface="微软雅黑" panose="020B0503020204020204" pitchFamily="34" charset="-122"/>
              <a:ea typeface="微软雅黑" panose="020B0503020204020204" pitchFamily="34" charset="-122"/>
            </a:endParaRPr>
          </a:p>
          <a:p>
            <a:r>
              <a:rPr lang="en-US" altLang="zh-CN" sz="1400" b="1" dirty="0">
                <a:latin typeface="微软雅黑" panose="020B0503020204020204" pitchFamily="34" charset="-122"/>
                <a:ea typeface="微软雅黑" panose="020B0503020204020204" pitchFamily="34" charset="-122"/>
              </a:rPr>
              <a:t>2018</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7</a:t>
            </a:r>
            <a:r>
              <a:rPr lang="zh-CN" altLang="en-US" sz="1400" b="1" dirty="0">
                <a:latin typeface="微软雅黑" panose="020B0503020204020204" pitchFamily="34" charset="-122"/>
                <a:ea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rPr>
              <a:t>7</a:t>
            </a:r>
            <a:r>
              <a:rPr lang="zh-CN" altLang="en-US" sz="1400" b="1" dirty="0">
                <a:latin typeface="微软雅黑" panose="020B0503020204020204" pitchFamily="34" charset="-122"/>
                <a:ea typeface="微软雅黑" panose="020B0503020204020204" pitchFamily="34" charset="-122"/>
              </a:rPr>
              <a:t>日，北京大学机构编制委员会审议</a:t>
            </a:r>
            <a:endParaRPr lang="en-US" altLang="zh-CN" sz="1400" b="1" dirty="0">
              <a:latin typeface="微软雅黑" panose="020B0503020204020204" pitchFamily="34" charset="-122"/>
              <a:ea typeface="微软雅黑" panose="020B0503020204020204" pitchFamily="34" charset="-122"/>
            </a:endParaRPr>
          </a:p>
          <a:p>
            <a:r>
              <a:rPr lang="en-US" altLang="zh-CN" sz="1400" b="1" dirty="0">
                <a:latin typeface="微软雅黑" panose="020B0503020204020204" pitchFamily="34" charset="-122"/>
                <a:ea typeface="微软雅黑" panose="020B0503020204020204" pitchFamily="34" charset="-122"/>
              </a:rPr>
              <a:t>2018</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12</a:t>
            </a:r>
            <a:r>
              <a:rPr lang="zh-CN" altLang="en-US" sz="1400" b="1" dirty="0">
                <a:latin typeface="微软雅黑" panose="020B0503020204020204" pitchFamily="34" charset="-122"/>
                <a:ea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rPr>
              <a:t>11</a:t>
            </a:r>
            <a:r>
              <a:rPr lang="zh-CN" altLang="en-US" sz="1400" b="1" dirty="0">
                <a:latin typeface="微软雅黑" panose="020B0503020204020204" pitchFamily="34" charset="-122"/>
                <a:ea typeface="微软雅黑" panose="020B0503020204020204" pitchFamily="34" charset="-122"/>
              </a:rPr>
              <a:t>日，北京大学十三届党委第</a:t>
            </a:r>
            <a:r>
              <a:rPr lang="en-US" altLang="zh-CN" sz="1400" b="1" dirty="0">
                <a:latin typeface="微软雅黑" panose="020B0503020204020204" pitchFamily="34" charset="-122"/>
                <a:ea typeface="微软雅黑" panose="020B0503020204020204" pitchFamily="34" charset="-122"/>
              </a:rPr>
              <a:t>42</a:t>
            </a:r>
            <a:r>
              <a:rPr lang="zh-CN" altLang="en-US" sz="1400" b="1" dirty="0">
                <a:latin typeface="微软雅黑" panose="020B0503020204020204" pitchFamily="34" charset="-122"/>
                <a:ea typeface="微软雅黑" panose="020B0503020204020204" pitchFamily="34" charset="-122"/>
              </a:rPr>
              <a:t>次常委会讨论决定，原则同意外国语学院人事综合改革方案</a:t>
            </a:r>
          </a:p>
        </p:txBody>
      </p:sp>
      <p:sp>
        <p:nvSpPr>
          <p:cNvPr id="4" name="矩形 3"/>
          <p:cNvSpPr/>
          <p:nvPr/>
        </p:nvSpPr>
        <p:spPr>
          <a:xfrm>
            <a:off x="519982" y="2500223"/>
            <a:ext cx="3707344" cy="25573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rot="5400000">
            <a:off x="-503560" y="3354034"/>
            <a:ext cx="1974042" cy="266421"/>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4755595" y="2305381"/>
            <a:ext cx="3469471" cy="1831271"/>
          </a:xfrm>
          <a:prstGeom prst="rect">
            <a:avLst/>
          </a:prstGeom>
        </p:spPr>
        <p:txBody>
          <a:bodyPr wrap="square">
            <a:spAutoFit/>
          </a:bodyPr>
          <a:lstStyle/>
          <a:p>
            <a:pPr>
              <a:spcBef>
                <a:spcPts val="600"/>
              </a:spcBef>
            </a:pPr>
            <a:r>
              <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年以来</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成功引进新体制教师</a:t>
            </a:r>
            <a:r>
              <a:rPr lang="en-US"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23</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a:t>
            </a:r>
            <a:endPar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引进教师</a:t>
            </a:r>
            <a:r>
              <a:rPr lang="zh-CN" altLang="zh-CN" sz="1400" b="1" dirty="0">
                <a:latin typeface="微软雅黑" panose="020B0503020204020204" pitchFamily="34" charset="-122"/>
                <a:ea typeface="微软雅黑" panose="020B0503020204020204" pitchFamily="34" charset="-122"/>
              </a:rPr>
              <a:t>主要来自乔治城大学、加州大学伯克利分校、柏林自由大学等国外著名大学</a:t>
            </a:r>
            <a:r>
              <a:rPr lang="zh-CN" altLang="en-US" sz="1400" b="1" dirty="0">
                <a:latin typeface="微软雅黑" panose="020B0503020204020204" pitchFamily="34" charset="-122"/>
                <a:ea typeface="微软雅黑" panose="020B0503020204020204" pitchFamily="34" charset="-122"/>
              </a:rPr>
              <a:t>，</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教研系列全部实行预聘制</a:t>
            </a:r>
            <a:endParaRPr lang="zh-CN" altLang="zh-CN" sz="1400" dirty="0"/>
          </a:p>
          <a:p>
            <a:pPr>
              <a:spcBef>
                <a:spcPts val="600"/>
              </a:spcBef>
            </a:pPr>
            <a:r>
              <a:rPr lang="zh-CN" altLang="en-US" sz="1400" b="1" dirty="0">
                <a:latin typeface="微软雅黑" panose="020B0503020204020204" pitchFamily="34" charset="-122"/>
                <a:ea typeface="微软雅黑" panose="020B0503020204020204" pitchFamily="34" charset="-122"/>
              </a:rPr>
              <a:t>自主</a:t>
            </a:r>
            <a:r>
              <a:rPr lang="zh-CN" altLang="en-US" sz="14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新增 “国别和区域研究” 二级学科</a:t>
            </a:r>
            <a:r>
              <a:rPr lang="zh-CN" altLang="en-US" sz="1400" b="1" dirty="0">
                <a:latin typeface="微软雅黑" panose="020B0503020204020204" pitchFamily="34" charset="-122"/>
                <a:ea typeface="微软雅黑" panose="020B0503020204020204" pitchFamily="34" charset="-122"/>
              </a:rPr>
              <a:t>，已引进相关方向助理教授多人</a:t>
            </a:r>
            <a:endParaRPr lang="en-US" altLang="zh-CN" sz="1400" b="1" dirty="0">
              <a:latin typeface="微软雅黑" panose="020B0503020204020204" pitchFamily="34" charset="-122"/>
              <a:ea typeface="微软雅黑" panose="020B0503020204020204" pitchFamily="34" charset="-122"/>
            </a:endParaRPr>
          </a:p>
          <a:p>
            <a:pPr>
              <a:spcBef>
                <a:spcPts val="600"/>
              </a:spcBef>
            </a:pPr>
            <a:r>
              <a:rPr lang="zh-CN" altLang="en-US" sz="1400" b="1" dirty="0">
                <a:latin typeface="微软雅黑" panose="020B0503020204020204" pitchFamily="34" charset="-122"/>
                <a:ea typeface="微软雅黑" panose="020B0503020204020204" pitchFamily="34" charset="-122"/>
              </a:rPr>
              <a:t>充分</a:t>
            </a:r>
            <a:r>
              <a:rPr lang="zh-CN" altLang="en-US" sz="1400" b="1" dirty="0">
                <a:solidFill>
                  <a:srgbClr val="C00000"/>
                </a:solidFill>
                <a:latin typeface="微软雅黑" panose="020B0503020204020204" pitchFamily="34" charset="-122"/>
                <a:ea typeface="微软雅黑" panose="020B0503020204020204" pitchFamily="34" charset="-122"/>
              </a:rPr>
              <a:t>发挥博士后的师资储备作用</a:t>
            </a:r>
            <a:endParaRPr lang="zh-CN" altLang="en-US" sz="1400" b="1" dirty="0">
              <a:latin typeface="微软雅黑" panose="020B0503020204020204" pitchFamily="34" charset="-122"/>
              <a:ea typeface="微软雅黑" panose="020B0503020204020204" pitchFamily="34" charset="-122"/>
            </a:endParaRPr>
          </a:p>
        </p:txBody>
      </p:sp>
      <p:sp>
        <p:nvSpPr>
          <p:cNvPr id="91" name="矩形 90"/>
          <p:cNvSpPr/>
          <p:nvPr/>
        </p:nvSpPr>
        <p:spPr>
          <a:xfrm>
            <a:off x="8341938" y="1705151"/>
            <a:ext cx="3324950" cy="277584"/>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rot="5400000">
            <a:off x="7314299" y="2556325"/>
            <a:ext cx="1974042" cy="277992"/>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4517905" y="2005859"/>
            <a:ext cx="3423034" cy="2596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rot="5400000">
            <a:off x="3639747" y="2863717"/>
            <a:ext cx="1974042" cy="277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稻壳儿小白白(http://dwz.cn/Wu2UP)"/>
          <p:cNvSpPr txBox="1">
            <a:spLocks noChangeArrowheads="1"/>
          </p:cNvSpPr>
          <p:nvPr/>
        </p:nvSpPr>
        <p:spPr bwMode="auto">
          <a:xfrm>
            <a:off x="688349" y="1655815"/>
            <a:ext cx="3098685"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buFont typeface="Arial" panose="020B0604020202020204" pitchFamily="34" charset="0"/>
              <a:buNone/>
              <a:defRPr/>
            </a:pPr>
            <a:r>
              <a:rPr lang="zh-CN" altLang="en-US" sz="2400" b="1" dirty="0">
                <a:solidFill>
                  <a:srgbClr val="000000">
                    <a:lumMod val="85000"/>
                    <a:lumOff val="15000"/>
                  </a:srgbClr>
                </a:solidFill>
                <a:ea typeface="微软雅黑" panose="020B0503020204020204" pitchFamily="34" charset="-122"/>
                <a:cs typeface="+mn-ea"/>
                <a:sym typeface="Arial" panose="020B0604020202020204" pitchFamily="34" charset="0"/>
              </a:rPr>
              <a:t>人事综合改革方案</a:t>
            </a:r>
            <a:endParaRPr lang="en-US" altLang="zh-CN" sz="2400" b="1" dirty="0">
              <a:solidFill>
                <a:srgbClr val="000000">
                  <a:lumMod val="85000"/>
                  <a:lumOff val="15000"/>
                </a:srgbClr>
              </a:solidFill>
              <a:ea typeface="微软雅黑" panose="020B0503020204020204" pitchFamily="34" charset="-122"/>
              <a:cs typeface="+mn-ea"/>
              <a:sym typeface="Arial" panose="020B0604020202020204" pitchFamily="34" charset="0"/>
            </a:endParaRPr>
          </a:p>
          <a:p>
            <a:pPr algn="ctr">
              <a:spcBef>
                <a:spcPct val="20000"/>
              </a:spcBef>
              <a:defRPr/>
            </a:pPr>
            <a:r>
              <a:rPr lang="zh-CN" altLang="en-US" sz="2400" b="1" dirty="0">
                <a:solidFill>
                  <a:srgbClr val="C00000"/>
                </a:solidFill>
                <a:latin typeface="微软雅黑" panose="020B0503020204020204" pitchFamily="34" charset="-122"/>
              </a:rPr>
              <a:t>（先后修订</a:t>
            </a:r>
            <a:r>
              <a:rPr lang="en-US" altLang="zh-CN" sz="2400" b="1" dirty="0">
                <a:solidFill>
                  <a:srgbClr val="C00000"/>
                </a:solidFill>
                <a:latin typeface="微软雅黑" panose="020B0503020204020204" pitchFamily="34" charset="-122"/>
              </a:rPr>
              <a:t>20</a:t>
            </a:r>
            <a:r>
              <a:rPr lang="zh-CN" altLang="en-US" sz="2400" b="1" dirty="0">
                <a:solidFill>
                  <a:srgbClr val="C00000"/>
                </a:solidFill>
                <a:latin typeface="微软雅黑" panose="020B0503020204020204" pitchFamily="34" charset="-122"/>
              </a:rPr>
              <a:t>余稿）</a:t>
            </a:r>
            <a:endParaRPr lang="en-US" altLang="zh-CN" sz="2400" b="1" dirty="0">
              <a:solidFill>
                <a:srgbClr val="C00000"/>
              </a:solidFill>
              <a:latin typeface="微软雅黑" panose="020B0503020204020204" pitchFamily="34" charset="-122"/>
            </a:endParaRPr>
          </a:p>
          <a:p>
            <a:pPr algn="ctr">
              <a:spcBef>
                <a:spcPct val="20000"/>
              </a:spcBef>
              <a:buFont typeface="Arial" panose="020B0604020202020204" pitchFamily="34" charset="0"/>
              <a:buNone/>
              <a:defRPr/>
            </a:pPr>
            <a:endParaRPr lang="en-US" altLang="zh-CN" sz="2400" b="1" dirty="0">
              <a:solidFill>
                <a:srgbClr val="000000">
                  <a:lumMod val="85000"/>
                  <a:lumOff val="15000"/>
                </a:srgbClr>
              </a:solidFill>
              <a:ea typeface="微软雅黑" panose="020B0503020204020204" pitchFamily="34" charset="-122"/>
              <a:cs typeface="+mn-ea"/>
              <a:sym typeface="Arial" panose="020B0604020202020204" pitchFamily="34" charset="0"/>
            </a:endParaRPr>
          </a:p>
        </p:txBody>
      </p:sp>
      <p:sp>
        <p:nvSpPr>
          <p:cNvPr id="96" name="稻壳儿小白白(http://dwz.cn/Wu2UP)"/>
          <p:cNvSpPr>
            <a:spLocks noChangeArrowheads="1"/>
          </p:cNvSpPr>
          <p:nvPr/>
        </p:nvSpPr>
        <p:spPr bwMode="auto">
          <a:xfrm>
            <a:off x="3971350" y="1750846"/>
            <a:ext cx="475749" cy="475749"/>
          </a:xfrm>
          <a:prstGeom prst="triangle">
            <a:avLst>
              <a:gd name="adj" fmla="val 100000"/>
            </a:avLst>
          </a:prstGeom>
          <a:solidFill>
            <a:srgbClr val="A50021"/>
          </a:solidFill>
          <a:ln>
            <a:noFill/>
          </a:ln>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defRPr/>
            </a:pPr>
            <a:endParaRPr lang="zh-CN" altLang="en-US">
              <a:solidFill>
                <a:srgbClr val="000000">
                  <a:lumMod val="85000"/>
                  <a:lumOff val="15000"/>
                </a:srgbClr>
              </a:solidFill>
              <a:ea typeface="微软雅黑" panose="020B0503020204020204" pitchFamily="34" charset="-122"/>
              <a:cs typeface="+mn-ea"/>
              <a:sym typeface="Arial" panose="020B0604020202020204" pitchFamily="34" charset="0"/>
            </a:endParaRPr>
          </a:p>
        </p:txBody>
      </p:sp>
      <p:sp>
        <p:nvSpPr>
          <p:cNvPr id="102" name="稻壳儿小白白(http://dwz.cn/Wu2UP)"/>
          <p:cNvSpPr>
            <a:spLocks noChangeArrowheads="1"/>
          </p:cNvSpPr>
          <p:nvPr/>
        </p:nvSpPr>
        <p:spPr bwMode="auto">
          <a:xfrm>
            <a:off x="7668322" y="1436229"/>
            <a:ext cx="475749" cy="475749"/>
          </a:xfrm>
          <a:prstGeom prst="triangle">
            <a:avLst>
              <a:gd name="adj" fmla="val 100000"/>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defRPr/>
            </a:pPr>
            <a:endParaRPr lang="zh-CN" altLang="en-US">
              <a:solidFill>
                <a:srgbClr val="000000">
                  <a:lumMod val="85000"/>
                  <a:lumOff val="15000"/>
                </a:srgbClr>
              </a:solidFill>
              <a:ea typeface="微软雅黑" panose="020B0503020204020204" pitchFamily="34" charset="-122"/>
              <a:cs typeface="+mn-ea"/>
              <a:sym typeface="Arial" panose="020B0604020202020204" pitchFamily="34" charset="0"/>
            </a:endParaRPr>
          </a:p>
        </p:txBody>
      </p:sp>
      <p:sp>
        <p:nvSpPr>
          <p:cNvPr id="103" name="稻壳儿小白白(http://dwz.cn/Wu2UP)"/>
          <p:cNvSpPr txBox="1">
            <a:spLocks noChangeArrowheads="1"/>
          </p:cNvSpPr>
          <p:nvPr/>
        </p:nvSpPr>
        <p:spPr bwMode="auto">
          <a:xfrm>
            <a:off x="4982969" y="1513668"/>
            <a:ext cx="2311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buFont typeface="Arial" panose="020B0604020202020204" pitchFamily="34" charset="0"/>
              <a:buNone/>
              <a:defRPr/>
            </a:pPr>
            <a:r>
              <a:rPr lang="zh-CN" altLang="en-US" sz="2400" b="1" dirty="0">
                <a:solidFill>
                  <a:srgbClr val="000000">
                    <a:lumMod val="85000"/>
                    <a:lumOff val="15000"/>
                  </a:srgbClr>
                </a:solidFill>
                <a:ea typeface="微软雅黑" panose="020B0503020204020204" pitchFamily="34" charset="-122"/>
                <a:cs typeface="+mn-ea"/>
                <a:sym typeface="Arial" panose="020B0604020202020204" pitchFamily="34" charset="0"/>
              </a:rPr>
              <a:t>人才引进</a:t>
            </a:r>
            <a:endParaRPr lang="en-US" altLang="zh-CN" sz="2400" b="1" dirty="0">
              <a:solidFill>
                <a:srgbClr val="000000">
                  <a:lumMod val="85000"/>
                  <a:lumOff val="15000"/>
                </a:srgbClr>
              </a:solidFill>
              <a:ea typeface="微软雅黑" panose="020B0503020204020204" pitchFamily="34" charset="-122"/>
              <a:cs typeface="+mn-ea"/>
              <a:sym typeface="Arial" panose="020B0604020202020204" pitchFamily="34" charset="0"/>
            </a:endParaRPr>
          </a:p>
        </p:txBody>
      </p:sp>
      <p:sp>
        <p:nvSpPr>
          <p:cNvPr id="104" name="稻壳儿小白白(http://dwz.cn/Wu2UP)"/>
          <p:cNvSpPr txBox="1">
            <a:spLocks noChangeArrowheads="1"/>
          </p:cNvSpPr>
          <p:nvPr/>
        </p:nvSpPr>
        <p:spPr bwMode="auto">
          <a:xfrm>
            <a:off x="8564866" y="1201696"/>
            <a:ext cx="3100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spcBef>
                <a:spcPct val="20000"/>
              </a:spcBef>
              <a:buFont typeface="Arial" panose="020B0604020202020204" pitchFamily="34" charset="0"/>
              <a:buNone/>
              <a:defRPr/>
            </a:pPr>
            <a:r>
              <a:rPr lang="zh-CN" altLang="en-US" sz="2400" b="1" dirty="0">
                <a:solidFill>
                  <a:srgbClr val="000000">
                    <a:lumMod val="85000"/>
                    <a:lumOff val="15000"/>
                  </a:srgbClr>
                </a:solidFill>
                <a:ea typeface="微软雅黑" panose="020B0503020204020204" pitchFamily="34" charset="-122"/>
                <a:cs typeface="+mn-ea"/>
                <a:sym typeface="Arial" panose="020B0604020202020204" pitchFamily="34" charset="0"/>
              </a:rPr>
              <a:t>新老融合</a:t>
            </a:r>
            <a:endParaRPr lang="en-US" altLang="zh-CN" sz="2400" b="1" dirty="0">
              <a:solidFill>
                <a:srgbClr val="000000">
                  <a:lumMod val="85000"/>
                  <a:lumOff val="15000"/>
                </a:srgbClr>
              </a:solidFill>
              <a:ea typeface="微软雅黑" panose="020B0503020204020204" pitchFamily="34" charset="-122"/>
              <a:cs typeface="+mn-ea"/>
              <a:sym typeface="Arial" panose="020B0604020202020204" pitchFamily="34" charset="0"/>
            </a:endParaRPr>
          </a:p>
        </p:txBody>
      </p:sp>
      <p:sp>
        <p:nvSpPr>
          <p:cNvPr id="105" name="矩形 104"/>
          <p:cNvSpPr/>
          <p:nvPr/>
        </p:nvSpPr>
        <p:spPr>
          <a:xfrm>
            <a:off x="8421708" y="2053053"/>
            <a:ext cx="3701779" cy="1692771"/>
          </a:xfrm>
          <a:prstGeom prst="rect">
            <a:avLst/>
          </a:prstGeom>
        </p:spPr>
        <p:txBody>
          <a:bodyPr wrap="square">
            <a:spAutoFit/>
          </a:bodyPr>
          <a:lstStyle/>
          <a:p>
            <a:pPr>
              <a:spcBef>
                <a:spcPts val="600"/>
              </a:spcBef>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博雅讲席教授 </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王邦维、段晴、申丹</a:t>
            </a:r>
            <a:endParaRPr lang="en-US"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博雅特聘教授 </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丁宏为、董强</a:t>
            </a:r>
            <a:endParaRPr lang="en-US"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长聘副教授 </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高彦梅、孙建军、周海燕</a:t>
            </a:r>
            <a:endParaRPr lang="en-US"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助理教授 </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郑萱、熊燃、程小牧、高博、宋扬、王靖</a:t>
            </a:r>
            <a:endPar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r>
              <a:rPr lang="zh-CN" altLang="en-US" sz="14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教学副教授 </a:t>
            </a:r>
            <a:r>
              <a:rPr lang="zh-CN" altLang="en-US" sz="1400" b="1" kern="1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马乃强、陈冰</a:t>
            </a:r>
            <a:endParaRPr lang="en-US"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4669351" y="4626945"/>
            <a:ext cx="6949439" cy="1338828"/>
          </a:xfrm>
          <a:prstGeom prst="rect">
            <a:avLst/>
          </a:prstGeom>
        </p:spPr>
        <p:txBody>
          <a:bodyPr wrap="square">
            <a:spAutoFit/>
          </a:bodyPr>
          <a:lstStyle/>
          <a:p>
            <a:pPr>
              <a:lnSpc>
                <a:spcPct val="150000"/>
              </a:lnSpc>
              <a:spcBef>
                <a:spcPts val="600"/>
              </a:spcBef>
            </a:pP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这些成功案例为外国语学院在优化学科布局和教师队伍结构，培养良性互动的学术共同体等方面积累了</a:t>
            </a: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宝贵的经验</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，为</a:t>
            </a:r>
            <a:r>
              <a:rPr lang="zh-CN" altLang="en-US"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继续深化</a:t>
            </a: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人事综合改革</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，尤其是</a:t>
            </a:r>
            <a:r>
              <a:rPr lang="zh-CN" altLang="en-US"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分系列职位聘任改革</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打下了</a:t>
            </a: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坚实的基础</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b="1" dirty="0">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5" cstate="print"/>
          <a:stretch>
            <a:fillRect/>
          </a:stretch>
        </p:blipFill>
        <p:spPr>
          <a:xfrm>
            <a:off x="1974187" y="4136652"/>
            <a:ext cx="1997163" cy="2808176"/>
          </a:xfrm>
          <a:prstGeom prst="rect">
            <a:avLst/>
          </a:prstGeom>
          <a:ln>
            <a:noFill/>
          </a:ln>
          <a:effectLst>
            <a:outerShdw blurRad="292100" dist="139700" dir="2700000" algn="tl" rotWithShape="0">
              <a:srgbClr val="333333">
                <a:alpha val="65000"/>
              </a:srgbClr>
            </a:outerShdw>
          </a:effectLst>
        </p:spPr>
      </p:pic>
      <p:grpSp>
        <p:nvGrpSpPr>
          <p:cNvPr id="27" name="组合 26"/>
          <p:cNvGrpSpPr/>
          <p:nvPr/>
        </p:nvGrpSpPr>
        <p:grpSpPr>
          <a:xfrm>
            <a:off x="212" y="-42056"/>
            <a:ext cx="1388224" cy="1046128"/>
            <a:chOff x="0" y="0"/>
            <a:chExt cx="6897954" cy="4536440"/>
          </a:xfrm>
        </p:grpSpPr>
        <p:sp>
          <p:nvSpPr>
            <p:cNvPr id="29" name="直角三角形 28"/>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extBox 8"/>
          <p:cNvSpPr txBox="1"/>
          <p:nvPr/>
        </p:nvSpPr>
        <p:spPr>
          <a:xfrm>
            <a:off x="946447" y="329021"/>
            <a:ext cx="11360685" cy="492443"/>
          </a:xfrm>
          <a:prstGeom prst="rect">
            <a:avLst/>
          </a:prstGeom>
          <a:noFill/>
        </p:spPr>
        <p:txBody>
          <a:bodyPr wrap="square" lIns="0" tIns="0" rIns="0" bIns="0" rtlCol="0" anchor="ctr">
            <a:spAutoFit/>
          </a:bodyPr>
          <a:lstStyle/>
          <a:p>
            <a:r>
              <a:rPr lang="en-US" altLang="zh-CN" sz="3200" b="1" dirty="0">
                <a:solidFill>
                  <a:srgbClr val="8A0000"/>
                </a:solidFill>
                <a:latin typeface="Arial" panose="020B0604020202020204" pitchFamily="34" charset="0"/>
                <a:ea typeface="微软雅黑" panose="020B0503020204020204" pitchFamily="34" charset="-122"/>
                <a:sym typeface="Arial" panose="020B0604020202020204" pitchFamily="34" charset="0"/>
              </a:rPr>
              <a:t>2.1</a:t>
            </a:r>
            <a:r>
              <a:rPr lang="zh-CN" altLang="en-US" sz="3200" b="1" dirty="0">
                <a:solidFill>
                  <a:srgbClr val="8A0000"/>
                </a:solidFill>
                <a:latin typeface="Arial" panose="020B0604020202020204" pitchFamily="34" charset="0"/>
                <a:ea typeface="微软雅黑" panose="020B0503020204020204" pitchFamily="34" charset="-122"/>
                <a:sym typeface="Arial" panose="020B0604020202020204" pitchFamily="34" charset="0"/>
              </a:rPr>
              <a:t> 队伍建设</a:t>
            </a:r>
            <a:endParaRPr lang="en-US" altLang="zh-CN" sz="3200" b="1" dirty="0">
              <a:solidFill>
                <a:srgbClr val="8A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3"/>
          <p:cNvSpPr txBox="1"/>
          <p:nvPr/>
        </p:nvSpPr>
        <p:spPr>
          <a:xfrm>
            <a:off x="156913" y="1093617"/>
            <a:ext cx="9238100"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fontAlgn="auto">
              <a:spcBef>
                <a:spcPts val="0"/>
              </a:spcBef>
              <a:spcAft>
                <a:spcPts val="0"/>
              </a:spcAft>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推进人事体制综合改革，优化学科布局与师资结构</a:t>
            </a:r>
            <a:endParaRPr lang="zh-CN" altLang="en-US" sz="2000" b="1" dirty="0">
              <a:solidFill>
                <a:schemeClr val="bg1"/>
              </a:solidFill>
              <a:ea typeface="微软雅黑" panose="020B0503020204020204" pitchFamily="34" charset="-122"/>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2.</a:t>
            </a:r>
            <a:endParaRPr lang="zh-CN" altLang="en-US" sz="20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29" name="矩形 28"/>
          <p:cNvSpPr/>
          <p:nvPr/>
        </p:nvSpPr>
        <p:spPr>
          <a:xfrm>
            <a:off x="5274608" y="1793203"/>
            <a:ext cx="215968" cy="2159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2C3637"/>
              </a:solidFill>
              <a:latin typeface="微软雅黑" panose="020B0503020204020204" pitchFamily="34" charset="-122"/>
              <a:ea typeface="微软雅黑" panose="020B0503020204020204" pitchFamily="34" charset="-122"/>
            </a:endParaRPr>
          </a:p>
        </p:txBody>
      </p:sp>
      <p:sp>
        <p:nvSpPr>
          <p:cNvPr id="30" name="矩形 29"/>
          <p:cNvSpPr/>
          <p:nvPr/>
        </p:nvSpPr>
        <p:spPr>
          <a:xfrm>
            <a:off x="5650495" y="1701189"/>
            <a:ext cx="5836655" cy="523188"/>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着力打造教师成长服务平台，有针对性地组织各项教师</a:t>
            </a:r>
            <a:r>
              <a:rPr lang="zh-CN" altLang="en-US" sz="1400" b="1" dirty="0">
                <a:solidFill>
                  <a:srgbClr val="006B59"/>
                </a:solidFill>
                <a:latin typeface="微软雅黑" panose="020B0503020204020204" pitchFamily="34" charset="-122"/>
                <a:ea typeface="微软雅黑" panose="020B0503020204020204" pitchFamily="34" charset="-122"/>
              </a:rPr>
              <a:t>业务能力培训</a:t>
            </a:r>
            <a:r>
              <a:rPr lang="zh-CN" altLang="en-US" sz="1400" b="1" dirty="0">
                <a:solidFill>
                  <a:srgbClr val="2C3637"/>
                </a:solidFill>
                <a:latin typeface="微软雅黑" panose="020B0503020204020204" pitchFamily="34" charset="-122"/>
                <a:ea typeface="微软雅黑" panose="020B0503020204020204" pitchFamily="34" charset="-122"/>
              </a:rPr>
              <a:t>，结合教师需求邀请资深教师开展教学和科研</a:t>
            </a:r>
            <a:r>
              <a:rPr lang="zh-CN" altLang="en-US" sz="1400" b="1" dirty="0">
                <a:solidFill>
                  <a:srgbClr val="006B59"/>
                </a:solidFill>
                <a:latin typeface="微软雅黑" panose="020B0503020204020204" pitchFamily="34" charset="-122"/>
                <a:ea typeface="微软雅黑" panose="020B0503020204020204" pitchFamily="34" charset="-122"/>
              </a:rPr>
              <a:t>主题讲座</a:t>
            </a:r>
            <a:endParaRPr lang="en-US" altLang="zh-CN" sz="1400" b="1" dirty="0">
              <a:solidFill>
                <a:srgbClr val="006B59"/>
              </a:solidFill>
              <a:latin typeface="微软雅黑" panose="020B0503020204020204" pitchFamily="34" charset="-122"/>
              <a:ea typeface="微软雅黑" panose="020B0503020204020204" pitchFamily="34" charset="-122"/>
            </a:endParaRPr>
          </a:p>
        </p:txBody>
      </p:sp>
      <p:cxnSp>
        <p:nvCxnSpPr>
          <p:cNvPr id="31" name="直接连接符 30"/>
          <p:cNvCxnSpPr>
            <a:endCxn id="32" idx="0"/>
          </p:cNvCxnSpPr>
          <p:nvPr/>
        </p:nvCxnSpPr>
        <p:spPr>
          <a:xfrm>
            <a:off x="5382592" y="2009171"/>
            <a:ext cx="0" cy="131245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274608" y="3321622"/>
            <a:ext cx="215968" cy="2159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2C3637"/>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5382592" y="3131508"/>
            <a:ext cx="0" cy="142401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5274608" y="4030621"/>
            <a:ext cx="215968" cy="2159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2C3637"/>
              </a:solidFill>
              <a:latin typeface="微软雅黑" panose="020B0503020204020204" pitchFamily="34" charset="-122"/>
              <a:ea typeface="微软雅黑" panose="020B0503020204020204" pitchFamily="34" charset="-122"/>
            </a:endParaRPr>
          </a:p>
        </p:txBody>
      </p:sp>
      <p:cxnSp>
        <p:nvCxnSpPr>
          <p:cNvPr id="35" name="直接连接符 34"/>
          <p:cNvCxnSpPr>
            <a:endCxn id="36" idx="2"/>
          </p:cNvCxnSpPr>
          <p:nvPr/>
        </p:nvCxnSpPr>
        <p:spPr>
          <a:xfrm>
            <a:off x="5382592" y="4384816"/>
            <a:ext cx="0" cy="77172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274608" y="4940571"/>
            <a:ext cx="215968" cy="2159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2C3637"/>
              </a:solidFill>
              <a:latin typeface="微软雅黑" panose="020B0503020204020204" pitchFamily="34" charset="-122"/>
              <a:ea typeface="微软雅黑" panose="020B0503020204020204" pitchFamily="34" charset="-122"/>
            </a:endParaRPr>
          </a:p>
        </p:txBody>
      </p:sp>
      <p:sp>
        <p:nvSpPr>
          <p:cNvPr id="37" name="矩形 36"/>
          <p:cNvSpPr/>
          <p:nvPr/>
        </p:nvSpPr>
        <p:spPr>
          <a:xfrm>
            <a:off x="5650495" y="2390402"/>
            <a:ext cx="5836655" cy="523188"/>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通过开展</a:t>
            </a:r>
            <a:r>
              <a:rPr lang="zh-CN" altLang="en-US" sz="1400" b="1" dirty="0">
                <a:solidFill>
                  <a:srgbClr val="006B59"/>
                </a:solidFill>
                <a:latin typeface="微软雅黑" panose="020B0503020204020204" pitchFamily="34" charset="-122"/>
                <a:ea typeface="微软雅黑" panose="020B0503020204020204" pitchFamily="34" charset="-122"/>
              </a:rPr>
              <a:t>素质拓展</a:t>
            </a:r>
            <a:r>
              <a:rPr lang="zh-CN" altLang="en-US" sz="1400" b="1" dirty="0">
                <a:solidFill>
                  <a:srgbClr val="2C3637"/>
                </a:solidFill>
                <a:latin typeface="微软雅黑" panose="020B0503020204020204" pitchFamily="34" charset="-122"/>
                <a:ea typeface="微软雅黑" panose="020B0503020204020204" pitchFamily="34" charset="-122"/>
              </a:rPr>
              <a:t>、</a:t>
            </a:r>
            <a:r>
              <a:rPr lang="zh-CN" altLang="en-US" sz="1400" b="1" dirty="0">
                <a:solidFill>
                  <a:srgbClr val="006B59"/>
                </a:solidFill>
                <a:latin typeface="微软雅黑" panose="020B0503020204020204" pitchFamily="34" charset="-122"/>
                <a:ea typeface="微软雅黑" panose="020B0503020204020204" pitchFamily="34" charset="-122"/>
              </a:rPr>
              <a:t>学术沙龙</a:t>
            </a:r>
            <a:r>
              <a:rPr lang="zh-CN" altLang="en-US" sz="1400" b="1" dirty="0">
                <a:solidFill>
                  <a:srgbClr val="2C3637"/>
                </a:solidFill>
                <a:latin typeface="微软雅黑" panose="020B0503020204020204" pitchFamily="34" charset="-122"/>
                <a:ea typeface="微软雅黑" panose="020B0503020204020204" pitchFamily="34" charset="-122"/>
              </a:rPr>
              <a:t>等形式活动，加强教研</a:t>
            </a:r>
            <a:r>
              <a:rPr lang="zh-CN" altLang="en-US" sz="1400" b="1" dirty="0">
                <a:solidFill>
                  <a:srgbClr val="C00000"/>
                </a:solidFill>
                <a:latin typeface="微软雅黑" panose="020B0503020204020204" pitchFamily="34" charset="-122"/>
                <a:ea typeface="微软雅黑" panose="020B0503020204020204" pitchFamily="34" charset="-122"/>
              </a:rPr>
              <a:t>团队建设</a:t>
            </a:r>
            <a:r>
              <a:rPr lang="zh-CN" altLang="en-US" sz="1400" b="1" dirty="0">
                <a:solidFill>
                  <a:srgbClr val="2C3637"/>
                </a:solidFill>
                <a:latin typeface="微软雅黑" panose="020B0503020204020204" pitchFamily="34" charset="-122"/>
                <a:ea typeface="微软雅黑" panose="020B0503020204020204" pitchFamily="34" charset="-122"/>
              </a:rPr>
              <a:t>，进一步促进一级学科内部各二级学科之间的</a:t>
            </a:r>
            <a:r>
              <a:rPr lang="zh-CN" altLang="en-US" sz="1400" b="1" dirty="0">
                <a:solidFill>
                  <a:srgbClr val="C00000"/>
                </a:solidFill>
                <a:latin typeface="微软雅黑" panose="020B0503020204020204" pitchFamily="34" charset="-122"/>
                <a:ea typeface="微软雅黑" panose="020B0503020204020204" pitchFamily="34" charset="-122"/>
              </a:rPr>
              <a:t>学术交流和资源共享</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38" name="矩形 37"/>
          <p:cNvSpPr/>
          <p:nvPr/>
        </p:nvSpPr>
        <p:spPr>
          <a:xfrm>
            <a:off x="5650495" y="3220769"/>
            <a:ext cx="5836655" cy="523188"/>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鼓励青年教师参加校内外各类</a:t>
            </a:r>
            <a:r>
              <a:rPr lang="zh-CN" altLang="en-US" sz="1400" b="1" dirty="0">
                <a:solidFill>
                  <a:srgbClr val="006B59"/>
                </a:solidFill>
                <a:latin typeface="微软雅黑" panose="020B0503020204020204" pitchFamily="34" charset="-122"/>
                <a:ea typeface="微软雅黑" panose="020B0503020204020204" pitchFamily="34" charset="-122"/>
              </a:rPr>
              <a:t>教学基本功比赛</a:t>
            </a:r>
            <a:r>
              <a:rPr lang="zh-CN" altLang="en-US" sz="1400" b="1" dirty="0">
                <a:solidFill>
                  <a:srgbClr val="2C3637"/>
                </a:solidFill>
                <a:latin typeface="微软雅黑" panose="020B0503020204020204" pitchFamily="34" charset="-122"/>
                <a:ea typeface="微软雅黑" panose="020B0503020204020204" pitchFamily="34" charset="-122"/>
              </a:rPr>
              <a:t>，申请各类</a:t>
            </a:r>
            <a:r>
              <a:rPr lang="zh-CN" altLang="en-US" sz="1400" b="1" dirty="0">
                <a:solidFill>
                  <a:srgbClr val="006B59"/>
                </a:solidFill>
                <a:latin typeface="微软雅黑" panose="020B0503020204020204" pitchFamily="34" charset="-122"/>
                <a:ea typeface="微软雅黑" panose="020B0503020204020204" pitchFamily="34" charset="-122"/>
              </a:rPr>
              <a:t>教改项目</a:t>
            </a:r>
            <a:r>
              <a:rPr lang="zh-CN" altLang="en-US" sz="1400" b="1" dirty="0">
                <a:solidFill>
                  <a:srgbClr val="2C3637"/>
                </a:solidFill>
                <a:latin typeface="微软雅黑" panose="020B0503020204020204" pitchFamily="34" charset="-122"/>
                <a:ea typeface="微软雅黑" panose="020B0503020204020204" pitchFamily="34" charset="-122"/>
              </a:rPr>
              <a:t>，</a:t>
            </a:r>
            <a:endParaRPr lang="en-US" altLang="zh-CN" sz="1400" b="1" dirty="0">
              <a:solidFill>
                <a:srgbClr val="2C3637"/>
              </a:solidFill>
              <a:latin typeface="微软雅黑" panose="020B0503020204020204" pitchFamily="34" charset="-122"/>
              <a:ea typeface="微软雅黑" panose="020B0503020204020204" pitchFamily="34" charset="-122"/>
            </a:endParaRPr>
          </a:p>
          <a:p>
            <a:r>
              <a:rPr lang="zh-CN" altLang="en-US" sz="1400" b="1" dirty="0">
                <a:solidFill>
                  <a:srgbClr val="2C3637"/>
                </a:solidFill>
                <a:latin typeface="微软雅黑" panose="020B0503020204020204" pitchFamily="34" charset="-122"/>
                <a:ea typeface="微软雅黑" panose="020B0503020204020204" pitchFamily="34" charset="-122"/>
              </a:rPr>
              <a:t>不断提高</a:t>
            </a:r>
            <a:r>
              <a:rPr lang="zh-CN" altLang="en-US" sz="1400" b="1" dirty="0">
                <a:solidFill>
                  <a:srgbClr val="C00000"/>
                </a:solidFill>
                <a:latin typeface="微软雅黑" panose="020B0503020204020204" pitchFamily="34" charset="-122"/>
                <a:ea typeface="微软雅黑" panose="020B0503020204020204" pitchFamily="34" charset="-122"/>
              </a:rPr>
              <a:t>教学水平</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39" name="矩形 38"/>
          <p:cNvSpPr/>
          <p:nvPr/>
        </p:nvSpPr>
        <p:spPr>
          <a:xfrm>
            <a:off x="5650495" y="3951103"/>
            <a:ext cx="5836655" cy="738631"/>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引导青年学者积极</a:t>
            </a:r>
            <a:r>
              <a:rPr lang="zh-CN" altLang="en-US" sz="1400" b="1" dirty="0">
                <a:solidFill>
                  <a:srgbClr val="006B59"/>
                </a:solidFill>
                <a:latin typeface="微软雅黑" panose="020B0503020204020204" pitchFamily="34" charset="-122"/>
                <a:ea typeface="微软雅黑" panose="020B0503020204020204" pitchFamily="34" charset="-122"/>
              </a:rPr>
              <a:t>申报科研项目</a:t>
            </a:r>
            <a:r>
              <a:rPr lang="zh-CN" altLang="en-US" sz="1400" b="1" dirty="0">
                <a:solidFill>
                  <a:srgbClr val="2C3637"/>
                </a:solidFill>
                <a:latin typeface="微软雅黑" panose="020B0503020204020204" pitchFamily="34" charset="-122"/>
                <a:ea typeface="微软雅黑" panose="020B0503020204020204" pitchFamily="34" charset="-122"/>
              </a:rPr>
              <a:t>，并在此过程中有效利用国内学科建设资源，邀请校内外权威学术专家团队给予</a:t>
            </a:r>
            <a:r>
              <a:rPr lang="zh-CN" altLang="en-US" sz="1400" b="1" dirty="0">
                <a:solidFill>
                  <a:srgbClr val="C00000"/>
                </a:solidFill>
                <a:latin typeface="微软雅黑" panose="020B0503020204020204" pitchFamily="34" charset="-122"/>
                <a:ea typeface="微软雅黑" panose="020B0503020204020204" pitchFamily="34" charset="-122"/>
              </a:rPr>
              <a:t>一对一指导</a:t>
            </a:r>
            <a:r>
              <a:rPr lang="zh-CN" altLang="en-US" sz="1400" b="1" dirty="0">
                <a:solidFill>
                  <a:srgbClr val="2C3637"/>
                </a:solidFill>
                <a:latin typeface="微软雅黑" panose="020B0503020204020204" pitchFamily="34" charset="-122"/>
                <a:ea typeface="微软雅黑" panose="020B0503020204020204" pitchFamily="34" charset="-122"/>
              </a:rPr>
              <a:t>，进而有效提升青年人才的</a:t>
            </a:r>
            <a:r>
              <a:rPr lang="zh-CN" altLang="en-US" sz="1400" b="1" dirty="0">
                <a:solidFill>
                  <a:srgbClr val="006B59"/>
                </a:solidFill>
                <a:latin typeface="微软雅黑" panose="020B0503020204020204" pitchFamily="34" charset="-122"/>
                <a:ea typeface="微软雅黑" panose="020B0503020204020204" pitchFamily="34" charset="-122"/>
              </a:rPr>
              <a:t>科研实力</a:t>
            </a:r>
            <a:endParaRPr lang="en-US" altLang="zh-CN" sz="1400" b="1" dirty="0">
              <a:solidFill>
                <a:srgbClr val="006B59"/>
              </a:solidFill>
              <a:latin typeface="微软雅黑" panose="020B0503020204020204" pitchFamily="34" charset="-122"/>
              <a:ea typeface="微软雅黑" panose="020B0503020204020204" pitchFamily="34" charset="-122"/>
            </a:endParaRPr>
          </a:p>
        </p:txBody>
      </p:sp>
      <p:sp>
        <p:nvSpPr>
          <p:cNvPr id="40" name="矩形 39"/>
          <p:cNvSpPr/>
          <p:nvPr/>
        </p:nvSpPr>
        <p:spPr>
          <a:xfrm>
            <a:off x="5650495" y="4882162"/>
            <a:ext cx="5836655" cy="307744"/>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为教师参加科研活动、科研成果出版、教材出版等</a:t>
            </a:r>
            <a:r>
              <a:rPr lang="zh-CN" altLang="en-US" sz="1400" b="1" dirty="0">
                <a:solidFill>
                  <a:srgbClr val="006B59"/>
                </a:solidFill>
                <a:latin typeface="微软雅黑" panose="020B0503020204020204" pitchFamily="34" charset="-122"/>
                <a:ea typeface="微软雅黑" panose="020B0503020204020204" pitchFamily="34" charset="-122"/>
              </a:rPr>
              <a:t>提供</a:t>
            </a:r>
            <a:r>
              <a:rPr lang="zh-CN" altLang="en-US" sz="1400" b="1" dirty="0">
                <a:solidFill>
                  <a:srgbClr val="C00000"/>
                </a:solidFill>
                <a:latin typeface="微软雅黑" panose="020B0503020204020204" pitchFamily="34" charset="-122"/>
                <a:ea typeface="微软雅黑" panose="020B0503020204020204" pitchFamily="34" charset="-122"/>
              </a:rPr>
              <a:t>经费支持</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7" name="矩形 6"/>
          <p:cNvSpPr/>
          <p:nvPr/>
        </p:nvSpPr>
        <p:spPr>
          <a:xfrm>
            <a:off x="5008589" y="5416721"/>
            <a:ext cx="6792886" cy="1126462"/>
          </a:xfrm>
          <a:prstGeom prst="rect">
            <a:avLst/>
          </a:prstGeom>
        </p:spPr>
        <p:txBody>
          <a:bodyPr wrap="square">
            <a:spAutoFit/>
          </a:bodyPr>
          <a:lstStyle/>
          <a:p>
            <a:pPr>
              <a:lnSpc>
                <a:spcPct val="120000"/>
              </a:lnSpc>
            </a:pPr>
            <a:r>
              <a:rPr lang="zh-CN" altLang="en-US" sz="1400" b="1" dirty="0">
                <a:latin typeface="微软雅黑" panose="020B0503020204020204" pitchFamily="34" charset="-122"/>
                <a:ea typeface="微软雅黑" panose="020B0503020204020204" pitchFamily="34" charset="-122"/>
              </a:rPr>
              <a:t>为人才队伍提供优质的学术资源和广阔的</a:t>
            </a:r>
            <a:r>
              <a:rPr lang="zh-CN" altLang="en-US" sz="1400" b="1" dirty="0">
                <a:solidFill>
                  <a:srgbClr val="C00000"/>
                </a:solidFill>
                <a:latin typeface="微软雅黑" panose="020B0503020204020204" pitchFamily="34" charset="-122"/>
                <a:ea typeface="微软雅黑" panose="020B0503020204020204" pitchFamily="34" charset="-122"/>
              </a:rPr>
              <a:t>成长空间</a:t>
            </a:r>
            <a:r>
              <a:rPr lang="zh-CN" altLang="en-US" sz="1400" b="1" dirty="0">
                <a:latin typeface="微软雅黑" panose="020B0503020204020204" pitchFamily="34" charset="-122"/>
                <a:ea typeface="微软雅黑" panose="020B0503020204020204" pitchFamily="34" charset="-122"/>
              </a:rPr>
              <a:t>，不断激发教师群体的活力，持续提高师资队伍的</a:t>
            </a:r>
            <a:r>
              <a:rPr lang="zh-CN" altLang="en-US" sz="1400" b="1" dirty="0">
                <a:solidFill>
                  <a:srgbClr val="C00000"/>
                </a:solidFill>
                <a:latin typeface="微软雅黑" panose="020B0503020204020204" pitchFamily="34" charset="-122"/>
                <a:ea typeface="微软雅黑" panose="020B0503020204020204" pitchFamily="34" charset="-122"/>
              </a:rPr>
              <a:t>教学科研水平</a:t>
            </a:r>
            <a:r>
              <a:rPr lang="zh-CN" altLang="en-US" sz="1400" b="1" dirty="0">
                <a:latin typeface="微软雅黑" panose="020B0503020204020204" pitchFamily="34" charset="-122"/>
                <a:ea typeface="微软雅黑" panose="020B0503020204020204" pitchFamily="34" charset="-122"/>
              </a:rPr>
              <a:t>，逐步构建高水平的</a:t>
            </a:r>
            <a:r>
              <a:rPr lang="zh-CN" altLang="en-US" sz="1400" b="1" dirty="0">
                <a:solidFill>
                  <a:srgbClr val="C00000"/>
                </a:solidFill>
                <a:latin typeface="微软雅黑" panose="020B0503020204020204" pitchFamily="34" charset="-122"/>
                <a:ea typeface="微软雅黑" panose="020B0503020204020204" pitchFamily="34" charset="-122"/>
              </a:rPr>
              <a:t>国际化学术共同体</a:t>
            </a:r>
            <a:r>
              <a:rPr lang="zh-CN" altLang="en-US" sz="1400" b="1" dirty="0">
                <a:latin typeface="微软雅黑" panose="020B0503020204020204" pitchFamily="34" charset="-122"/>
                <a:ea typeface="微软雅黑" panose="020B0503020204020204" pitchFamily="34" charset="-122"/>
              </a:rPr>
              <a:t>，积极拓展促进本学科发展的国际资源网络，建立本学科同相关世界一流大学、一流学科、一流研究机构的深入合作，有效促进</a:t>
            </a:r>
            <a:r>
              <a:rPr lang="zh-CN" altLang="en-US" sz="1400" b="1" dirty="0">
                <a:solidFill>
                  <a:srgbClr val="C00000"/>
                </a:solidFill>
                <a:latin typeface="微软雅黑" panose="020B0503020204020204" pitchFamily="34" charset="-122"/>
                <a:ea typeface="微软雅黑" panose="020B0503020204020204" pitchFamily="34" charset="-122"/>
              </a:rPr>
              <a:t>外语学科的长远发展</a:t>
            </a:r>
          </a:p>
        </p:txBody>
      </p:sp>
      <p:sp>
        <p:nvSpPr>
          <p:cNvPr id="43" name="矩形 42"/>
          <p:cNvSpPr/>
          <p:nvPr/>
        </p:nvSpPr>
        <p:spPr>
          <a:xfrm>
            <a:off x="5274608" y="2477895"/>
            <a:ext cx="215968" cy="2159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2C3637"/>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11598" y="1468762"/>
            <a:ext cx="2991626" cy="1741644"/>
          </a:xfrm>
          <a:prstGeom prst="rect">
            <a:avLst/>
          </a:prstGeom>
          <a:ln>
            <a:noFill/>
          </a:ln>
          <a:effectLst>
            <a:outerShdw blurRad="292100" dist="139700" dir="2700000" algn="tl" rotWithShape="0">
              <a:srgbClr val="333333">
                <a:alpha val="65000"/>
              </a:srgbClr>
            </a:outerShdw>
          </a:effectLst>
        </p:spPr>
      </p:pic>
      <p:pic>
        <p:nvPicPr>
          <p:cNvPr id="49" name="图片 4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73221" y="2932247"/>
            <a:ext cx="3700533" cy="1990559"/>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269300" y="4654325"/>
            <a:ext cx="3382778" cy="2170201"/>
          </a:xfrm>
          <a:prstGeom prst="rect">
            <a:avLst/>
          </a:prstGeom>
          <a:ln>
            <a:noFill/>
          </a:ln>
          <a:effectLst>
            <a:outerShdw blurRad="292100" dist="139700" dir="2700000" algn="tl" rotWithShape="0">
              <a:srgbClr val="333333">
                <a:alpha val="65000"/>
              </a:srgbClr>
            </a:outerShdw>
          </a:effectLst>
        </p:spPr>
      </p:pic>
      <p:sp>
        <p:nvSpPr>
          <p:cNvPr id="28" name="TextBox 3"/>
          <p:cNvSpPr txBox="1"/>
          <p:nvPr/>
        </p:nvSpPr>
        <p:spPr>
          <a:xfrm>
            <a:off x="-10511" y="959772"/>
            <a:ext cx="9238100"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fontAlgn="auto">
              <a:spcBef>
                <a:spcPts val="0"/>
              </a:spcBef>
              <a:spcAft>
                <a:spcPts val="0"/>
              </a:spcAft>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加强培训，助推教师职业成长与发展</a:t>
            </a:r>
          </a:p>
        </p:txBody>
      </p:sp>
      <p:grpSp>
        <p:nvGrpSpPr>
          <p:cNvPr id="41" name="组合 40"/>
          <p:cNvGrpSpPr/>
          <p:nvPr/>
        </p:nvGrpSpPr>
        <p:grpSpPr>
          <a:xfrm>
            <a:off x="1" y="0"/>
            <a:ext cx="1388224" cy="1046128"/>
            <a:chOff x="0" y="0"/>
            <a:chExt cx="6897954" cy="4536440"/>
          </a:xfrm>
        </p:grpSpPr>
        <p:sp>
          <p:nvSpPr>
            <p:cNvPr id="42" name="直角三角形 41"/>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直角三角形 4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矩形 46"/>
          <p:cNvSpPr/>
          <p:nvPr/>
        </p:nvSpPr>
        <p:spPr>
          <a:xfrm>
            <a:off x="1053030" y="86829"/>
            <a:ext cx="6192462" cy="743986"/>
          </a:xfrm>
          <a:prstGeom prst="rect">
            <a:avLst/>
          </a:prstGeom>
        </p:spPr>
        <p:txBody>
          <a:bodyPr wrap="square">
            <a:spAutoFit/>
          </a:bodyPr>
          <a:lstStyle/>
          <a:p>
            <a:pPr>
              <a:lnSpc>
                <a:spcPct val="150000"/>
              </a:lnSpc>
              <a:defRPr/>
            </a:pPr>
            <a:r>
              <a:rPr lang="en-US" altLang="zh-CN" sz="3200" b="1" dirty="0">
                <a:solidFill>
                  <a:srgbClr val="8A0000"/>
                </a:solidFill>
                <a:latin typeface="微软雅黑" panose="020B0503020204020204" pitchFamily="34" charset="-122"/>
                <a:ea typeface="微软雅黑" panose="020B0503020204020204" pitchFamily="34" charset="-122"/>
              </a:rPr>
              <a:t>2.1</a:t>
            </a:r>
            <a:r>
              <a:rPr lang="zh-CN" altLang="en-US" sz="3200" b="1" dirty="0">
                <a:solidFill>
                  <a:srgbClr val="8A0000"/>
                </a:solidFill>
                <a:latin typeface="微软雅黑" panose="020B0503020204020204" pitchFamily="34" charset="-122"/>
                <a:ea typeface="微软雅黑" panose="020B0503020204020204" pitchFamily="34" charset="-122"/>
              </a:rPr>
              <a:t> 队伍建设</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20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30" name="矩形 29"/>
          <p:cNvSpPr/>
          <p:nvPr/>
        </p:nvSpPr>
        <p:spPr>
          <a:xfrm>
            <a:off x="754447" y="1727429"/>
            <a:ext cx="3539807" cy="1323407"/>
          </a:xfrm>
          <a:prstGeom prst="rect">
            <a:avLst/>
          </a:prstGeom>
        </p:spPr>
        <p:txBody>
          <a:bodyPr wrap="square" lIns="91407" tIns="45704" rIns="91407" bIns="45704">
            <a:spAutoFit/>
          </a:bodyPr>
          <a:lstStyle/>
          <a:p>
            <a:pPr>
              <a:lnSpc>
                <a:spcPct val="125000"/>
              </a:lnSpc>
            </a:pPr>
            <a:r>
              <a:rPr lang="zh-CN" altLang="en-US" sz="1600" b="1" dirty="0">
                <a:solidFill>
                  <a:srgbClr val="006B59"/>
                </a:solidFill>
                <a:latin typeface="微软雅黑" panose="020B0503020204020204" pitchFamily="34" charset="-122"/>
                <a:ea typeface="微软雅黑" panose="020B0503020204020204" pitchFamily="34" charset="-122"/>
              </a:rPr>
              <a:t>俞敏洪校友</a:t>
            </a:r>
            <a:r>
              <a:rPr lang="zh-CN" altLang="en-US" sz="1600" b="1" dirty="0">
                <a:solidFill>
                  <a:srgbClr val="2C3637"/>
                </a:solidFill>
                <a:latin typeface="微软雅黑" panose="020B0503020204020204" pitchFamily="34" charset="-122"/>
                <a:ea typeface="微软雅黑" panose="020B0503020204020204" pitchFamily="34" charset="-122"/>
              </a:rPr>
              <a:t>捐资</a:t>
            </a:r>
            <a:r>
              <a:rPr lang="en-US" altLang="zh-CN" sz="1600" b="1" dirty="0">
                <a:solidFill>
                  <a:srgbClr val="2C3637"/>
                </a:solidFill>
                <a:latin typeface="微软雅黑" panose="020B0503020204020204" pitchFamily="34" charset="-122"/>
                <a:ea typeface="微软雅黑" panose="020B0503020204020204" pitchFamily="34" charset="-122"/>
              </a:rPr>
              <a:t>5000</a:t>
            </a:r>
            <a:r>
              <a:rPr lang="zh-CN" altLang="en-US" sz="1600" b="1" dirty="0">
                <a:solidFill>
                  <a:srgbClr val="2C3637"/>
                </a:solidFill>
                <a:latin typeface="微软雅黑" panose="020B0503020204020204" pitchFamily="34" charset="-122"/>
                <a:ea typeface="微软雅黑" panose="020B0503020204020204" pitchFamily="34" charset="-122"/>
              </a:rPr>
              <a:t>万元人民币设立</a:t>
            </a:r>
            <a:r>
              <a:rPr lang="zh-CN" altLang="en-US" sz="1600" b="1" dirty="0">
                <a:solidFill>
                  <a:srgbClr val="C00000"/>
                </a:solidFill>
                <a:latin typeface="微软雅黑" panose="020B0503020204020204" pitchFamily="34" charset="-122"/>
                <a:ea typeface="微软雅黑" panose="020B0503020204020204" pitchFamily="34" charset="-122"/>
              </a:rPr>
              <a:t>新东方教育基金项目</a:t>
            </a:r>
            <a:r>
              <a:rPr lang="zh-CN" altLang="en-US" sz="1600" b="1" dirty="0">
                <a:solidFill>
                  <a:srgbClr val="2C3637"/>
                </a:solidFill>
                <a:latin typeface="微软雅黑" panose="020B0503020204020204" pitchFamily="34" charset="-122"/>
                <a:ea typeface="微软雅黑" panose="020B0503020204020204" pitchFamily="34" charset="-122"/>
              </a:rPr>
              <a:t>，支持学院有潜质成为学科领军人物的</a:t>
            </a:r>
            <a:r>
              <a:rPr lang="zh-CN" altLang="en-US" sz="1600" b="1" dirty="0">
                <a:solidFill>
                  <a:srgbClr val="C00000"/>
                </a:solidFill>
                <a:latin typeface="微软雅黑" panose="020B0503020204020204" pitchFamily="34" charset="-122"/>
                <a:ea typeface="微软雅黑" panose="020B0503020204020204" pitchFamily="34" charset="-122"/>
              </a:rPr>
              <a:t>中青年学者</a:t>
            </a:r>
            <a:r>
              <a:rPr lang="zh-CN" altLang="en-US" sz="1600" b="1" dirty="0">
                <a:solidFill>
                  <a:srgbClr val="2C3637"/>
                </a:solidFill>
                <a:latin typeface="微软雅黑" panose="020B0503020204020204" pitchFamily="34" charset="-122"/>
                <a:ea typeface="微软雅黑" panose="020B0503020204020204" pitchFamily="34" charset="-122"/>
              </a:rPr>
              <a:t>、特别是</a:t>
            </a:r>
            <a:r>
              <a:rPr lang="zh-CN" altLang="en-US" sz="1600" b="1" dirty="0">
                <a:solidFill>
                  <a:srgbClr val="C00000"/>
                </a:solidFill>
                <a:latin typeface="微软雅黑" panose="020B0503020204020204" pitchFamily="34" charset="-122"/>
                <a:ea typeface="微软雅黑" panose="020B0503020204020204" pitchFamily="34" charset="-122"/>
              </a:rPr>
              <a:t>青年学者</a:t>
            </a:r>
            <a:r>
              <a:rPr lang="zh-CN" altLang="en-US" sz="1600" b="1" dirty="0">
                <a:solidFill>
                  <a:srgbClr val="2C3637"/>
                </a:solidFill>
                <a:latin typeface="微软雅黑" panose="020B0503020204020204" pitchFamily="34" charset="-122"/>
                <a:ea typeface="微软雅黑" panose="020B0503020204020204" pitchFamily="34" charset="-122"/>
              </a:rPr>
              <a:t>进行学术研究</a:t>
            </a:r>
            <a:endParaRPr lang="en-US" altLang="zh-CN" sz="1600" b="1" dirty="0">
              <a:solidFill>
                <a:srgbClr val="006B59"/>
              </a:solidFill>
              <a:latin typeface="微软雅黑" panose="020B0503020204020204" pitchFamily="34" charset="-122"/>
              <a:ea typeface="微软雅黑" panose="020B0503020204020204" pitchFamily="34" charset="-122"/>
            </a:endParaRPr>
          </a:p>
        </p:txBody>
      </p:sp>
      <p:sp>
        <p:nvSpPr>
          <p:cNvPr id="37" name="矩形 36"/>
          <p:cNvSpPr/>
          <p:nvPr/>
        </p:nvSpPr>
        <p:spPr>
          <a:xfrm>
            <a:off x="7759293" y="1757731"/>
            <a:ext cx="4023360" cy="1910875"/>
          </a:xfrm>
          <a:prstGeom prst="rect">
            <a:avLst/>
          </a:prstGeom>
        </p:spPr>
        <p:txBody>
          <a:bodyPr wrap="square" lIns="91407" tIns="45704" rIns="91407" bIns="45704">
            <a:spAutoFit/>
          </a:bodyPr>
          <a:lstStyle/>
          <a:p>
            <a:pPr>
              <a:lnSpc>
                <a:spcPct val="125000"/>
              </a:lnSpc>
            </a:pPr>
            <a:r>
              <a:rPr lang="zh-CN" altLang="en-US" sz="1600" b="1" dirty="0">
                <a:solidFill>
                  <a:srgbClr val="2C3637"/>
                </a:solidFill>
                <a:latin typeface="微软雅黑" panose="020B0503020204020204" pitchFamily="34" charset="-122"/>
                <a:ea typeface="微软雅黑" panose="020B0503020204020204" pitchFamily="34" charset="-122"/>
              </a:rPr>
              <a:t>在学校领导和相关部门的支持下，制定</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精准支持外语学科队伍建设试点方案</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2C3637"/>
                </a:solidFill>
                <a:latin typeface="微软雅黑" panose="020B0503020204020204" pitchFamily="34" charset="-122"/>
                <a:ea typeface="微软雅黑" panose="020B0503020204020204" pitchFamily="34" charset="-122"/>
              </a:rPr>
              <a:t>，结合一流学科建设规划及进展，对老体制教授和副教授群体中的</a:t>
            </a:r>
            <a:r>
              <a:rPr lang="zh-CN" altLang="en-US" sz="1600" b="1" dirty="0">
                <a:solidFill>
                  <a:srgbClr val="006B59"/>
                </a:solidFill>
                <a:latin typeface="微软雅黑" panose="020B0503020204020204" pitchFamily="34" charset="-122"/>
                <a:ea typeface="微软雅黑" panose="020B0503020204020204" pitchFamily="34" charset="-122"/>
              </a:rPr>
              <a:t>优秀学者进行精准支持。</a:t>
            </a:r>
            <a:r>
              <a:rPr lang="zh-CN" altLang="zh-CN" sz="1600" b="1" dirty="0">
                <a:latin typeface="微软雅黑" panose="020B0503020204020204" pitchFamily="34" charset="-122"/>
                <a:ea typeface="微软雅黑" panose="020B0503020204020204" pitchFamily="34" charset="-122"/>
              </a:rPr>
              <a:t>通过这一举措将进一步平稳推进新老融合，释放</a:t>
            </a:r>
            <a:r>
              <a:rPr lang="zh-CN" altLang="en-US" sz="1600" b="1" dirty="0">
                <a:latin typeface="微软雅黑" panose="020B0503020204020204" pitchFamily="34" charset="-122"/>
                <a:ea typeface="微软雅黑" panose="020B0503020204020204" pitchFamily="34" charset="-122"/>
              </a:rPr>
              <a:t>老体制教师</a:t>
            </a:r>
            <a:r>
              <a:rPr lang="zh-CN" altLang="zh-CN" sz="1600" b="1" dirty="0">
                <a:latin typeface="微软雅黑" panose="020B0503020204020204" pitchFamily="34" charset="-122"/>
                <a:ea typeface="微软雅黑" panose="020B0503020204020204" pitchFamily="34" charset="-122"/>
              </a:rPr>
              <a:t>的潜力。</a:t>
            </a:r>
            <a:endParaRPr lang="zh-CN" altLang="en-US" sz="1600" b="1" dirty="0">
              <a:latin typeface="微软雅黑" panose="020B0503020204020204" pitchFamily="34" charset="-122"/>
              <a:ea typeface="微软雅黑" panose="020B0503020204020204" pitchFamily="34" charset="-122"/>
            </a:endParaRPr>
          </a:p>
        </p:txBody>
      </p:sp>
      <p:sp>
        <p:nvSpPr>
          <p:cNvPr id="38" name="矩形 37"/>
          <p:cNvSpPr/>
          <p:nvPr/>
        </p:nvSpPr>
        <p:spPr>
          <a:xfrm>
            <a:off x="504608" y="3604339"/>
            <a:ext cx="3490390" cy="1323407"/>
          </a:xfrm>
          <a:prstGeom prst="rect">
            <a:avLst/>
          </a:prstGeom>
        </p:spPr>
        <p:txBody>
          <a:bodyPr wrap="square" lIns="91407" tIns="45704" rIns="91407" bIns="45704">
            <a:spAutoFit/>
          </a:bodyPr>
          <a:lstStyle/>
          <a:p>
            <a:pPr>
              <a:lnSpc>
                <a:spcPct val="125000"/>
              </a:lnSpc>
            </a:pPr>
            <a:r>
              <a:rPr lang="zh-CN" altLang="en-US" sz="1600" b="1" dirty="0">
                <a:solidFill>
                  <a:srgbClr val="2C3637"/>
                </a:solidFill>
                <a:latin typeface="微软雅黑" panose="020B0503020204020204" pitchFamily="34" charset="-122"/>
                <a:ea typeface="微软雅黑" panose="020B0503020204020204" pitchFamily="34" charset="-122"/>
              </a:rPr>
              <a:t>鼓励</a:t>
            </a:r>
            <a:r>
              <a:rPr lang="zh-CN" altLang="en-US" sz="1600" b="1" dirty="0">
                <a:solidFill>
                  <a:srgbClr val="006B59"/>
                </a:solidFill>
                <a:latin typeface="微软雅黑" panose="020B0503020204020204" pitchFamily="34" charset="-122"/>
                <a:ea typeface="微软雅黑" panose="020B0503020204020204" pitchFamily="34" charset="-122"/>
              </a:rPr>
              <a:t>老体制中</a:t>
            </a:r>
            <a:r>
              <a:rPr lang="zh-CN" altLang="en-US" sz="1600" b="1" dirty="0">
                <a:solidFill>
                  <a:srgbClr val="2C3637"/>
                </a:solidFill>
                <a:latin typeface="微软雅黑" panose="020B0503020204020204" pitchFamily="34" charset="-122"/>
                <a:ea typeface="微软雅黑" panose="020B0503020204020204" pitchFamily="34" charset="-122"/>
              </a:rPr>
              <a:t>具有较强教学科研实力的</a:t>
            </a:r>
            <a:r>
              <a:rPr lang="zh-CN" altLang="en-US" sz="1600" b="1" dirty="0">
                <a:solidFill>
                  <a:srgbClr val="C00000"/>
                </a:solidFill>
                <a:latin typeface="微软雅黑" panose="020B0503020204020204" pitchFamily="34" charset="-122"/>
                <a:ea typeface="微软雅黑" panose="020B0503020204020204" pitchFamily="34" charset="-122"/>
              </a:rPr>
              <a:t>青年教师群体尽早进入新体制序列</a:t>
            </a:r>
            <a:r>
              <a:rPr lang="zh-CN" altLang="en-US" sz="1600" b="1" dirty="0">
                <a:solidFill>
                  <a:srgbClr val="2C3637"/>
                </a:solidFill>
                <a:latin typeface="微软雅黑" panose="020B0503020204020204" pitchFamily="34" charset="-122"/>
                <a:ea typeface="微软雅黑" panose="020B0503020204020204" pitchFamily="34" charset="-122"/>
              </a:rPr>
              <a:t>，以获得有竞争力的薪酬保障，心无旁骛地开展工作教学科研工作</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43230" y="2803272"/>
            <a:ext cx="2772748" cy="1956744"/>
          </a:xfrm>
          <a:prstGeom prst="rect">
            <a:avLst/>
          </a:prstGeom>
        </p:spPr>
      </p:pic>
      <p:cxnSp>
        <p:nvCxnSpPr>
          <p:cNvPr id="41" name="Straight Connector 147"/>
          <p:cNvCxnSpPr/>
          <p:nvPr/>
        </p:nvCxnSpPr>
        <p:spPr>
          <a:xfrm flipV="1">
            <a:off x="4219486" y="4372902"/>
            <a:ext cx="1015251" cy="323750"/>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148"/>
          <p:cNvCxnSpPr/>
          <p:nvPr/>
        </p:nvCxnSpPr>
        <p:spPr>
          <a:xfrm>
            <a:off x="4219486" y="2995420"/>
            <a:ext cx="660249" cy="272308"/>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149"/>
          <p:cNvCxnSpPr/>
          <p:nvPr/>
        </p:nvCxnSpPr>
        <p:spPr>
          <a:xfrm flipV="1">
            <a:off x="6245525" y="2078732"/>
            <a:ext cx="1270453" cy="724540"/>
          </a:xfrm>
          <a:prstGeom prst="line">
            <a:avLst/>
          </a:prstGeom>
          <a:ln w="19050">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150"/>
          <p:cNvCxnSpPr/>
          <p:nvPr/>
        </p:nvCxnSpPr>
        <p:spPr>
          <a:xfrm>
            <a:off x="7267577" y="3939294"/>
            <a:ext cx="1233872" cy="431624"/>
          </a:xfrm>
          <a:prstGeom prst="line">
            <a:avLst/>
          </a:prstGeom>
          <a:ln w="19050">
            <a:solidFill>
              <a:schemeClr val="bg1">
                <a:lumMod val="8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907628" y="5639650"/>
            <a:ext cx="8860220" cy="1015663"/>
          </a:xfrm>
          <a:prstGeom prst="rect">
            <a:avLst/>
          </a:prstGeom>
        </p:spPr>
        <p:txBody>
          <a:bodyPr wrap="square">
            <a:spAutoFit/>
          </a:bodyPr>
          <a:lstStyle/>
          <a:p>
            <a:pPr>
              <a:lnSpc>
                <a:spcPct val="125000"/>
              </a:lnSpc>
            </a:pPr>
            <a:r>
              <a:rPr lang="zh-CN" altLang="zh-CN" sz="1600" b="1" dirty="0">
                <a:solidFill>
                  <a:srgbClr val="006B59"/>
                </a:solidFill>
                <a:latin typeface="微软雅黑" panose="020B0503020204020204" pitchFamily="34" charset="-122"/>
                <a:ea typeface="微软雅黑" panose="020B0503020204020204" pitchFamily="34" charset="-122"/>
              </a:rPr>
              <a:t>积极盘活</a:t>
            </a:r>
            <a:r>
              <a:rPr lang="zh-CN" altLang="zh-CN" sz="1600" b="1" dirty="0">
                <a:solidFill>
                  <a:srgbClr val="2C3637"/>
                </a:solidFill>
                <a:latin typeface="微软雅黑" panose="020B0503020204020204" pitchFamily="34" charset="-122"/>
                <a:ea typeface="微软雅黑" panose="020B0503020204020204" pitchFamily="34" charset="-122"/>
              </a:rPr>
              <a:t>既有资源，</a:t>
            </a:r>
            <a:r>
              <a:rPr lang="zh-CN" altLang="zh-CN" sz="1600" b="1" dirty="0">
                <a:solidFill>
                  <a:srgbClr val="006B59"/>
                </a:solidFill>
                <a:latin typeface="微软雅黑" panose="020B0503020204020204" pitchFamily="34" charset="-122"/>
                <a:ea typeface="微软雅黑" panose="020B0503020204020204" pitchFamily="34" charset="-122"/>
              </a:rPr>
              <a:t>大力争取</a:t>
            </a:r>
            <a:r>
              <a:rPr lang="zh-CN" altLang="zh-CN" sz="1600" b="1" dirty="0">
                <a:solidFill>
                  <a:srgbClr val="2C3637"/>
                </a:solidFill>
                <a:latin typeface="微软雅黑" panose="020B0503020204020204" pitchFamily="34" charset="-122"/>
                <a:ea typeface="微软雅黑" panose="020B0503020204020204" pitchFamily="34" charset="-122"/>
              </a:rPr>
              <a:t>学校和社会资金支持，</a:t>
            </a:r>
            <a:r>
              <a:rPr lang="zh-CN" altLang="zh-CN" sz="1600" b="1" dirty="0">
                <a:solidFill>
                  <a:srgbClr val="006B59"/>
                </a:solidFill>
                <a:latin typeface="微软雅黑" panose="020B0503020204020204" pitchFamily="34" charset="-122"/>
                <a:ea typeface="微软雅黑" panose="020B0503020204020204" pitchFamily="34" charset="-122"/>
              </a:rPr>
              <a:t>改善</a:t>
            </a:r>
            <a:r>
              <a:rPr lang="zh-CN" altLang="zh-CN" sz="1600" b="1" dirty="0">
                <a:solidFill>
                  <a:srgbClr val="2C3637"/>
                </a:solidFill>
                <a:latin typeface="微软雅黑" panose="020B0503020204020204" pitchFamily="34" charset="-122"/>
                <a:ea typeface="微软雅黑" panose="020B0503020204020204" pitchFamily="34" charset="-122"/>
              </a:rPr>
              <a:t>学院教师的教学科研环境，为有潜力的教师提供有竞争力的</a:t>
            </a:r>
            <a:r>
              <a:rPr lang="zh-CN" altLang="zh-CN" sz="1600" b="1" dirty="0">
                <a:solidFill>
                  <a:srgbClr val="006B59"/>
                </a:solidFill>
                <a:latin typeface="微软雅黑" panose="020B0503020204020204" pitchFamily="34" charset="-122"/>
                <a:ea typeface="微软雅黑" panose="020B0503020204020204" pitchFamily="34" charset="-122"/>
              </a:rPr>
              <a:t>保障</a:t>
            </a:r>
            <a:r>
              <a:rPr lang="zh-CN" altLang="zh-CN" sz="1600" b="1" dirty="0">
                <a:solidFill>
                  <a:srgbClr val="2C3637"/>
                </a:solidFill>
                <a:latin typeface="微软雅黑" panose="020B0503020204020204" pitchFamily="34" charset="-122"/>
                <a:ea typeface="微软雅黑" panose="020B0503020204020204" pitchFamily="34" charset="-122"/>
              </a:rPr>
              <a:t>，</a:t>
            </a:r>
            <a:r>
              <a:rPr lang="zh-CN" altLang="zh-CN" sz="1600" b="1" dirty="0">
                <a:solidFill>
                  <a:srgbClr val="006B59"/>
                </a:solidFill>
                <a:latin typeface="微软雅黑" panose="020B0503020204020204" pitchFamily="34" charset="-122"/>
                <a:ea typeface="微软雅黑" panose="020B0503020204020204" pitchFamily="34" charset="-122"/>
              </a:rPr>
              <a:t>支持</a:t>
            </a:r>
            <a:r>
              <a:rPr lang="zh-CN" altLang="zh-CN" sz="1600" b="1" dirty="0">
                <a:solidFill>
                  <a:srgbClr val="2C3637"/>
                </a:solidFill>
                <a:latin typeface="微软雅黑" panose="020B0503020204020204" pitchFamily="34" charset="-122"/>
                <a:ea typeface="微软雅黑" panose="020B0503020204020204" pitchFamily="34" charset="-122"/>
              </a:rPr>
              <a:t>他们尽早成为学科带头人</a:t>
            </a:r>
            <a:r>
              <a:rPr lang="zh-CN" altLang="en-US" sz="1600" b="1" dirty="0">
                <a:solidFill>
                  <a:srgbClr val="2C3637"/>
                </a:solidFill>
                <a:latin typeface="微软雅黑" panose="020B0503020204020204" pitchFamily="34" charset="-122"/>
                <a:ea typeface="微软雅黑" panose="020B0503020204020204" pitchFamily="34" charset="-122"/>
              </a:rPr>
              <a:t>，</a:t>
            </a:r>
            <a:r>
              <a:rPr lang="en-US" altLang="zh-CN" sz="1600" b="1" dirty="0">
                <a:solidFill>
                  <a:srgbClr val="2C3637"/>
                </a:solidFill>
                <a:latin typeface="微软雅黑" panose="020B0503020204020204" pitchFamily="34" charset="-122"/>
                <a:ea typeface="微软雅黑" panose="020B0503020204020204" pitchFamily="34" charset="-122"/>
              </a:rPr>
              <a:t>2016</a:t>
            </a:r>
            <a:r>
              <a:rPr lang="zh-CN" altLang="en-US" sz="1600" b="1" dirty="0">
                <a:solidFill>
                  <a:srgbClr val="2C3637"/>
                </a:solidFill>
                <a:latin typeface="微软雅黑" panose="020B0503020204020204" pitchFamily="34" charset="-122"/>
                <a:ea typeface="微软雅黑" panose="020B0503020204020204" pitchFamily="34" charset="-122"/>
              </a:rPr>
              <a:t>年以来获社会捐赠类基金总额超过</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亿元</a:t>
            </a:r>
            <a:r>
              <a:rPr lang="zh-CN" altLang="en-US" sz="1600" b="1" dirty="0">
                <a:solidFill>
                  <a:srgbClr val="2C3637"/>
                </a:solidFill>
                <a:latin typeface="微软雅黑" panose="020B0503020204020204" pitchFamily="34" charset="-122"/>
                <a:ea typeface="微软雅黑" panose="020B0503020204020204" pitchFamily="34" charset="-122"/>
              </a:rPr>
              <a:t>，含卡塔尔中东研究讲席项目等。</a:t>
            </a:r>
          </a:p>
        </p:txBody>
      </p:sp>
      <p:sp>
        <p:nvSpPr>
          <p:cNvPr id="22" name="矩形 21"/>
          <p:cNvSpPr/>
          <p:nvPr/>
        </p:nvSpPr>
        <p:spPr>
          <a:xfrm>
            <a:off x="8590964" y="4004417"/>
            <a:ext cx="2858351" cy="1323407"/>
          </a:xfrm>
          <a:prstGeom prst="rect">
            <a:avLst/>
          </a:prstGeom>
        </p:spPr>
        <p:txBody>
          <a:bodyPr wrap="square" lIns="91407" tIns="45704" rIns="91407" bIns="45704">
            <a:spAutoFit/>
          </a:bodyPr>
          <a:lstStyle/>
          <a:p>
            <a:pPr>
              <a:lnSpc>
                <a:spcPct val="125000"/>
              </a:lnSpc>
            </a:pPr>
            <a:r>
              <a:rPr lang="zh-CN" altLang="en-US" sz="1600" b="1" dirty="0">
                <a:solidFill>
                  <a:srgbClr val="2C3637"/>
                </a:solidFill>
                <a:latin typeface="微软雅黑" panose="020B0503020204020204" pitchFamily="34" charset="-122"/>
                <a:ea typeface="微软雅黑" panose="020B0503020204020204" pitchFamily="34" charset="-122"/>
              </a:rPr>
              <a:t>在吸引和稳定</a:t>
            </a:r>
            <a:r>
              <a:rPr lang="zh-CN" altLang="en-US" sz="1600" b="1" dirty="0">
                <a:solidFill>
                  <a:srgbClr val="C00000"/>
                </a:solidFill>
                <a:latin typeface="微软雅黑" panose="020B0503020204020204" pitchFamily="34" charset="-122"/>
                <a:ea typeface="微软雅黑" panose="020B0503020204020204" pitchFamily="34" charset="-122"/>
              </a:rPr>
              <a:t>一流学术人才</a:t>
            </a:r>
            <a:r>
              <a:rPr lang="zh-CN" altLang="en-US" sz="1600" b="1" dirty="0">
                <a:solidFill>
                  <a:srgbClr val="2C3637"/>
                </a:solidFill>
                <a:latin typeface="微软雅黑" panose="020B0503020204020204" pitchFamily="34" charset="-122"/>
                <a:ea typeface="微软雅黑" panose="020B0503020204020204" pitchFamily="34" charset="-122"/>
              </a:rPr>
              <a:t>，建设</a:t>
            </a:r>
            <a:r>
              <a:rPr lang="zh-CN" altLang="en-US" sz="1600" b="1" dirty="0">
                <a:solidFill>
                  <a:srgbClr val="006B59"/>
                </a:solidFill>
                <a:latin typeface="微软雅黑" panose="020B0503020204020204" pitchFamily="34" charset="-122"/>
                <a:ea typeface="微软雅黑" panose="020B0503020204020204" pitchFamily="34" charset="-122"/>
              </a:rPr>
              <a:t>高水平师资队伍</a:t>
            </a:r>
            <a:r>
              <a:rPr lang="zh-CN" altLang="en-US" sz="1600" b="1" dirty="0">
                <a:solidFill>
                  <a:srgbClr val="2C3637"/>
                </a:solidFill>
                <a:latin typeface="微软雅黑" panose="020B0503020204020204" pitchFamily="34" charset="-122"/>
                <a:ea typeface="微软雅黑" panose="020B0503020204020204" pitchFamily="34" charset="-122"/>
              </a:rPr>
              <a:t>，促进外国语言文学学科发展方面起到</a:t>
            </a:r>
            <a:r>
              <a:rPr lang="zh-CN" altLang="en-US" sz="1600" b="1" dirty="0">
                <a:solidFill>
                  <a:srgbClr val="C00000"/>
                </a:solidFill>
                <a:latin typeface="微软雅黑" panose="020B0503020204020204" pitchFamily="34" charset="-122"/>
                <a:ea typeface="微软雅黑" panose="020B0503020204020204" pitchFamily="34" charset="-122"/>
              </a:rPr>
              <a:t>显著作用</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21" name="TextBox 3"/>
          <p:cNvSpPr txBox="1"/>
          <p:nvPr/>
        </p:nvSpPr>
        <p:spPr>
          <a:xfrm>
            <a:off x="9830" y="984719"/>
            <a:ext cx="9238100"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争取资源，激发教师队伍潜力和活力</a:t>
            </a:r>
          </a:p>
        </p:txBody>
      </p:sp>
      <p:grpSp>
        <p:nvGrpSpPr>
          <p:cNvPr id="23" name="组合 22"/>
          <p:cNvGrpSpPr/>
          <p:nvPr/>
        </p:nvGrpSpPr>
        <p:grpSpPr>
          <a:xfrm>
            <a:off x="1" y="0"/>
            <a:ext cx="1388224" cy="1046128"/>
            <a:chOff x="0" y="0"/>
            <a:chExt cx="6897954" cy="4536440"/>
          </a:xfrm>
        </p:grpSpPr>
        <p:sp>
          <p:nvSpPr>
            <p:cNvPr id="24" name="直角三角形 23"/>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p:cNvSpPr/>
          <p:nvPr/>
        </p:nvSpPr>
        <p:spPr>
          <a:xfrm>
            <a:off x="1105826" y="87909"/>
            <a:ext cx="6192462" cy="743986"/>
          </a:xfrm>
          <a:prstGeom prst="rect">
            <a:avLst/>
          </a:prstGeom>
        </p:spPr>
        <p:txBody>
          <a:bodyPr wrap="square">
            <a:spAutoFit/>
          </a:bodyPr>
          <a:lstStyle/>
          <a:p>
            <a:pPr>
              <a:lnSpc>
                <a:spcPct val="150000"/>
              </a:lnSpc>
              <a:defRPr/>
            </a:pPr>
            <a:r>
              <a:rPr lang="en-US" altLang="zh-CN" sz="3200" b="1" dirty="0">
                <a:solidFill>
                  <a:srgbClr val="8A0000"/>
                </a:solidFill>
                <a:latin typeface="微软雅黑" panose="020B0503020204020204" pitchFamily="34" charset="-122"/>
                <a:ea typeface="微软雅黑" panose="020B0503020204020204" pitchFamily="34" charset="-122"/>
              </a:rPr>
              <a:t>2.1</a:t>
            </a:r>
            <a:r>
              <a:rPr lang="zh-CN" altLang="en-US" sz="3200" b="1" dirty="0">
                <a:solidFill>
                  <a:srgbClr val="8A0000"/>
                </a:solidFill>
                <a:latin typeface="微软雅黑" panose="020B0503020204020204" pitchFamily="34" charset="-122"/>
                <a:ea typeface="微软雅黑" panose="020B0503020204020204" pitchFamily="34" charset="-122"/>
              </a:rPr>
              <a:t> 队伍建设</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8484" r="1"/>
          <a:stretch>
            <a:fillRect/>
          </a:stretch>
        </p:blipFill>
        <p:spPr>
          <a:xfrm>
            <a:off x="0" y="1"/>
            <a:ext cx="4199138" cy="6857999"/>
          </a:xfrm>
          <a:prstGeom prst="rect">
            <a:avLst/>
          </a:prstGeom>
        </p:spPr>
      </p:pic>
      <p:sp>
        <p:nvSpPr>
          <p:cNvPr id="3" name="矩形 2"/>
          <p:cNvSpPr/>
          <p:nvPr/>
        </p:nvSpPr>
        <p:spPr>
          <a:xfrm>
            <a:off x="4779004" y="809163"/>
            <a:ext cx="4988166" cy="787908"/>
          </a:xfrm>
          <a:prstGeom prst="rect">
            <a:avLst/>
          </a:prstGeom>
        </p:spPr>
        <p:txBody>
          <a:bodyPr wrap="square" lIns="0" tIns="0" rIns="0" bIns="0">
            <a:spAutoFit/>
          </a:bodyPr>
          <a:lstStyle/>
          <a:p>
            <a:pPr algn="ctr"/>
            <a:r>
              <a:rPr lang="zh-CN" altLang="en-US" sz="5120" b="1" spc="948" dirty="0">
                <a:solidFill>
                  <a:srgbClr val="8A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目  录</a:t>
            </a:r>
          </a:p>
        </p:txBody>
      </p:sp>
      <p:sp>
        <p:nvSpPr>
          <p:cNvPr id="25" name="文本框 24"/>
          <p:cNvSpPr txBox="1"/>
          <p:nvPr/>
        </p:nvSpPr>
        <p:spPr>
          <a:xfrm>
            <a:off x="4478002" y="2191736"/>
            <a:ext cx="2714205" cy="584775"/>
          </a:xfrm>
          <a:prstGeom prst="rect">
            <a:avLst/>
          </a:prstGeom>
          <a:noFill/>
        </p:spPr>
        <p:txBody>
          <a:bodyPr wrap="none" rtlCol="0">
            <a:spAutoFit/>
            <a:scene3d>
              <a:camera prst="orthographicFront"/>
              <a:lightRig rig="threePt" dir="t"/>
            </a:scene3d>
            <a:sp3d contourW="12700"/>
          </a:bodyPr>
          <a:lstStyle/>
          <a:p>
            <a:r>
              <a:rPr lang="zh-CN" altLang="en-US" sz="3200" b="1"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学科总体介绍</a:t>
            </a:r>
          </a:p>
        </p:txBody>
      </p:sp>
      <p:sp>
        <p:nvSpPr>
          <p:cNvPr id="31" name="文本框 30"/>
          <p:cNvSpPr txBox="1"/>
          <p:nvPr/>
        </p:nvSpPr>
        <p:spPr>
          <a:xfrm>
            <a:off x="4471869" y="3008993"/>
            <a:ext cx="3877985"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学科建设进展和成效</a:t>
            </a:r>
          </a:p>
        </p:txBody>
      </p:sp>
      <p:sp>
        <p:nvSpPr>
          <p:cNvPr id="34" name="文本框 33"/>
          <p:cNvSpPr txBox="1"/>
          <p:nvPr/>
        </p:nvSpPr>
        <p:spPr>
          <a:xfrm>
            <a:off x="4471868" y="3796110"/>
            <a:ext cx="4698722"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Arial" panose="020B0604020202020204" pitchFamily="34" charset="0"/>
              </a:rPr>
              <a:t>存在的问题和下一步举措</a:t>
            </a:r>
          </a:p>
        </p:txBody>
      </p:sp>
      <p:sp>
        <p:nvSpPr>
          <p:cNvPr id="36" name="圆角矩形 35"/>
          <p:cNvSpPr/>
          <p:nvPr/>
        </p:nvSpPr>
        <p:spPr>
          <a:xfrm rot="2700000">
            <a:off x="3875865" y="2269389"/>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38" name="文本框 37"/>
          <p:cNvSpPr txBox="1"/>
          <p:nvPr/>
        </p:nvSpPr>
        <p:spPr>
          <a:xfrm>
            <a:off x="3909997" y="2266493"/>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1</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39" name="圆角矩形 38"/>
          <p:cNvSpPr/>
          <p:nvPr/>
        </p:nvSpPr>
        <p:spPr>
          <a:xfrm rot="2700000">
            <a:off x="3841211" y="3128850"/>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40" name="文本框 39"/>
          <p:cNvSpPr txBox="1"/>
          <p:nvPr/>
        </p:nvSpPr>
        <p:spPr>
          <a:xfrm>
            <a:off x="3903862" y="3110807"/>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2</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41" name="圆角矩形 40"/>
          <p:cNvSpPr/>
          <p:nvPr/>
        </p:nvSpPr>
        <p:spPr>
          <a:xfrm rot="2700000">
            <a:off x="3850679" y="3911033"/>
            <a:ext cx="401640" cy="401640"/>
          </a:xfrm>
          <a:prstGeom prst="roundRect">
            <a:avLst/>
          </a:prstGeom>
          <a:solidFill>
            <a:srgbClr val="8A0000"/>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endParaRPr>
          </a:p>
        </p:txBody>
      </p:sp>
      <p:sp>
        <p:nvSpPr>
          <p:cNvPr id="42" name="文本框 41"/>
          <p:cNvSpPr txBox="1"/>
          <p:nvPr/>
        </p:nvSpPr>
        <p:spPr>
          <a:xfrm>
            <a:off x="3903862" y="3888442"/>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3</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50" name="文本框 49"/>
          <p:cNvSpPr txBox="1"/>
          <p:nvPr/>
        </p:nvSpPr>
        <p:spPr>
          <a:xfrm>
            <a:off x="3890818" y="4426877"/>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4</a:t>
            </a:r>
            <a:endParaRPr lang="zh-CN" altLang="en-US" sz="2000" b="1" dirty="0">
              <a:solidFill>
                <a:schemeClr val="bg1"/>
              </a:solidFill>
              <a:latin typeface="Arial" panose="020B0604020202020204" pitchFamily="34" charset="0"/>
              <a:cs typeface="Arial" panose="020B0604020202020204" pitchFamily="34" charset="0"/>
            </a:endParaRPr>
          </a:p>
        </p:txBody>
      </p:sp>
      <p:sp>
        <p:nvSpPr>
          <p:cNvPr id="56" name="文本框 55"/>
          <p:cNvSpPr txBox="1"/>
          <p:nvPr/>
        </p:nvSpPr>
        <p:spPr>
          <a:xfrm>
            <a:off x="8015272" y="4481250"/>
            <a:ext cx="295275"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8</a:t>
            </a:r>
            <a:endParaRPr lang="zh-CN" altLang="en-US" sz="2000" b="1" dirty="0">
              <a:solidFill>
                <a:schemeClr val="bg1"/>
              </a:solidFill>
              <a:latin typeface="Arial" panose="020B0604020202020204" pitchFamily="34" charset="0"/>
              <a:cs typeface="Arial" panose="020B0604020202020204" pitchFamily="34" charset="0"/>
            </a:endParaRPr>
          </a:p>
        </p:txBody>
      </p:sp>
      <p:pic>
        <p:nvPicPr>
          <p:cNvPr id="57" name="图片 56"/>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092727" y="323875"/>
            <a:ext cx="2623559" cy="6323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300" dirty="0">
                <a:latin typeface="微软雅黑" panose="020B0503020204020204" pitchFamily="34" charset="-122"/>
                <a:ea typeface="微软雅黑" panose="020B0503020204020204" pitchFamily="34" charset="-122"/>
              </a:rPr>
              <a:t>提升外事格局，服务学科建设和国家战略</a:t>
            </a: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4" name="矩形 3"/>
          <p:cNvSpPr/>
          <p:nvPr/>
        </p:nvSpPr>
        <p:spPr>
          <a:xfrm>
            <a:off x="519982" y="1597337"/>
            <a:ext cx="3670133" cy="2031325"/>
          </a:xfrm>
          <a:prstGeom prst="rect">
            <a:avLst/>
          </a:prstGeom>
        </p:spPr>
        <p:txBody>
          <a:bodyPr wrap="square">
            <a:spAutoFit/>
          </a:bodyPr>
          <a:lstStyle/>
          <a:p>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选派优秀学生出国培养、利用博士后流动站遴选和培养师资储备，从而建立外语学科人才队伍长期、可持续、健康发展的有效机制。目前已形成一支年龄、职称、学缘、研究方向等方面结构合理、优势明显的学术梯队</a:t>
            </a:r>
            <a:endPar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7628677" y="1500454"/>
            <a:ext cx="3896573" cy="2103140"/>
          </a:xfrm>
          <a:prstGeom prst="rect">
            <a:avLst/>
          </a:prstGeom>
        </p:spPr>
        <p:txBody>
          <a:bodyPr wrap="square">
            <a:spAutoFit/>
          </a:bodyPr>
          <a:lstStyle/>
          <a:p>
            <a:pPr algn="just">
              <a:lnSpc>
                <a:spcPts val="2800"/>
              </a:lnSpc>
              <a:spcAft>
                <a:spcPts val="0"/>
              </a:spcAft>
            </a:pPr>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lt"/>
              </a:rPr>
              <a:t>继续保持公共英语外籍师资团队规模以及各语种专业的师资力量</a:t>
            </a:r>
            <a:r>
              <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lt"/>
              </a:rPr>
              <a:t>：</a:t>
            </a:r>
            <a:endPar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lt"/>
            </a:endParaRPr>
          </a:p>
          <a:p>
            <a:pPr algn="just">
              <a:lnSpc>
                <a:spcPct val="150000"/>
              </a:lnSpc>
              <a:spcAft>
                <a:spcPts val="0"/>
              </a:spcAft>
            </a:pPr>
            <a:r>
              <a:rPr lang="zh-CN" altLang="zh-CN" sz="1400" b="1" kern="100" dirty="0">
                <a:solidFill>
                  <a:srgbClr val="000000"/>
                </a:solidFill>
                <a:latin typeface="微软雅黑" panose="020B0503020204020204" pitchFamily="34" charset="-122"/>
                <a:ea typeface="微软雅黑" panose="020B0503020204020204" pitchFamily="34" charset="-122"/>
                <a:cs typeface="+mn-ea"/>
                <a:sym typeface="+mn-lt"/>
              </a:rPr>
              <a:t>每年外籍师资团队稳定保持在</a:t>
            </a:r>
            <a:r>
              <a:rPr lang="en-US" altLang="zh-CN" sz="1400" b="1" kern="100" dirty="0">
                <a:solidFill>
                  <a:srgbClr val="000000"/>
                </a:solidFill>
                <a:latin typeface="微软雅黑" panose="020B0503020204020204" pitchFamily="34" charset="-122"/>
                <a:ea typeface="微软雅黑" panose="020B0503020204020204" pitchFamily="34" charset="-122"/>
                <a:cs typeface="+mn-ea"/>
                <a:sym typeface="+mn-lt"/>
              </a:rPr>
              <a:t>30</a:t>
            </a:r>
            <a:r>
              <a:rPr lang="zh-CN" altLang="zh-CN" sz="1400" b="1" kern="100" dirty="0">
                <a:solidFill>
                  <a:srgbClr val="000000"/>
                </a:solidFill>
                <a:latin typeface="微软雅黑" panose="020B0503020204020204" pitchFamily="34" charset="-122"/>
                <a:ea typeface="微软雅黑" panose="020B0503020204020204" pitchFamily="34" charset="-122"/>
                <a:cs typeface="+mn-ea"/>
                <a:sym typeface="+mn-lt"/>
              </a:rPr>
              <a:t>—</a:t>
            </a:r>
            <a:r>
              <a:rPr lang="en-US" altLang="zh-CN" sz="1400" b="1" kern="100" dirty="0">
                <a:solidFill>
                  <a:srgbClr val="000000"/>
                </a:solidFill>
                <a:latin typeface="微软雅黑" panose="020B0503020204020204" pitchFamily="34" charset="-122"/>
                <a:ea typeface="微软雅黑" panose="020B0503020204020204" pitchFamily="34" charset="-122"/>
                <a:cs typeface="+mn-ea"/>
                <a:sym typeface="+mn-lt"/>
              </a:rPr>
              <a:t>40</a:t>
            </a:r>
            <a:r>
              <a:rPr lang="zh-CN" altLang="zh-CN" sz="1400" b="1" kern="100" dirty="0">
                <a:solidFill>
                  <a:srgbClr val="000000"/>
                </a:solidFill>
                <a:latin typeface="微软雅黑" panose="020B0503020204020204" pitchFamily="34" charset="-122"/>
                <a:ea typeface="微软雅黑" panose="020B0503020204020204" pitchFamily="34" charset="-122"/>
                <a:cs typeface="+mn-ea"/>
                <a:sym typeface="+mn-lt"/>
              </a:rPr>
              <a:t>人，其中语言教师均为具备多年丰富教学经验或拥有相关学位的硕士及博士，专业教授均为国际一流大学的（副）教授</a:t>
            </a:r>
            <a:endParaRPr lang="en-US" altLang="zh-CN" sz="1400" b="1" kern="100"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7676040" y="4014206"/>
            <a:ext cx="3849210" cy="1754326"/>
          </a:xfrm>
          <a:prstGeom prst="rect">
            <a:avLst/>
          </a:prstGeom>
        </p:spPr>
        <p:txBody>
          <a:bodyPr wrap="square">
            <a:spAutoFit/>
          </a:bodyPr>
          <a:lstStyle/>
          <a:p>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重视非通用语种的外籍师资人才挖掘，逐渐拓展外籍师资的语言文化多样性，引进菲律宾语、希伯来语、格鲁吉亚语等多位外籍语言教师及专业教授，为全校学生开设数十门非通用语言课程</a:t>
            </a:r>
            <a:endParaRPr lang="zh-CN" altLang="en-US" b="1" dirty="0">
              <a:latin typeface="微软雅黑" panose="020B0503020204020204" pitchFamily="34" charset="-122"/>
              <a:ea typeface="微软雅黑" panose="020B0503020204020204" pitchFamily="34" charset="-122"/>
            </a:endParaRPr>
          </a:p>
        </p:txBody>
      </p:sp>
      <p:sp>
        <p:nvSpPr>
          <p:cNvPr id="8" name="矩形 7"/>
          <p:cNvSpPr/>
          <p:nvPr/>
        </p:nvSpPr>
        <p:spPr>
          <a:xfrm>
            <a:off x="493731" y="4150323"/>
            <a:ext cx="3469915" cy="1477328"/>
          </a:xfrm>
          <a:prstGeom prst="rect">
            <a:avLst/>
          </a:prstGeom>
        </p:spPr>
        <p:txBody>
          <a:bodyPr wrap="square">
            <a:spAutoFit/>
          </a:bodyPr>
          <a:lstStyle/>
          <a:p>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拓展外语语言教学的多样性，为学有余力且有志于国际化发展的学生提供了第二外语甚至第三外语的课堂，为“双一流”建设中国际化优秀人才培养提供支持</a:t>
            </a:r>
            <a:endParaRPr lang="zh-CN" altLang="en-US" b="1" dirty="0">
              <a:latin typeface="微软雅黑" panose="020B0503020204020204" pitchFamily="34" charset="-122"/>
              <a:ea typeface="微软雅黑" panose="020B0503020204020204" pitchFamily="34" charset="-122"/>
            </a:endParaRPr>
          </a:p>
        </p:txBody>
      </p:sp>
      <p:sp>
        <p:nvSpPr>
          <p:cNvPr id="38" name="椭圆 37"/>
          <p:cNvSpPr/>
          <p:nvPr/>
        </p:nvSpPr>
        <p:spPr>
          <a:xfrm>
            <a:off x="4253182" y="2248143"/>
            <a:ext cx="3250177" cy="2778813"/>
          </a:xfrm>
          <a:prstGeom prst="ellipse">
            <a:avLst/>
          </a:prstGeom>
          <a:blipFill dpi="0" rotWithShape="1">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6" name="组合 42"/>
          <p:cNvGrpSpPr/>
          <p:nvPr/>
        </p:nvGrpSpPr>
        <p:grpSpPr>
          <a:xfrm>
            <a:off x="4148760" y="2501086"/>
            <a:ext cx="668751" cy="624373"/>
            <a:chOff x="2386060" y="1495059"/>
            <a:chExt cx="939800" cy="939800"/>
          </a:xfrm>
        </p:grpSpPr>
        <p:sp>
          <p:nvSpPr>
            <p:cNvPr id="54" name="椭圆 53"/>
            <p:cNvSpPr/>
            <p:nvPr/>
          </p:nvSpPr>
          <p:spPr>
            <a:xfrm>
              <a:off x="2386060" y="1495059"/>
              <a:ext cx="939800" cy="939800"/>
            </a:xfrm>
            <a:prstGeom prst="ellipse">
              <a:avLst/>
            </a:prstGeom>
            <a:solidFill>
              <a:srgbClr val="A5002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55" name="Freeform 1986"/>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16" tIns="45708" rIns="91416" bIns="45708" numCol="1" anchor="t" anchorCtr="0" compatLnSpc="1"/>
            <a:lstStyle/>
            <a:p>
              <a:endParaRPr lang="zh-CN" altLang="en-US" sz="1800">
                <a:solidFill>
                  <a:prstClr val="black"/>
                </a:solidFill>
                <a:latin typeface="微软雅黑" panose="020B0503020204020204" pitchFamily="34" charset="-122"/>
                <a:ea typeface="微软雅黑" panose="020B0503020204020204" pitchFamily="34" charset="-122"/>
              </a:endParaRPr>
            </a:p>
          </p:txBody>
        </p:sp>
      </p:grpSp>
      <p:grpSp>
        <p:nvGrpSpPr>
          <p:cNvPr id="9" name="组合 55"/>
          <p:cNvGrpSpPr/>
          <p:nvPr/>
        </p:nvGrpSpPr>
        <p:grpSpPr>
          <a:xfrm>
            <a:off x="6836735" y="2456045"/>
            <a:ext cx="791942" cy="784596"/>
            <a:chOff x="5454052" y="1074902"/>
            <a:chExt cx="939800" cy="939800"/>
          </a:xfrm>
        </p:grpSpPr>
        <p:sp>
          <p:nvSpPr>
            <p:cNvPr id="57" name="椭圆 56"/>
            <p:cNvSpPr/>
            <p:nvPr/>
          </p:nvSpPr>
          <p:spPr>
            <a:xfrm>
              <a:off x="5454052" y="107490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11" name="组合 57"/>
            <p:cNvGrpSpPr/>
            <p:nvPr/>
          </p:nvGrpSpPr>
          <p:grpSpPr>
            <a:xfrm>
              <a:off x="5729640" y="1309909"/>
              <a:ext cx="411300" cy="441104"/>
              <a:chOff x="5995987" y="547688"/>
              <a:chExt cx="219075" cy="234950"/>
            </a:xfrm>
            <a:solidFill>
              <a:schemeClr val="bg1"/>
            </a:solidFill>
          </p:grpSpPr>
          <p:sp>
            <p:nvSpPr>
              <p:cNvPr id="59"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solidFill>
                    <a:prstClr val="black"/>
                  </a:solidFill>
                  <a:latin typeface="微软雅黑" panose="020B0503020204020204" pitchFamily="34" charset="-122"/>
                  <a:ea typeface="微软雅黑" panose="020B0503020204020204" pitchFamily="34" charset="-122"/>
                </a:endParaRPr>
              </a:p>
            </p:txBody>
          </p:sp>
          <p:sp>
            <p:nvSpPr>
              <p:cNvPr id="67"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solidFill>
                    <a:prstClr val="black"/>
                  </a:solidFill>
                  <a:latin typeface="微软雅黑" panose="020B0503020204020204" pitchFamily="34" charset="-122"/>
                  <a:ea typeface="微软雅黑" panose="020B0503020204020204" pitchFamily="34" charset="-122"/>
                </a:endParaRPr>
              </a:p>
            </p:txBody>
          </p:sp>
        </p:grpSp>
      </p:grpSp>
      <p:grpSp>
        <p:nvGrpSpPr>
          <p:cNvPr id="12" name="组合 67"/>
          <p:cNvGrpSpPr/>
          <p:nvPr/>
        </p:nvGrpSpPr>
        <p:grpSpPr>
          <a:xfrm>
            <a:off x="4080501" y="4272778"/>
            <a:ext cx="773549" cy="782579"/>
            <a:chOff x="3080330" y="2789142"/>
            <a:chExt cx="939800" cy="939800"/>
          </a:xfrm>
        </p:grpSpPr>
        <p:sp>
          <p:nvSpPr>
            <p:cNvPr id="69" name="椭圆 68"/>
            <p:cNvSpPr/>
            <p:nvPr/>
          </p:nvSpPr>
          <p:spPr>
            <a:xfrm>
              <a:off x="3080330" y="278914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13" name="组合 69"/>
            <p:cNvGrpSpPr/>
            <p:nvPr/>
          </p:nvGrpSpPr>
          <p:grpSpPr>
            <a:xfrm>
              <a:off x="3294687" y="3010257"/>
              <a:ext cx="497794" cy="491067"/>
              <a:chOff x="8123237" y="3667126"/>
              <a:chExt cx="234950" cy="231775"/>
            </a:xfrm>
            <a:solidFill>
              <a:schemeClr val="bg1"/>
            </a:solidFill>
          </p:grpSpPr>
          <p:sp>
            <p:nvSpPr>
              <p:cNvPr id="71"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solidFill>
                    <a:prstClr val="black"/>
                  </a:solidFill>
                  <a:latin typeface="微软雅黑" panose="020B0503020204020204" pitchFamily="34" charset="-122"/>
                  <a:ea typeface="微软雅黑" panose="020B0503020204020204" pitchFamily="34" charset="-122"/>
                </a:endParaRPr>
              </a:p>
            </p:txBody>
          </p:sp>
          <p:sp>
            <p:nvSpPr>
              <p:cNvPr id="72"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1800">
                  <a:solidFill>
                    <a:prstClr val="black"/>
                  </a:solidFill>
                  <a:latin typeface="微软雅黑" panose="020B0503020204020204" pitchFamily="34" charset="-122"/>
                  <a:ea typeface="微软雅黑" panose="020B0503020204020204" pitchFamily="34" charset="-122"/>
                </a:endParaRPr>
              </a:p>
            </p:txBody>
          </p:sp>
        </p:grpSp>
      </p:grpSp>
      <p:grpSp>
        <p:nvGrpSpPr>
          <p:cNvPr id="14" name="组合 72"/>
          <p:cNvGrpSpPr/>
          <p:nvPr/>
        </p:nvGrpSpPr>
        <p:grpSpPr>
          <a:xfrm>
            <a:off x="6705862" y="4486502"/>
            <a:ext cx="711828" cy="699810"/>
            <a:chOff x="5719249" y="3077288"/>
            <a:chExt cx="767347" cy="767347"/>
          </a:xfrm>
        </p:grpSpPr>
        <p:sp>
          <p:nvSpPr>
            <p:cNvPr id="74" name="椭圆 73"/>
            <p:cNvSpPr/>
            <p:nvPr/>
          </p:nvSpPr>
          <p:spPr>
            <a:xfrm>
              <a:off x="5719249" y="3077288"/>
              <a:ext cx="767347" cy="767347"/>
            </a:xfrm>
            <a:prstGeom prst="ellipse">
              <a:avLst/>
            </a:prstGeom>
            <a:solidFill>
              <a:srgbClr val="A5002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75"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p:spPr>
          <p:txBody>
            <a:bodyPr vert="horz" wrap="square" lIns="68562" tIns="34281" rIns="68562" bIns="34281" numCol="1" anchor="t" anchorCtr="0" compatLnSpc="1"/>
            <a:lstStyle/>
            <a:p>
              <a:endParaRPr lang="zh-CN" altLang="en-US" sz="1350">
                <a:solidFill>
                  <a:prstClr val="black"/>
                </a:solidFill>
                <a:latin typeface="微软雅黑" panose="020B0503020204020204" pitchFamily="34" charset="-122"/>
                <a:ea typeface="微软雅黑" panose="020B0503020204020204" pitchFamily="34" charset="-122"/>
              </a:endParaRPr>
            </a:p>
          </p:txBody>
        </p:sp>
      </p:grpSp>
      <p:cxnSp>
        <p:nvCxnSpPr>
          <p:cNvPr id="76" name="直接连接符 75"/>
          <p:cNvCxnSpPr/>
          <p:nvPr/>
        </p:nvCxnSpPr>
        <p:spPr>
          <a:xfrm flipV="1">
            <a:off x="599657" y="3733655"/>
            <a:ext cx="3114895" cy="10206"/>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7599072" y="3653098"/>
            <a:ext cx="3659478" cy="10206"/>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7465744" y="6116718"/>
            <a:ext cx="3792806" cy="10206"/>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87507" y="6044319"/>
            <a:ext cx="3514209" cy="7994"/>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0" name="组合 60"/>
          <p:cNvGrpSpPr/>
          <p:nvPr/>
        </p:nvGrpSpPr>
        <p:grpSpPr>
          <a:xfrm>
            <a:off x="169506" y="451876"/>
            <a:ext cx="257171" cy="208413"/>
            <a:chOff x="337460" y="322200"/>
            <a:chExt cx="257171" cy="208413"/>
          </a:xfrm>
        </p:grpSpPr>
        <p:sp>
          <p:nvSpPr>
            <p:cNvPr id="41"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42"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43"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45" name="文本占位符 11"/>
          <p:cNvSpPr txBox="1"/>
          <p:nvPr/>
        </p:nvSpPr>
        <p:spPr>
          <a:xfrm>
            <a:off x="599609" y="385380"/>
            <a:ext cx="8250057" cy="348072"/>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latin typeface="微软雅黑" panose="020B0503020204020204" pitchFamily="34" charset="-122"/>
              <a:ea typeface="微软雅黑" panose="020B0503020204020204" pitchFamily="34" charset="-122"/>
            </a:endParaRPr>
          </a:p>
        </p:txBody>
      </p:sp>
      <p:sp>
        <p:nvSpPr>
          <p:cNvPr id="46" name="TextBox 3"/>
          <p:cNvSpPr txBox="1"/>
          <p:nvPr/>
        </p:nvSpPr>
        <p:spPr>
          <a:xfrm>
            <a:off x="47622" y="1050475"/>
            <a:ext cx="9238100"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引育并举，助力国际化人才队伍建设</a:t>
            </a:r>
          </a:p>
        </p:txBody>
      </p:sp>
      <p:grpSp>
        <p:nvGrpSpPr>
          <p:cNvPr id="47" name="组合 46"/>
          <p:cNvGrpSpPr/>
          <p:nvPr/>
        </p:nvGrpSpPr>
        <p:grpSpPr>
          <a:xfrm>
            <a:off x="1" y="0"/>
            <a:ext cx="1388224" cy="1046128"/>
            <a:chOff x="0" y="0"/>
            <a:chExt cx="6897954" cy="4536440"/>
          </a:xfrm>
        </p:grpSpPr>
        <p:sp>
          <p:nvSpPr>
            <p:cNvPr id="48" name="直角三角形 47"/>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直角三角形 48"/>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直角三角形 49"/>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984270" y="127523"/>
            <a:ext cx="6192462" cy="743986"/>
          </a:xfrm>
          <a:prstGeom prst="rect">
            <a:avLst/>
          </a:prstGeom>
        </p:spPr>
        <p:txBody>
          <a:bodyPr wrap="square">
            <a:spAutoFit/>
          </a:bodyPr>
          <a:lstStyle/>
          <a:p>
            <a:pPr>
              <a:lnSpc>
                <a:spcPct val="150000"/>
              </a:lnSpc>
              <a:defRPr/>
            </a:pPr>
            <a:r>
              <a:rPr lang="en-US" altLang="zh-CN" sz="3200" b="1" dirty="0">
                <a:solidFill>
                  <a:srgbClr val="8A0000"/>
                </a:solidFill>
                <a:latin typeface="微软雅黑" panose="020B0503020204020204" pitchFamily="34" charset="-122"/>
                <a:ea typeface="微软雅黑" panose="020B0503020204020204" pitchFamily="34" charset="-122"/>
              </a:rPr>
              <a:t>2.1</a:t>
            </a:r>
            <a:r>
              <a:rPr lang="zh-CN" altLang="en-US" sz="3200" b="1" dirty="0">
                <a:solidFill>
                  <a:srgbClr val="8A0000"/>
                </a:solidFill>
                <a:latin typeface="微软雅黑" panose="020B0503020204020204" pitchFamily="34" charset="-122"/>
                <a:ea typeface="微软雅黑" panose="020B0503020204020204" pitchFamily="34" charset="-122"/>
              </a:rPr>
              <a:t> 队伍建设</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直角三角形 83"/>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直角三角形 84"/>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2.2</a:t>
            </a:r>
            <a:r>
              <a:rPr lang="zh-CN" altLang="en-US" sz="3600" b="1" dirty="0">
                <a:solidFill>
                  <a:srgbClr val="8A0000"/>
                </a:solidFill>
                <a:latin typeface="微软雅黑" panose="020B0503020204020204" pitchFamily="34" charset="-122"/>
                <a:ea typeface="微软雅黑" panose="020B0503020204020204" pitchFamily="34" charset="-122"/>
              </a:rPr>
              <a:t> 科学研究</a:t>
            </a:r>
          </a:p>
        </p:txBody>
      </p:sp>
      <p:grpSp>
        <p:nvGrpSpPr>
          <p:cNvPr id="24" name="组合 23"/>
          <p:cNvGrpSpPr/>
          <p:nvPr/>
        </p:nvGrpSpPr>
        <p:grpSpPr>
          <a:xfrm>
            <a:off x="7007613" y="2399247"/>
            <a:ext cx="398347" cy="1144343"/>
            <a:chOff x="7148948" y="2531570"/>
            <a:chExt cx="398347" cy="1144342"/>
          </a:xfrm>
        </p:grpSpPr>
        <p:cxnSp>
          <p:nvCxnSpPr>
            <p:cNvPr id="25" name="直接连接符 24"/>
            <p:cNvCxnSpPr/>
            <p:nvPr/>
          </p:nvCxnSpPr>
          <p:spPr>
            <a:xfrm flipH="1">
              <a:off x="7354129" y="2913430"/>
              <a:ext cx="1" cy="762482"/>
            </a:xfrm>
            <a:prstGeom prst="line">
              <a:avLst/>
            </a:prstGeom>
            <a:ln w="19050">
              <a:solidFill>
                <a:srgbClr val="F39C11"/>
              </a:solidFill>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7148948" y="2531570"/>
              <a:ext cx="398347" cy="461665"/>
              <a:chOff x="7148948" y="2531570"/>
              <a:chExt cx="398347" cy="461665"/>
            </a:xfrm>
          </p:grpSpPr>
          <p:sp>
            <p:nvSpPr>
              <p:cNvPr id="27" name="椭圆 26"/>
              <p:cNvSpPr/>
              <p:nvPr/>
            </p:nvSpPr>
            <p:spPr>
              <a:xfrm>
                <a:off x="7159500" y="2576506"/>
                <a:ext cx="387795" cy="387795"/>
              </a:xfrm>
              <a:prstGeom prst="ellipse">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28" name="文本框 44"/>
              <p:cNvSpPr txBox="1"/>
              <p:nvPr/>
            </p:nvSpPr>
            <p:spPr>
              <a:xfrm>
                <a:off x="7148948" y="2531570"/>
                <a:ext cx="373820" cy="461665"/>
              </a:xfrm>
              <a:prstGeom prst="rect">
                <a:avLst/>
              </a:prstGeom>
              <a:noFill/>
            </p:spPr>
            <p:txBody>
              <a:bodyPr wrap="none" rtlCol="0">
                <a:spAutoFit/>
              </a:bodyPr>
              <a:lstStyle/>
              <a:p>
                <a:pPr algn="ctr" defTabSz="1218565"/>
                <a:r>
                  <a:rPr lang="en-US" altLang="zh-CN" sz="2400" b="1" dirty="0">
                    <a:solidFill>
                      <a:srgbClr val="FFFFFF"/>
                    </a:solidFill>
                    <a:latin typeface="微软雅黑" panose="020B0503020204020204" pitchFamily="34" charset="-122"/>
                    <a:ea typeface="微软雅黑" panose="020B0503020204020204" pitchFamily="34" charset="-122"/>
                  </a:rPr>
                  <a:t>3</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grpSp>
      </p:grpSp>
      <p:grpSp>
        <p:nvGrpSpPr>
          <p:cNvPr id="29" name="组合 28"/>
          <p:cNvGrpSpPr/>
          <p:nvPr/>
        </p:nvGrpSpPr>
        <p:grpSpPr>
          <a:xfrm>
            <a:off x="4498652" y="4243791"/>
            <a:ext cx="395567" cy="1124815"/>
            <a:chOff x="4630438" y="3891279"/>
            <a:chExt cx="395565" cy="1124815"/>
          </a:xfrm>
          <a:solidFill>
            <a:srgbClr val="002060"/>
          </a:solidFill>
        </p:grpSpPr>
        <p:cxnSp>
          <p:nvCxnSpPr>
            <p:cNvPr id="30" name="直接连接符 29"/>
            <p:cNvCxnSpPr/>
            <p:nvPr/>
          </p:nvCxnSpPr>
          <p:spPr>
            <a:xfrm flipV="1">
              <a:off x="4832837" y="3891279"/>
              <a:ext cx="0" cy="762730"/>
            </a:xfrm>
            <a:prstGeom prst="line">
              <a:avLst/>
            </a:prstGeom>
            <a:grpFill/>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4630438" y="4554429"/>
              <a:ext cx="395565" cy="461665"/>
              <a:chOff x="4630438" y="4554429"/>
              <a:chExt cx="395565" cy="461665"/>
            </a:xfrm>
            <a:grpFill/>
          </p:grpSpPr>
          <p:sp>
            <p:nvSpPr>
              <p:cNvPr id="34" name="椭圆 33"/>
              <p:cNvSpPr/>
              <p:nvPr/>
            </p:nvSpPr>
            <p:spPr>
              <a:xfrm flipV="1">
                <a:off x="4638208" y="4603137"/>
                <a:ext cx="387795" cy="38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35" name="文本框 43"/>
              <p:cNvSpPr txBox="1"/>
              <p:nvPr/>
            </p:nvSpPr>
            <p:spPr>
              <a:xfrm>
                <a:off x="4630438" y="4554429"/>
                <a:ext cx="395565" cy="461665"/>
              </a:xfrm>
              <a:prstGeom prst="rect">
                <a:avLst/>
              </a:prstGeom>
              <a:noFill/>
            </p:spPr>
            <p:txBody>
              <a:bodyPr wrap="square" rtlCol="0">
                <a:spAutoFit/>
              </a:bodyPr>
              <a:lstStyle/>
              <a:p>
                <a:pPr defTabSz="1218565"/>
                <a:r>
                  <a:rPr lang="en-US" altLang="zh-CN" sz="2400" b="1" dirty="0">
                    <a:solidFill>
                      <a:srgbClr val="E2E9F6"/>
                    </a:solidFill>
                    <a:latin typeface="微软雅黑" panose="020B0503020204020204" pitchFamily="34" charset="-122"/>
                    <a:ea typeface="微软雅黑" panose="020B0503020204020204" pitchFamily="34" charset="-122"/>
                  </a:rPr>
                  <a:t>2</a:t>
                </a:r>
                <a:endParaRPr lang="zh-CN" altLang="en-US" sz="2400" b="1" dirty="0">
                  <a:solidFill>
                    <a:srgbClr val="E2E9F6"/>
                  </a:solidFill>
                  <a:latin typeface="微软雅黑" panose="020B0503020204020204" pitchFamily="34" charset="-122"/>
                  <a:ea typeface="微软雅黑" panose="020B0503020204020204" pitchFamily="34" charset="-122"/>
                </a:endParaRPr>
              </a:p>
            </p:txBody>
          </p:sp>
        </p:grpSp>
      </p:grpSp>
      <p:grpSp>
        <p:nvGrpSpPr>
          <p:cNvPr id="37" name="组合 36"/>
          <p:cNvGrpSpPr/>
          <p:nvPr/>
        </p:nvGrpSpPr>
        <p:grpSpPr>
          <a:xfrm>
            <a:off x="1993983" y="2407244"/>
            <a:ext cx="387794" cy="1136341"/>
            <a:chOff x="2125795" y="2539570"/>
            <a:chExt cx="387795" cy="1136342"/>
          </a:xfrm>
          <a:solidFill>
            <a:srgbClr val="C00000"/>
          </a:solidFill>
        </p:grpSpPr>
        <p:cxnSp>
          <p:nvCxnSpPr>
            <p:cNvPr id="38" name="直接连接符 37"/>
            <p:cNvCxnSpPr/>
            <p:nvPr/>
          </p:nvCxnSpPr>
          <p:spPr>
            <a:xfrm flipH="1">
              <a:off x="2320424" y="2913430"/>
              <a:ext cx="1" cy="762482"/>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2125795" y="2539570"/>
              <a:ext cx="387795" cy="461665"/>
              <a:chOff x="2125795" y="2539570"/>
              <a:chExt cx="387795" cy="461665"/>
            </a:xfrm>
            <a:grpFill/>
          </p:grpSpPr>
          <p:sp>
            <p:nvSpPr>
              <p:cNvPr id="51" name="椭圆 50"/>
              <p:cNvSpPr/>
              <p:nvPr/>
            </p:nvSpPr>
            <p:spPr>
              <a:xfrm>
                <a:off x="2125795" y="2576506"/>
                <a:ext cx="387795" cy="38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52" name="文本框 42"/>
              <p:cNvSpPr txBox="1"/>
              <p:nvPr/>
            </p:nvSpPr>
            <p:spPr>
              <a:xfrm>
                <a:off x="2125795" y="2539570"/>
                <a:ext cx="387795" cy="461665"/>
              </a:xfrm>
              <a:prstGeom prst="rect">
                <a:avLst/>
              </a:prstGeom>
              <a:noFill/>
            </p:spPr>
            <p:txBody>
              <a:bodyPr wrap="square" rtlCol="0">
                <a:spAutoFit/>
              </a:bodyPr>
              <a:lstStyle/>
              <a:p>
                <a:pPr algn="ctr" defTabSz="1218565"/>
                <a:r>
                  <a:rPr lang="en-US" altLang="zh-CN" sz="2400" b="1" dirty="0">
                    <a:solidFill>
                      <a:srgbClr val="FFFFFF"/>
                    </a:solidFill>
                    <a:latin typeface="微软雅黑" panose="020B0503020204020204" pitchFamily="34" charset="-122"/>
                    <a:ea typeface="微软雅黑" panose="020B0503020204020204" pitchFamily="34" charset="-122"/>
                  </a:rPr>
                  <a:t>1</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grpSp>
      </p:grpSp>
      <p:sp>
        <p:nvSpPr>
          <p:cNvPr id="53" name="矩形 52"/>
          <p:cNvSpPr/>
          <p:nvPr/>
        </p:nvSpPr>
        <p:spPr>
          <a:xfrm>
            <a:off x="927888" y="5930557"/>
            <a:ext cx="2520001" cy="5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54" name="矩形 53"/>
          <p:cNvSpPr/>
          <p:nvPr/>
        </p:nvSpPr>
        <p:spPr>
          <a:xfrm flipV="1">
            <a:off x="3305884" y="1751025"/>
            <a:ext cx="2823067" cy="479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55" name="矩形 54"/>
          <p:cNvSpPr/>
          <p:nvPr/>
        </p:nvSpPr>
        <p:spPr>
          <a:xfrm>
            <a:off x="5825885" y="6157545"/>
            <a:ext cx="2718749" cy="45719"/>
          </a:xfrm>
          <a:prstGeom prst="rect">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56" name="矩形 55"/>
          <p:cNvSpPr/>
          <p:nvPr/>
        </p:nvSpPr>
        <p:spPr>
          <a:xfrm flipV="1">
            <a:off x="8470980" y="1802229"/>
            <a:ext cx="2520001" cy="5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57" name="五边形 56"/>
          <p:cNvSpPr/>
          <p:nvPr/>
        </p:nvSpPr>
        <p:spPr>
          <a:xfrm rot="16200000">
            <a:off x="1844070" y="2466485"/>
            <a:ext cx="687635" cy="2520000"/>
          </a:xfrm>
          <a:prstGeom prst="homePlate">
            <a:avLst>
              <a:gd name="adj" fmla="val 4870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srgbClr val="564B45"/>
              </a:solidFill>
              <a:latin typeface="微软雅黑" panose="020B0503020204020204" pitchFamily="34" charset="-122"/>
              <a:ea typeface="微软雅黑" panose="020B0503020204020204" pitchFamily="34" charset="-122"/>
            </a:endParaRPr>
          </a:p>
        </p:txBody>
      </p:sp>
      <p:sp>
        <p:nvSpPr>
          <p:cNvPr id="58" name="文本框 35"/>
          <p:cNvSpPr txBox="1"/>
          <p:nvPr/>
        </p:nvSpPr>
        <p:spPr>
          <a:xfrm>
            <a:off x="886767" y="4137522"/>
            <a:ext cx="2593001" cy="1692771"/>
          </a:xfrm>
          <a:prstGeom prst="rect">
            <a:avLst/>
          </a:prstGeom>
          <a:noFill/>
        </p:spPr>
        <p:txBody>
          <a:bodyPr wrap="square" lIns="91440" tIns="45720" rIns="91440" bIns="45720" rtlCol="0">
            <a:spAutoFit/>
          </a:bodyPr>
          <a:lstStyle/>
          <a:p>
            <a:pPr defTabSz="1218565">
              <a:lnSpc>
                <a:spcPct val="130000"/>
              </a:lnSpc>
            </a:pPr>
            <a:r>
              <a:rPr lang="zh-CN" altLang="zh-CN" sz="2000" b="1" dirty="0">
                <a:latin typeface="微软雅黑" panose="020B0503020204020204" pitchFamily="34" charset="-122"/>
                <a:ea typeface="微软雅黑" panose="020B0503020204020204" pitchFamily="34" charset="-122"/>
              </a:rPr>
              <a:t>支持教师申请、承担、参与国家和省部级课题项目，通过课题研究带动教师学术成长。</a:t>
            </a:r>
            <a:endParaRPr lang="en-US" altLang="zh-CN" sz="2000" b="1" dirty="0">
              <a:latin typeface="微软雅黑" panose="020B0503020204020204" pitchFamily="34" charset="-122"/>
              <a:ea typeface="微软雅黑" panose="020B0503020204020204" pitchFamily="34" charset="-122"/>
            </a:endParaRPr>
          </a:p>
        </p:txBody>
      </p:sp>
      <p:sp>
        <p:nvSpPr>
          <p:cNvPr id="59" name="五边形 58"/>
          <p:cNvSpPr/>
          <p:nvPr/>
        </p:nvSpPr>
        <p:spPr>
          <a:xfrm rot="16200000">
            <a:off x="6868250" y="2466484"/>
            <a:ext cx="687635" cy="2520000"/>
          </a:xfrm>
          <a:prstGeom prst="homePlate">
            <a:avLst>
              <a:gd name="adj" fmla="val 48709"/>
            </a:avLst>
          </a:prstGeom>
          <a:solidFill>
            <a:srgbClr val="F39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60" name="五边形 59"/>
          <p:cNvSpPr/>
          <p:nvPr/>
        </p:nvSpPr>
        <p:spPr>
          <a:xfrm rot="5400000" flipV="1">
            <a:off x="4356484" y="2800304"/>
            <a:ext cx="687635" cy="2520000"/>
          </a:xfrm>
          <a:prstGeom prst="homePlate">
            <a:avLst>
              <a:gd name="adj" fmla="val 48709"/>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61" name="五边形 60"/>
          <p:cNvSpPr/>
          <p:nvPr/>
        </p:nvSpPr>
        <p:spPr>
          <a:xfrm rot="5400000" flipV="1">
            <a:off x="9387161" y="2800304"/>
            <a:ext cx="687635" cy="2520000"/>
          </a:xfrm>
          <a:prstGeom prst="homePlate">
            <a:avLst>
              <a:gd name="adj" fmla="val 4870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62" name="文本框 40"/>
          <p:cNvSpPr txBox="1"/>
          <p:nvPr/>
        </p:nvSpPr>
        <p:spPr>
          <a:xfrm>
            <a:off x="3192637" y="1833384"/>
            <a:ext cx="3031950" cy="1815882"/>
          </a:xfrm>
          <a:prstGeom prst="rect">
            <a:avLst/>
          </a:prstGeom>
          <a:noFill/>
        </p:spPr>
        <p:txBody>
          <a:bodyPr wrap="square" lIns="91440" tIns="45720" rIns="91440" bIns="45720" rtlCol="0">
            <a:spAutoFit/>
          </a:bodyPr>
          <a:lstStyle/>
          <a:p>
            <a:pPr defTabSz="1218565"/>
            <a:r>
              <a:rPr lang="zh-CN" altLang="zh-CN" sz="1600" b="1" dirty="0">
                <a:latin typeface="微软雅黑" panose="020B0503020204020204" pitchFamily="34" charset="-122"/>
                <a:ea typeface="微软雅黑" panose="020B0503020204020204" pitchFamily="34" charset="-122"/>
              </a:rPr>
              <a:t>支持教师围绕外国语言文学学科重大前沿研究议题，开展学术研究，组建国内外一流学者共同参与的中外联合研究平台或团队；举办各类高端国际学术会议、论坛和工作坊，及时交流国际同行的最新学术研究和成果。</a:t>
            </a:r>
            <a:endParaRPr lang="en-US" altLang="zh-CN" sz="1400" b="1" dirty="0">
              <a:solidFill>
                <a:srgbClr val="000000"/>
              </a:solidFill>
              <a:latin typeface="微软雅黑" panose="020B0503020204020204" pitchFamily="34" charset="-122"/>
              <a:ea typeface="微软雅黑" panose="020B0503020204020204" pitchFamily="34" charset="-122"/>
            </a:endParaRPr>
          </a:p>
        </p:txBody>
      </p:sp>
      <p:sp>
        <p:nvSpPr>
          <p:cNvPr id="63" name="文本框 41"/>
          <p:cNvSpPr txBox="1"/>
          <p:nvPr/>
        </p:nvSpPr>
        <p:spPr>
          <a:xfrm>
            <a:off x="8544634" y="1919562"/>
            <a:ext cx="2508127" cy="1631216"/>
          </a:xfrm>
          <a:prstGeom prst="rect">
            <a:avLst/>
          </a:prstGeom>
          <a:noFill/>
        </p:spPr>
        <p:txBody>
          <a:bodyPr wrap="square" lIns="91440" tIns="45720" rIns="91440" bIns="45720" rtlCol="0">
            <a:spAutoFit/>
          </a:bodyPr>
          <a:lstStyle/>
          <a:p>
            <a:pPr defTabSz="1218565"/>
            <a:r>
              <a:rPr lang="zh-CN" altLang="zh-CN" sz="2000" b="1" dirty="0">
                <a:latin typeface="微软雅黑" panose="020B0503020204020204" pitchFamily="34" charset="-122"/>
                <a:ea typeface="微软雅黑" panose="020B0503020204020204" pitchFamily="34" charset="-122"/>
              </a:rPr>
              <a:t>发挥传统语言教学优势，使科学研究成果与教材及人才培养相互关联。组织基础教材和辞书的编写工作</a:t>
            </a:r>
            <a:endParaRPr lang="en-US" altLang="zh-CN" sz="2000" b="1" dirty="0">
              <a:latin typeface="微软雅黑" panose="020B0503020204020204" pitchFamily="34" charset="-122"/>
              <a:ea typeface="微软雅黑" panose="020B0503020204020204" pitchFamily="34" charset="-122"/>
            </a:endParaRPr>
          </a:p>
        </p:txBody>
      </p:sp>
      <p:grpSp>
        <p:nvGrpSpPr>
          <p:cNvPr id="64" name="组合 63"/>
          <p:cNvGrpSpPr/>
          <p:nvPr/>
        </p:nvGrpSpPr>
        <p:grpSpPr>
          <a:xfrm>
            <a:off x="9523712" y="4243794"/>
            <a:ext cx="401157" cy="1136584"/>
            <a:chOff x="9665049" y="3891279"/>
            <a:chExt cx="401157" cy="1136583"/>
          </a:xfrm>
          <a:solidFill>
            <a:schemeClr val="tx1">
              <a:lumMod val="65000"/>
              <a:lumOff val="35000"/>
            </a:schemeClr>
          </a:solidFill>
        </p:grpSpPr>
        <p:cxnSp>
          <p:nvCxnSpPr>
            <p:cNvPr id="65" name="直接连接符 64"/>
            <p:cNvCxnSpPr/>
            <p:nvPr/>
          </p:nvCxnSpPr>
          <p:spPr>
            <a:xfrm flipH="1" flipV="1">
              <a:off x="9873040" y="3891279"/>
              <a:ext cx="1" cy="762730"/>
            </a:xfrm>
            <a:prstGeom prst="line">
              <a:avLst/>
            </a:prstGeom>
            <a:grpFill/>
            <a:ln w="19050">
              <a:solidFill>
                <a:srgbClr val="595959"/>
              </a:solidFill>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9665049" y="4566197"/>
              <a:ext cx="401157" cy="461665"/>
              <a:chOff x="9665049" y="4566197"/>
              <a:chExt cx="401157" cy="461665"/>
            </a:xfrm>
            <a:grpFill/>
          </p:grpSpPr>
          <p:sp>
            <p:nvSpPr>
              <p:cNvPr id="67" name="椭圆 66"/>
              <p:cNvSpPr/>
              <p:nvPr/>
            </p:nvSpPr>
            <p:spPr>
              <a:xfrm flipV="1">
                <a:off x="9678411" y="4603137"/>
                <a:ext cx="387795" cy="387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564B45"/>
                  </a:solidFill>
                  <a:latin typeface="微软雅黑" panose="020B0503020204020204" pitchFamily="34" charset="-122"/>
                  <a:ea typeface="微软雅黑" panose="020B0503020204020204" pitchFamily="34" charset="-122"/>
                </a:endParaRPr>
              </a:p>
            </p:txBody>
          </p:sp>
          <p:sp>
            <p:nvSpPr>
              <p:cNvPr id="68" name="文本框 45"/>
              <p:cNvSpPr txBox="1"/>
              <p:nvPr/>
            </p:nvSpPr>
            <p:spPr>
              <a:xfrm>
                <a:off x="9665049" y="4566197"/>
                <a:ext cx="373820" cy="461665"/>
              </a:xfrm>
              <a:prstGeom prst="rect">
                <a:avLst/>
              </a:prstGeom>
              <a:noFill/>
            </p:spPr>
            <p:txBody>
              <a:bodyPr wrap="none" rtlCol="0">
                <a:spAutoFit/>
              </a:bodyPr>
              <a:lstStyle/>
              <a:p>
                <a:pPr algn="ctr" defTabSz="1218565"/>
                <a:r>
                  <a:rPr lang="en-US" altLang="zh-CN" sz="2400" b="1" dirty="0">
                    <a:solidFill>
                      <a:srgbClr val="FFFFFF"/>
                    </a:solidFill>
                    <a:latin typeface="微软雅黑" panose="020B0503020204020204" pitchFamily="34" charset="-122"/>
                    <a:ea typeface="微软雅黑" panose="020B0503020204020204" pitchFamily="34" charset="-122"/>
                  </a:rPr>
                  <a:t>4</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grpSp>
      </p:grpSp>
      <p:sp>
        <p:nvSpPr>
          <p:cNvPr id="69" name="文本框 39"/>
          <p:cNvSpPr txBox="1"/>
          <p:nvPr/>
        </p:nvSpPr>
        <p:spPr>
          <a:xfrm>
            <a:off x="5733536" y="4137522"/>
            <a:ext cx="2932084" cy="2031325"/>
          </a:xfrm>
          <a:prstGeom prst="rect">
            <a:avLst/>
          </a:prstGeom>
          <a:noFill/>
        </p:spPr>
        <p:txBody>
          <a:bodyPr wrap="square" lIns="91440" tIns="45720" rIns="91440" bIns="45720" rtlCol="0">
            <a:spAutoFit/>
          </a:bodyPr>
          <a:lstStyle/>
          <a:p>
            <a:pPr defTabSz="1218565"/>
            <a:r>
              <a:rPr lang="zh-CN" altLang="zh-CN" b="1" dirty="0">
                <a:latin typeface="微软雅黑" panose="020B0503020204020204" pitchFamily="34" charset="-122"/>
                <a:ea typeface="微软雅黑" panose="020B0503020204020204" pitchFamily="34" charset="-122"/>
              </a:rPr>
              <a:t>鼓励跨专业学术交流和合作研究，鼓励学科理论探索与现实问题研究相结合，鼓励教师和研究生在语言学等领域发表对学术发展有引领作用、对解决重大现实问题有启示作用的高质量学术成果</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直角三角形 83"/>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直角三角形 84"/>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Group 38"/>
          <p:cNvGrpSpPr/>
          <p:nvPr/>
        </p:nvGrpSpPr>
        <p:grpSpPr>
          <a:xfrm>
            <a:off x="4322317" y="1862608"/>
            <a:ext cx="3636345" cy="3518629"/>
            <a:chOff x="3685336" y="1507185"/>
            <a:chExt cx="4821325" cy="4804920"/>
          </a:xfrm>
        </p:grpSpPr>
        <p:sp>
          <p:nvSpPr>
            <p:cNvPr id="45" name="Freeform 39"/>
            <p:cNvSpPr/>
            <p:nvPr/>
          </p:nvSpPr>
          <p:spPr>
            <a:xfrm>
              <a:off x="4112275"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130">
                <a:lnSpc>
                  <a:spcPct val="120000"/>
                </a:lnSpc>
                <a:spcAft>
                  <a:spcPct val="35000"/>
                </a:spcAft>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0"/>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095">
                <a:lnSpc>
                  <a:spcPct val="120000"/>
                </a:lnSpc>
                <a:spcAft>
                  <a:spcPct val="35000"/>
                </a:spcAft>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41"/>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130">
                <a:lnSpc>
                  <a:spcPct val="120000"/>
                </a:lnSpc>
                <a:spcAft>
                  <a:spcPct val="35000"/>
                </a:spcAft>
              </a:pPr>
              <a:endParaRPr lang="en-GB"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Circular Arrow 42"/>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Circular Arrow 43"/>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tx1">
                <a:lumMod val="65000"/>
                <a:lumOff val="3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5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Circular Arrow 44"/>
            <p:cNvSpPr/>
            <p:nvPr/>
          </p:nvSpPr>
          <p:spPr>
            <a:xfrm>
              <a:off x="3685336" y="1507185"/>
              <a:ext cx="4650199" cy="4650202"/>
            </a:xfrm>
            <a:prstGeom prst="circularArrow">
              <a:avLst>
                <a:gd name="adj1" fmla="val 5085"/>
                <a:gd name="adj2" fmla="val 327528"/>
                <a:gd name="adj3" fmla="val 15873039"/>
                <a:gd name="adj4" fmla="val 9000000"/>
                <a:gd name="adj5" fmla="val 5932"/>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5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1" name="文本框 91"/>
          <p:cNvSpPr txBox="1"/>
          <p:nvPr/>
        </p:nvSpPr>
        <p:spPr>
          <a:xfrm>
            <a:off x="4511109" y="2859199"/>
            <a:ext cx="1740876" cy="584775"/>
          </a:xfrm>
          <a:prstGeom prst="rect">
            <a:avLst/>
          </a:prstGeom>
          <a:noFill/>
        </p:spPr>
        <p:txBody>
          <a:bodyPr wrap="square" rtlCol="0">
            <a:spAutoFit/>
          </a:bodyPr>
          <a:lstStyle/>
          <a:p>
            <a:pPr algn="ctr" defTabSz="1218565"/>
            <a:r>
              <a:rPr lang="zh-CN" altLang="en-US" sz="3200" b="1" dirty="0">
                <a:solidFill>
                  <a:schemeClr val="bg1"/>
                </a:solidFill>
                <a:latin typeface="微软雅黑" panose="020B0503020204020204" pitchFamily="34" charset="-122"/>
                <a:ea typeface="微软雅黑" panose="020B0503020204020204" pitchFamily="34" charset="-122"/>
              </a:rPr>
              <a:t>激发</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72" name="文本框 91"/>
          <p:cNvSpPr txBox="1"/>
          <p:nvPr/>
        </p:nvSpPr>
        <p:spPr>
          <a:xfrm>
            <a:off x="6055474" y="2881323"/>
            <a:ext cx="1740876" cy="584775"/>
          </a:xfrm>
          <a:prstGeom prst="rect">
            <a:avLst/>
          </a:prstGeom>
          <a:noFill/>
        </p:spPr>
        <p:txBody>
          <a:bodyPr wrap="square" rtlCol="0">
            <a:spAutoFit/>
          </a:bodyPr>
          <a:lstStyle/>
          <a:p>
            <a:pPr algn="ctr" defTabSz="1218565"/>
            <a:r>
              <a:rPr lang="zh-CN" altLang="en-US" sz="3200" b="1" dirty="0">
                <a:solidFill>
                  <a:schemeClr val="bg1"/>
                </a:solidFill>
                <a:latin typeface="微软雅黑" panose="020B0503020204020204" pitchFamily="34" charset="-122"/>
                <a:ea typeface="微软雅黑" panose="020B0503020204020204" pitchFamily="34" charset="-122"/>
              </a:rPr>
              <a:t>鼓励</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73" name="文本框 91"/>
          <p:cNvSpPr txBox="1"/>
          <p:nvPr/>
        </p:nvSpPr>
        <p:spPr>
          <a:xfrm>
            <a:off x="5282423" y="4161615"/>
            <a:ext cx="1740876" cy="584775"/>
          </a:xfrm>
          <a:prstGeom prst="rect">
            <a:avLst/>
          </a:prstGeom>
          <a:noFill/>
        </p:spPr>
        <p:txBody>
          <a:bodyPr wrap="square" rtlCol="0">
            <a:spAutoFit/>
          </a:bodyPr>
          <a:lstStyle/>
          <a:p>
            <a:pPr algn="ctr" defTabSz="1218565"/>
            <a:r>
              <a:rPr lang="zh-CN" altLang="en-US" sz="3200" b="1" dirty="0">
                <a:solidFill>
                  <a:schemeClr val="bg1"/>
                </a:solidFill>
                <a:latin typeface="微软雅黑" panose="020B0503020204020204" pitchFamily="34" charset="-122"/>
                <a:ea typeface="微软雅黑" panose="020B0503020204020204" pitchFamily="34" charset="-122"/>
              </a:rPr>
              <a:t>支持</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74" name="矩形 73"/>
          <p:cNvSpPr/>
          <p:nvPr/>
        </p:nvSpPr>
        <p:spPr>
          <a:xfrm>
            <a:off x="95397" y="2438593"/>
            <a:ext cx="4087210" cy="1518364"/>
          </a:xfrm>
          <a:prstGeom prst="rect">
            <a:avLst/>
          </a:prstGeom>
        </p:spPr>
        <p:txBody>
          <a:bodyPr wrap="square" lIns="91440" tIns="45720" rIns="91440" bIns="45720">
            <a:spAutoFit/>
          </a:bodyPr>
          <a:lstStyle/>
          <a:p>
            <a:pPr algn="r" defTabSz="1218565">
              <a:spcBef>
                <a:spcPts val="1000"/>
              </a:spcBef>
              <a:buClr>
                <a:srgbClr val="C00000"/>
              </a:buClr>
            </a:pPr>
            <a:r>
              <a:rPr lang="zh-CN" altLang="en-US"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建立平台和机制</a:t>
            </a:r>
            <a:endParaRPr lang="en-US" altLang="zh-CN"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p>
            <a:pPr algn="r" defTabSz="1218565">
              <a:spcBef>
                <a:spcPts val="1000"/>
              </a:spcBef>
              <a:buClr>
                <a:srgbClr val="C00000"/>
              </a:buClr>
            </a:pPr>
            <a:r>
              <a:rPr lang="zh-CN" altLang="en-US"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激发学者的研究潜力</a:t>
            </a:r>
            <a:endParaRPr lang="en-US" altLang="zh-CN"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p>
            <a:pPr algn="r" defTabSz="1218565">
              <a:spcBef>
                <a:spcPts val="1000"/>
              </a:spcBef>
              <a:buClr>
                <a:srgbClr val="C00000"/>
              </a:buClr>
            </a:pPr>
            <a:r>
              <a:rPr lang="en-US" altLang="zh-CN"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国外文学</a:t>
            </a:r>
            <a:r>
              <a:rPr lang="en-US" altLang="zh-CN"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语言学研究</a:t>
            </a:r>
            <a:r>
              <a:rPr lang="en-US" altLang="zh-CN"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等</a:t>
            </a:r>
            <a:endParaRPr lang="en-US" altLang="zh-CN" sz="20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7" name="矩形 76"/>
          <p:cNvSpPr/>
          <p:nvPr/>
        </p:nvSpPr>
        <p:spPr>
          <a:xfrm>
            <a:off x="3475726" y="5402861"/>
            <a:ext cx="4087210" cy="523220"/>
          </a:xfrm>
          <a:prstGeom prst="rect">
            <a:avLst/>
          </a:prstGeom>
        </p:spPr>
        <p:txBody>
          <a:bodyPr wrap="square" lIns="91440" tIns="45720" rIns="91440" bIns="45720">
            <a:spAutoFit/>
          </a:bodyPr>
          <a:lstStyle/>
          <a:p>
            <a:pPr algn="r" defTabSz="1218565">
              <a:spcBef>
                <a:spcPts val="1000"/>
              </a:spcBef>
              <a:buClr>
                <a:srgbClr val="C00000"/>
              </a:buClr>
            </a:pPr>
            <a:r>
              <a:rPr lang="zh-CN" altLang="en-US"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精准支持计划</a:t>
            </a:r>
            <a:endParaRPr lang="en-US" altLang="zh-CN"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8" name="矩形 77"/>
          <p:cNvSpPr/>
          <p:nvPr/>
        </p:nvSpPr>
        <p:spPr>
          <a:xfrm>
            <a:off x="7765206" y="1927216"/>
            <a:ext cx="4253728" cy="954107"/>
          </a:xfrm>
          <a:prstGeom prst="rect">
            <a:avLst/>
          </a:prstGeom>
        </p:spPr>
        <p:txBody>
          <a:bodyPr wrap="square" lIns="91440" tIns="45720" rIns="91440" bIns="45720">
            <a:spAutoFit/>
          </a:bodyPr>
          <a:lstStyle/>
          <a:p>
            <a:pPr defTabSz="1218565">
              <a:spcBef>
                <a:spcPts val="1000"/>
              </a:spcBef>
              <a:buClr>
                <a:srgbClr val="C00000"/>
              </a:buClr>
            </a:pPr>
            <a:r>
              <a:rPr lang="zh-CN" altLang="en-US"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鼓励学科正常良性发展的基础性或前瞻性研究</a:t>
            </a:r>
            <a:endParaRPr lang="en-US" altLang="zh-CN" sz="2800" b="1"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5" name="矩形 24">
            <a:extLst>
              <a:ext uri="{FF2B5EF4-FFF2-40B4-BE49-F238E27FC236}">
                <a16:creationId xmlns:a16="http://schemas.microsoft.com/office/drawing/2014/main" id="{93AF699F-7FC6-3143-A0BE-DB7DDF1CE99F}"/>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2.2</a:t>
            </a:r>
            <a:r>
              <a:rPr lang="zh-CN" altLang="en-US" sz="3600" b="1" dirty="0">
                <a:solidFill>
                  <a:srgbClr val="8A0000"/>
                </a:solidFill>
                <a:latin typeface="微软雅黑" panose="020B0503020204020204" pitchFamily="34" charset="-122"/>
                <a:ea typeface="微软雅黑" panose="020B0503020204020204" pitchFamily="34" charset="-122"/>
              </a:rPr>
              <a:t> 科学研究</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3014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18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pic>
        <p:nvPicPr>
          <p:cNvPr id="42" name="图片 4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68929" y="2499360"/>
            <a:ext cx="4016592" cy="3586480"/>
          </a:xfrm>
          <a:prstGeom prst="rect">
            <a:avLst/>
          </a:prstGeom>
        </p:spPr>
      </p:pic>
      <p:cxnSp>
        <p:nvCxnSpPr>
          <p:cNvPr id="43" name="肘形连接符 42"/>
          <p:cNvCxnSpPr>
            <a:stCxn id="59" idx="6"/>
            <a:endCxn id="48" idx="2"/>
          </p:cNvCxnSpPr>
          <p:nvPr/>
        </p:nvCxnSpPr>
        <p:spPr>
          <a:xfrm>
            <a:off x="6649713" y="3314979"/>
            <a:ext cx="3359132" cy="1659261"/>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肘形连接符 44"/>
          <p:cNvCxnSpPr>
            <a:stCxn id="57" idx="6"/>
            <a:endCxn id="49" idx="2"/>
          </p:cNvCxnSpPr>
          <p:nvPr/>
        </p:nvCxnSpPr>
        <p:spPr>
          <a:xfrm>
            <a:off x="6649713" y="5049493"/>
            <a:ext cx="2498947" cy="575727"/>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10900853" y="3854865"/>
            <a:ext cx="287925" cy="28792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8" name="椭圆 47"/>
          <p:cNvSpPr/>
          <p:nvPr/>
        </p:nvSpPr>
        <p:spPr>
          <a:xfrm>
            <a:off x="10008845" y="4830277"/>
            <a:ext cx="287925" cy="287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9" name="椭圆 48"/>
          <p:cNvSpPr/>
          <p:nvPr/>
        </p:nvSpPr>
        <p:spPr>
          <a:xfrm>
            <a:off x="9148660" y="5481257"/>
            <a:ext cx="287925" cy="287925"/>
          </a:xfrm>
          <a:prstGeom prst="ellipse">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50" name="椭圆 49"/>
          <p:cNvSpPr/>
          <p:nvPr/>
        </p:nvSpPr>
        <p:spPr>
          <a:xfrm>
            <a:off x="7986285" y="6011328"/>
            <a:ext cx="287925" cy="287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51" name="矩形 50"/>
          <p:cNvSpPr/>
          <p:nvPr/>
        </p:nvSpPr>
        <p:spPr>
          <a:xfrm>
            <a:off x="1214529" y="1838960"/>
            <a:ext cx="4708752" cy="584775"/>
          </a:xfrm>
          <a:prstGeom prst="rect">
            <a:avLst/>
          </a:prstGeom>
        </p:spPr>
        <p:txBody>
          <a:bodyPr wrap="square">
            <a:spAutoFit/>
          </a:bodyPr>
          <a:lstStyle/>
          <a:p>
            <a:pPr algn="r"/>
            <a:r>
              <a:rPr lang="en-US" altLang="zh-CN" sz="1600" b="1" dirty="0">
                <a:solidFill>
                  <a:srgbClr val="006B59"/>
                </a:solidFill>
                <a:latin typeface="微软雅黑" panose="020B0503020204020204" pitchFamily="34" charset="-122"/>
                <a:ea typeface="微软雅黑" panose="020B0503020204020204" pitchFamily="34" charset="-122"/>
              </a:rPr>
              <a:t>2016</a:t>
            </a:r>
            <a:r>
              <a:rPr lang="zh-CN" altLang="en-US" sz="1600" b="1" dirty="0">
                <a:solidFill>
                  <a:srgbClr val="006B59"/>
                </a:solidFill>
                <a:latin typeface="微软雅黑" panose="020B0503020204020204" pitchFamily="34" charset="-122"/>
                <a:ea typeface="微软雅黑" panose="020B0503020204020204" pitchFamily="34" charset="-122"/>
              </a:rPr>
              <a:t>年</a:t>
            </a:r>
            <a:r>
              <a:rPr lang="zh-CN" altLang="en-US" sz="1600" b="1" dirty="0">
                <a:latin typeface="微软雅黑" panose="020B0503020204020204" pitchFamily="34" charset="-122"/>
                <a:ea typeface="微软雅黑" panose="020B0503020204020204" pitchFamily="34" charset="-122"/>
              </a:rPr>
              <a:t>和</a:t>
            </a:r>
            <a:r>
              <a:rPr lang="en-US" altLang="zh-CN" sz="1600" b="1" dirty="0">
                <a:solidFill>
                  <a:srgbClr val="006B59"/>
                </a:solidFill>
                <a:latin typeface="微软雅黑" panose="020B0503020204020204" pitchFamily="34" charset="-122"/>
                <a:ea typeface="微软雅黑" panose="020B0503020204020204" pitchFamily="34" charset="-122"/>
              </a:rPr>
              <a:t>2017</a:t>
            </a:r>
            <a:r>
              <a:rPr lang="zh-CN" altLang="en-US" sz="1600" b="1" dirty="0">
                <a:solidFill>
                  <a:srgbClr val="006B59"/>
                </a:solidFill>
                <a:latin typeface="微软雅黑" panose="020B0503020204020204" pitchFamily="34" charset="-122"/>
                <a:ea typeface="微软雅黑" panose="020B0503020204020204" pitchFamily="34" charset="-122"/>
              </a:rPr>
              <a:t>年</a:t>
            </a:r>
            <a:r>
              <a:rPr lang="zh-CN" altLang="en-US" sz="1600" b="1" dirty="0">
                <a:latin typeface="微软雅黑" panose="020B0503020204020204" pitchFamily="34" charset="-122"/>
                <a:ea typeface="微软雅黑" panose="020B0503020204020204" pitchFamily="34" charset="-122"/>
              </a:rPr>
              <a:t>分别获得省部级以上项目</a:t>
            </a:r>
            <a:r>
              <a:rPr lang="en-US" altLang="zh-CN" sz="1600" b="1" dirty="0">
                <a:solidFill>
                  <a:srgbClr val="C00000"/>
                </a:solidFill>
                <a:latin typeface="微软雅黑" panose="020B0503020204020204" pitchFamily="34" charset="-122"/>
                <a:ea typeface="微软雅黑" panose="020B0503020204020204" pitchFamily="34" charset="-122"/>
              </a:rPr>
              <a:t>6</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en-US" altLang="zh-CN" sz="1600" b="1" dirty="0">
                <a:solidFill>
                  <a:srgbClr val="006B59"/>
                </a:solidFill>
                <a:latin typeface="微软雅黑" panose="020B0503020204020204" pitchFamily="34" charset="-122"/>
                <a:ea typeface="微软雅黑" panose="020B0503020204020204" pitchFamily="34" charset="-122"/>
              </a:rPr>
              <a:t>2018</a:t>
            </a:r>
            <a:r>
              <a:rPr lang="zh-CN" altLang="en-US" sz="1600" b="1" dirty="0">
                <a:solidFill>
                  <a:srgbClr val="006B59"/>
                </a:solidFill>
                <a:latin typeface="微软雅黑" panose="020B0503020204020204" pitchFamily="34" charset="-122"/>
                <a:ea typeface="微软雅黑" panose="020B0503020204020204" pitchFamily="34" charset="-122"/>
              </a:rPr>
              <a:t>年</a:t>
            </a:r>
            <a:r>
              <a:rPr lang="zh-CN" altLang="en-US" sz="1600" b="1" dirty="0">
                <a:latin typeface="微软雅黑" panose="020B0503020204020204" pitchFamily="34" charset="-122"/>
                <a:ea typeface="微软雅黑" panose="020B0503020204020204" pitchFamily="34" charset="-122"/>
              </a:rPr>
              <a:t>取得重大进展，获得省部级以上项目</a:t>
            </a:r>
            <a:r>
              <a:rPr lang="en-US" altLang="zh-CN" sz="1600" b="1" dirty="0">
                <a:solidFill>
                  <a:srgbClr val="C00000"/>
                </a:solidFill>
                <a:latin typeface="微软雅黑" panose="020B0503020204020204" pitchFamily="34" charset="-122"/>
                <a:ea typeface="微软雅黑" panose="020B0503020204020204" pitchFamily="34" charset="-122"/>
              </a:rPr>
              <a:t>12</a:t>
            </a:r>
            <a:r>
              <a:rPr lang="zh-CN" altLang="en-US" sz="1600" b="1" dirty="0">
                <a:solidFill>
                  <a:srgbClr val="C00000"/>
                </a:solidFill>
                <a:latin typeface="微软雅黑" panose="020B0503020204020204" pitchFamily="34" charset="-122"/>
                <a:ea typeface="微软雅黑" panose="020B0503020204020204" pitchFamily="34" charset="-122"/>
              </a:rPr>
              <a:t>项</a:t>
            </a:r>
          </a:p>
        </p:txBody>
      </p:sp>
      <p:sp>
        <p:nvSpPr>
          <p:cNvPr id="54" name="矩形 53"/>
          <p:cNvSpPr/>
          <p:nvPr/>
        </p:nvSpPr>
        <p:spPr>
          <a:xfrm>
            <a:off x="0" y="4500881"/>
            <a:ext cx="5750561" cy="1323439"/>
          </a:xfrm>
          <a:prstGeom prst="rect">
            <a:avLst/>
          </a:prstGeom>
        </p:spPr>
        <p:txBody>
          <a:bodyPr wrap="square">
            <a:spAutoFit/>
          </a:bodyPr>
          <a:lstStyle/>
          <a:p>
            <a:pPr algn="r"/>
            <a:r>
              <a:rPr lang="en-US" altLang="zh-CN" sz="1600" b="1" dirty="0">
                <a:solidFill>
                  <a:srgbClr val="006B59"/>
                </a:solidFill>
                <a:latin typeface="微软雅黑" panose="020B0503020204020204" pitchFamily="34" charset="-122"/>
                <a:ea typeface="微软雅黑" panose="020B0503020204020204" pitchFamily="34" charset="-122"/>
              </a:rPr>
              <a:t>2019</a:t>
            </a:r>
            <a:r>
              <a:rPr lang="zh-CN" altLang="zh-CN" sz="1600" b="1" dirty="0">
                <a:solidFill>
                  <a:srgbClr val="006B59"/>
                </a:solidFill>
                <a:latin typeface="微软雅黑" panose="020B0503020204020204" pitchFamily="34" charset="-122"/>
                <a:ea typeface="微软雅黑" panose="020B0503020204020204" pitchFamily="34" charset="-122"/>
              </a:rPr>
              <a:t>年</a:t>
            </a:r>
            <a:r>
              <a:rPr lang="zh-CN" altLang="en-US" sz="1600" b="1" dirty="0">
                <a:latin typeface="微软雅黑" panose="020B0503020204020204" pitchFamily="34" charset="-122"/>
                <a:ea typeface="微软雅黑" panose="020B0503020204020204" pitchFamily="34" charset="-122"/>
              </a:rPr>
              <a:t>，获得国家社科基金</a:t>
            </a:r>
            <a:r>
              <a:rPr lang="zh-CN" altLang="en-US" sz="1600" b="1" dirty="0">
                <a:solidFill>
                  <a:srgbClr val="006B59"/>
                </a:solidFill>
                <a:latin typeface="微软雅黑" panose="020B0503020204020204" pitchFamily="34" charset="-122"/>
                <a:ea typeface="微软雅黑" panose="020B0503020204020204" pitchFamily="34" charset="-122"/>
              </a:rPr>
              <a:t>年度</a:t>
            </a:r>
            <a:r>
              <a:rPr lang="zh-CN" altLang="en-US" sz="1600" b="1" dirty="0">
                <a:latin typeface="微软雅黑" panose="020B0503020204020204" pitchFamily="34" charset="-122"/>
                <a:ea typeface="微软雅黑" panose="020B0503020204020204" pitchFamily="34" charset="-122"/>
              </a:rPr>
              <a:t>项目</a:t>
            </a:r>
            <a:r>
              <a:rPr lang="en-US" altLang="zh-CN" sz="1600" b="1" dirty="0">
                <a:solidFill>
                  <a:srgbClr val="C00000"/>
                </a:solidFill>
                <a:latin typeface="微软雅黑" panose="020B0503020204020204" pitchFamily="34" charset="-122"/>
                <a:ea typeface="微软雅黑" panose="020B0503020204020204" pitchFamily="34" charset="-122"/>
              </a:rPr>
              <a:t>7</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其中：重点项目</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项</a:t>
            </a:r>
            <a:r>
              <a:rPr lang="zh-CN" altLang="en-US" sz="1600" b="1" dirty="0">
                <a:latin typeface="微软雅黑" panose="020B0503020204020204" pitchFamily="34" charset="-122"/>
                <a:ea typeface="微软雅黑" panose="020B0503020204020204" pitchFamily="34" charset="-122"/>
              </a:rPr>
              <a:t>、一般项目</a:t>
            </a:r>
            <a:r>
              <a:rPr lang="en-US" altLang="zh-CN" sz="1600" b="1" dirty="0">
                <a:solidFill>
                  <a:srgbClr val="C00000"/>
                </a:solidFill>
                <a:latin typeface="微软雅黑" panose="020B0503020204020204" pitchFamily="34" charset="-122"/>
                <a:ea typeface="微软雅黑" panose="020B0503020204020204" pitchFamily="34" charset="-122"/>
              </a:rPr>
              <a:t>5</a:t>
            </a:r>
            <a:r>
              <a:rPr lang="zh-CN" altLang="en-US" sz="1600" b="1" dirty="0">
                <a:solidFill>
                  <a:srgbClr val="C00000"/>
                </a:solidFill>
                <a:latin typeface="微软雅黑" panose="020B0503020204020204" pitchFamily="34" charset="-122"/>
                <a:ea typeface="微软雅黑" panose="020B0503020204020204" pitchFamily="34" charset="-122"/>
              </a:rPr>
              <a:t>项</a:t>
            </a:r>
            <a:r>
              <a:rPr lang="zh-CN" altLang="en-US" sz="1600" b="1" dirty="0">
                <a:latin typeface="微软雅黑" panose="020B0503020204020204" pitchFamily="34" charset="-122"/>
                <a:ea typeface="微软雅黑" panose="020B0503020204020204" pitchFamily="34" charset="-122"/>
              </a:rPr>
              <a:t>、青年项目</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zh-CN" sz="1600" b="1" dirty="0">
                <a:latin typeface="微软雅黑" panose="020B0503020204020204" pitchFamily="34" charset="-122"/>
                <a:ea typeface="微软雅黑" panose="020B0503020204020204" pitchFamily="34" charset="-122"/>
              </a:rPr>
              <a:t>在北京大学</a:t>
            </a:r>
            <a:r>
              <a:rPr lang="en-US" altLang="zh-CN" sz="1600" b="1" dirty="0">
                <a:solidFill>
                  <a:srgbClr val="C00000"/>
                </a:solidFill>
                <a:latin typeface="微软雅黑" panose="020B0503020204020204" pitchFamily="34" charset="-122"/>
                <a:ea typeface="微软雅黑" panose="020B0503020204020204" pitchFamily="34" charset="-122"/>
              </a:rPr>
              <a:t>20</a:t>
            </a:r>
            <a:r>
              <a:rPr lang="zh-CN" altLang="zh-CN" sz="1600" b="1" dirty="0">
                <a:solidFill>
                  <a:srgbClr val="C00000"/>
                </a:solidFill>
                <a:latin typeface="微软雅黑" panose="020B0503020204020204" pitchFamily="34" charset="-122"/>
                <a:ea typeface="微软雅黑" panose="020B0503020204020204" pitchFamily="34" charset="-122"/>
              </a:rPr>
              <a:t>多个文科单位</a:t>
            </a:r>
            <a:r>
              <a:rPr lang="zh-CN" altLang="zh-CN" sz="1600" b="1" dirty="0">
                <a:latin typeface="微软雅黑" panose="020B0503020204020204" pitchFamily="34" charset="-122"/>
                <a:ea typeface="微软雅黑" panose="020B0503020204020204" pitchFamily="34" charset="-122"/>
              </a:rPr>
              <a:t>立项数中位居</a:t>
            </a:r>
            <a:r>
              <a:rPr lang="zh-CN" altLang="zh-CN" sz="1600" b="1" dirty="0">
                <a:solidFill>
                  <a:srgbClr val="C00000"/>
                </a:solidFill>
                <a:latin typeface="微软雅黑" panose="020B0503020204020204" pitchFamily="34" charset="-122"/>
                <a:ea typeface="微软雅黑" panose="020B0503020204020204" pitchFamily="34" charset="-122"/>
              </a:rPr>
              <a:t>第一名</a:t>
            </a:r>
            <a:endParaRPr lang="en-US" altLang="zh-CN" sz="1600" b="1" dirty="0">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获得</a:t>
            </a:r>
            <a:r>
              <a:rPr lang="zh-CN" altLang="en-US" sz="1600" b="1" dirty="0">
                <a:solidFill>
                  <a:srgbClr val="006B59"/>
                </a:solidFill>
                <a:latin typeface="微软雅黑" panose="020B0503020204020204" pitchFamily="34" charset="-122"/>
                <a:ea typeface="微软雅黑" panose="020B0503020204020204" pitchFamily="34" charset="-122"/>
              </a:rPr>
              <a:t>教育部人文社科科学项目</a:t>
            </a:r>
            <a:r>
              <a:rPr lang="en-US" altLang="zh-CN" sz="1600" b="1" dirty="0">
                <a:solidFill>
                  <a:srgbClr val="C00000"/>
                </a:solidFill>
                <a:latin typeface="微软雅黑" panose="020B0503020204020204" pitchFamily="34" charset="-122"/>
                <a:ea typeface="微软雅黑" panose="020B0503020204020204" pitchFamily="34" charset="-122"/>
              </a:rPr>
              <a:t>2</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上周，我院</a:t>
            </a:r>
            <a:r>
              <a:rPr lang="en-US" altLang="zh-CN" sz="1600" b="1" dirty="0">
                <a:solidFill>
                  <a:srgbClr val="C00000"/>
                </a:solidFill>
                <a:latin typeface="微软雅黑" panose="020B0503020204020204" pitchFamily="34" charset="-122"/>
                <a:ea typeface="微软雅黑" panose="020B0503020204020204" pitchFamily="34" charset="-122"/>
              </a:rPr>
              <a:t>17</a:t>
            </a:r>
            <a:r>
              <a:rPr lang="zh-CN" altLang="en-US" sz="1600" b="1" dirty="0">
                <a:solidFill>
                  <a:srgbClr val="C00000"/>
                </a:solidFill>
                <a:latin typeface="微软雅黑" panose="020B0503020204020204" pitchFamily="34" charset="-122"/>
                <a:ea typeface="微软雅黑" panose="020B0503020204020204" pitchFamily="34" charset="-122"/>
              </a:rPr>
              <a:t>位</a:t>
            </a:r>
            <a:r>
              <a:rPr lang="zh-CN" altLang="en-US" sz="1600" b="1" dirty="0">
                <a:latin typeface="微软雅黑" panose="020B0503020204020204" pitchFamily="34" charset="-122"/>
                <a:ea typeface="微软雅黑" panose="020B0503020204020204" pitchFamily="34" charset="-122"/>
              </a:rPr>
              <a:t>教师申报了国家社科基金</a:t>
            </a:r>
            <a:r>
              <a:rPr lang="zh-CN" altLang="en-US" sz="1600" b="1" dirty="0">
                <a:solidFill>
                  <a:srgbClr val="006B59"/>
                </a:solidFill>
                <a:latin typeface="微软雅黑" panose="020B0503020204020204" pitchFamily="34" charset="-122"/>
                <a:ea typeface="微软雅黑" panose="020B0503020204020204" pitchFamily="34" charset="-122"/>
              </a:rPr>
              <a:t>“冷门绝学”</a:t>
            </a:r>
            <a:r>
              <a:rPr lang="zh-CN" altLang="en-US" sz="1600" b="1" dirty="0">
                <a:latin typeface="微软雅黑" panose="020B0503020204020204" pitchFamily="34" charset="-122"/>
                <a:ea typeface="微软雅黑" panose="020B0503020204020204" pitchFamily="34" charset="-122"/>
              </a:rPr>
              <a:t>项目</a:t>
            </a:r>
            <a:endParaRPr lang="zh-CN" altLang="en-US" sz="1600" b="1" dirty="0">
              <a:solidFill>
                <a:srgbClr val="333333"/>
              </a:solidFill>
              <a:latin typeface="微软雅黑" panose="020B0503020204020204" pitchFamily="34" charset="-122"/>
              <a:ea typeface="微软雅黑" panose="020B0503020204020204" pitchFamily="34" charset="-122"/>
            </a:endParaRPr>
          </a:p>
        </p:txBody>
      </p:sp>
      <p:sp>
        <p:nvSpPr>
          <p:cNvPr id="57" name="椭圆 56"/>
          <p:cNvSpPr/>
          <p:nvPr/>
        </p:nvSpPr>
        <p:spPr>
          <a:xfrm>
            <a:off x="6318125" y="4888093"/>
            <a:ext cx="331588" cy="322799"/>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9" name="椭圆 58"/>
          <p:cNvSpPr/>
          <p:nvPr/>
        </p:nvSpPr>
        <p:spPr>
          <a:xfrm>
            <a:off x="6318125" y="3153579"/>
            <a:ext cx="331588" cy="322799"/>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7" name="椭圆 66"/>
          <p:cNvSpPr/>
          <p:nvPr/>
        </p:nvSpPr>
        <p:spPr>
          <a:xfrm>
            <a:off x="6318125" y="2115890"/>
            <a:ext cx="331588" cy="322799"/>
          </a:xfrm>
          <a:prstGeom prst="ellips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cxnSp>
        <p:nvCxnSpPr>
          <p:cNvPr id="69" name="肘形连接符 68"/>
          <p:cNvCxnSpPr>
            <a:stCxn id="67" idx="6"/>
            <a:endCxn id="47" idx="2"/>
          </p:cNvCxnSpPr>
          <p:nvPr/>
        </p:nvCxnSpPr>
        <p:spPr>
          <a:xfrm>
            <a:off x="6649713" y="2277290"/>
            <a:ext cx="4251140" cy="1721538"/>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AutoShape 149"/>
          <p:cNvSpPr/>
          <p:nvPr/>
        </p:nvSpPr>
        <p:spPr bwMode="auto">
          <a:xfrm>
            <a:off x="6363049" y="2177732"/>
            <a:ext cx="228568" cy="1826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chemeClr val="bg1"/>
          </a:solidFill>
          <a:ln>
            <a:no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nvGrpSpPr>
          <p:cNvPr id="4" name="Group 14"/>
          <p:cNvGrpSpPr/>
          <p:nvPr/>
        </p:nvGrpSpPr>
        <p:grpSpPr>
          <a:xfrm>
            <a:off x="6396391" y="3216340"/>
            <a:ext cx="183459" cy="197275"/>
            <a:chOff x="3498967" y="3049909"/>
            <a:chExt cx="464344" cy="464344"/>
          </a:xfrm>
          <a:solidFill>
            <a:srgbClr val="8A0000"/>
          </a:solidFill>
        </p:grpSpPr>
        <p:sp>
          <p:nvSpPr>
            <p:cNvPr id="73" name="AutoShape 126"/>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solidFill>
                <a:schemeClr val="bg1"/>
              </a:solid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74" name="AutoShape 127"/>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solidFill>
                <a:schemeClr val="bg1"/>
              </a:solid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5" name="Group 10"/>
          <p:cNvGrpSpPr/>
          <p:nvPr/>
        </p:nvGrpSpPr>
        <p:grpSpPr>
          <a:xfrm>
            <a:off x="6362414" y="4934734"/>
            <a:ext cx="229203" cy="205587"/>
            <a:chOff x="4427654" y="3049909"/>
            <a:chExt cx="464344" cy="464344"/>
          </a:xfrm>
          <a:solidFill>
            <a:srgbClr val="8A0000"/>
          </a:solidFill>
        </p:grpSpPr>
        <p:sp>
          <p:nvSpPr>
            <p:cNvPr id="79" name="AutoShape 123"/>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solidFill>
                <a:schemeClr val="bg1"/>
              </a:solid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80" name="AutoShape 124"/>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solidFill>
                <a:schemeClr val="bg1"/>
              </a:solid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81" name="AutoShape 125"/>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solidFill>
                <a:schemeClr val="bg1"/>
              </a:solidFill>
            </a:ln>
            <a:effec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83" name="矩形 82"/>
          <p:cNvSpPr/>
          <p:nvPr/>
        </p:nvSpPr>
        <p:spPr>
          <a:xfrm>
            <a:off x="254001" y="2560320"/>
            <a:ext cx="5608320" cy="1815882"/>
          </a:xfrm>
          <a:prstGeom prst="rect">
            <a:avLst/>
          </a:prstGeom>
        </p:spPr>
        <p:txBody>
          <a:bodyPr wrap="square">
            <a:spAutoFit/>
          </a:bodyPr>
          <a:lstStyle/>
          <a:p>
            <a:pPr algn="r"/>
            <a:r>
              <a:rPr lang="en-US" altLang="zh-CN" sz="1600" b="1" dirty="0">
                <a:solidFill>
                  <a:srgbClr val="006B59"/>
                </a:solidFill>
                <a:latin typeface="微软雅黑" panose="020B0503020204020204" pitchFamily="34" charset="-122"/>
                <a:ea typeface="微软雅黑" panose="020B0503020204020204" pitchFamily="34" charset="-122"/>
              </a:rPr>
              <a:t>2018</a:t>
            </a:r>
            <a:r>
              <a:rPr lang="zh-CN" altLang="en-US" sz="1600" b="1" dirty="0">
                <a:solidFill>
                  <a:srgbClr val="006B59"/>
                </a:solidFill>
                <a:latin typeface="微软雅黑" panose="020B0503020204020204" pitchFamily="34" charset="-122"/>
                <a:ea typeface="微软雅黑" panose="020B0503020204020204" pitchFamily="34" charset="-122"/>
              </a:rPr>
              <a:t>年</a:t>
            </a:r>
            <a:r>
              <a:rPr lang="zh-CN" altLang="en-US" sz="1600" b="1" dirty="0">
                <a:latin typeface="微软雅黑" panose="020B0503020204020204" pitchFamily="34" charset="-122"/>
                <a:ea typeface="微软雅黑" panose="020B0503020204020204" pitchFamily="34" charset="-122"/>
              </a:rPr>
              <a:t>，国家社科基金</a:t>
            </a:r>
            <a:r>
              <a:rPr lang="zh-CN" altLang="en-US" sz="1600" b="1" dirty="0">
                <a:solidFill>
                  <a:srgbClr val="006B59"/>
                </a:solidFill>
                <a:latin typeface="微软雅黑" panose="020B0503020204020204" pitchFamily="34" charset="-122"/>
                <a:ea typeface="微软雅黑" panose="020B0503020204020204" pitchFamily="34" charset="-122"/>
              </a:rPr>
              <a:t>重大</a:t>
            </a:r>
            <a:r>
              <a:rPr lang="zh-CN" altLang="en-US" sz="1600" b="1" dirty="0">
                <a:latin typeface="微软雅黑" panose="020B0503020204020204" pitchFamily="34" charset="-122"/>
                <a:ea typeface="微软雅黑" panose="020B0503020204020204" pitchFamily="34" charset="-122"/>
              </a:rPr>
              <a:t>项目</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国家社科基金</a:t>
            </a:r>
            <a:r>
              <a:rPr lang="zh-CN" altLang="en-US" sz="1600" b="1" dirty="0">
                <a:solidFill>
                  <a:srgbClr val="006B59"/>
                </a:solidFill>
                <a:latin typeface="微软雅黑" panose="020B0503020204020204" pitchFamily="34" charset="-122"/>
                <a:ea typeface="微软雅黑" panose="020B0503020204020204" pitchFamily="34" charset="-122"/>
              </a:rPr>
              <a:t>年度</a:t>
            </a:r>
            <a:r>
              <a:rPr lang="zh-CN" altLang="en-US" sz="1600" b="1" dirty="0">
                <a:latin typeface="微软雅黑" panose="020B0503020204020204" pitchFamily="34" charset="-122"/>
                <a:ea typeface="微软雅黑" panose="020B0503020204020204" pitchFamily="34" charset="-122"/>
              </a:rPr>
              <a:t>项目</a:t>
            </a:r>
            <a:r>
              <a:rPr lang="en-US" altLang="zh-CN" sz="1600" b="1" dirty="0">
                <a:solidFill>
                  <a:srgbClr val="C00000"/>
                </a:solidFill>
                <a:latin typeface="微软雅黑" panose="020B0503020204020204" pitchFamily="34" charset="-122"/>
                <a:ea typeface="微软雅黑" panose="020B0503020204020204" pitchFamily="34" charset="-122"/>
              </a:rPr>
              <a:t>6</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国家社科基金“</a:t>
            </a:r>
            <a:r>
              <a:rPr lang="zh-CN" altLang="en-US" sz="1600" b="1" dirty="0">
                <a:solidFill>
                  <a:srgbClr val="006B59"/>
                </a:solidFill>
                <a:latin typeface="微软雅黑" panose="020B0503020204020204" pitchFamily="34" charset="-122"/>
                <a:ea typeface="微软雅黑" panose="020B0503020204020204" pitchFamily="34" charset="-122"/>
              </a:rPr>
              <a:t>冷门绝学</a:t>
            </a:r>
            <a:r>
              <a:rPr lang="zh-CN" altLang="en-US" sz="1600" b="1" dirty="0">
                <a:latin typeface="微软雅黑" panose="020B0503020204020204" pitchFamily="34" charset="-122"/>
                <a:ea typeface="微软雅黑" panose="020B0503020204020204" pitchFamily="34" charset="-122"/>
              </a:rPr>
              <a:t>”项目</a:t>
            </a:r>
            <a:r>
              <a:rPr lang="en-US" altLang="zh-CN" sz="1600" b="1" dirty="0">
                <a:solidFill>
                  <a:srgbClr val="C00000"/>
                </a:solidFill>
                <a:latin typeface="微软雅黑" panose="020B0503020204020204" pitchFamily="34" charset="-122"/>
                <a:ea typeface="微软雅黑" panose="020B0503020204020204" pitchFamily="34" charset="-122"/>
              </a:rPr>
              <a:t>3</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国家社科基金</a:t>
            </a:r>
            <a:r>
              <a:rPr lang="zh-CN" altLang="en-US" sz="1600" b="1" dirty="0">
                <a:solidFill>
                  <a:srgbClr val="006B59"/>
                </a:solidFill>
                <a:latin typeface="微软雅黑" panose="020B0503020204020204" pitchFamily="34" charset="-122"/>
                <a:ea typeface="微软雅黑" panose="020B0503020204020204" pitchFamily="34" charset="-122"/>
              </a:rPr>
              <a:t>后期资助</a:t>
            </a:r>
            <a:r>
              <a:rPr lang="zh-CN" altLang="en-US" sz="1600" b="1" dirty="0">
                <a:latin typeface="微软雅黑" panose="020B0503020204020204" pitchFamily="34" charset="-122"/>
                <a:ea typeface="微软雅黑" panose="020B0503020204020204" pitchFamily="34" charset="-122"/>
              </a:rPr>
              <a:t>项目</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solidFill>
                  <a:srgbClr val="006B59"/>
                </a:solidFill>
                <a:latin typeface="微软雅黑" panose="020B0503020204020204" pitchFamily="34" charset="-122"/>
                <a:ea typeface="微软雅黑" panose="020B0503020204020204" pitchFamily="34" charset="-122"/>
              </a:rPr>
              <a:t>北京市</a:t>
            </a:r>
            <a:r>
              <a:rPr lang="zh-CN" altLang="en-US" sz="1600" b="1" dirty="0">
                <a:latin typeface="微软雅黑" panose="020B0503020204020204" pitchFamily="34" charset="-122"/>
                <a:ea typeface="微软雅黑" panose="020B0503020204020204" pitchFamily="34" charset="-122"/>
              </a:rPr>
              <a:t>社科基金项目</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项</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年度新增省部级以上科研经费总金额达到</a:t>
            </a:r>
            <a:r>
              <a:rPr lang="en-US" altLang="zh-CN" sz="1600" b="1" dirty="0">
                <a:solidFill>
                  <a:srgbClr val="C00000"/>
                </a:solidFill>
                <a:latin typeface="微软雅黑" panose="020B0503020204020204" pitchFamily="34" charset="-122"/>
                <a:ea typeface="微软雅黑" panose="020B0503020204020204" pitchFamily="34" charset="-122"/>
              </a:rPr>
              <a:t>328</a:t>
            </a:r>
            <a:r>
              <a:rPr lang="zh-CN" altLang="en-US" sz="1600" b="1" dirty="0">
                <a:solidFill>
                  <a:srgbClr val="C00000"/>
                </a:solidFill>
                <a:latin typeface="微软雅黑" panose="020B0503020204020204" pitchFamily="34" charset="-122"/>
                <a:ea typeface="微软雅黑" panose="020B0503020204020204" pitchFamily="34" charset="-122"/>
              </a:rPr>
              <a:t>万元</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r"/>
            <a:r>
              <a:rPr lang="zh-CN" altLang="en-US" sz="1600" b="1" dirty="0">
                <a:latin typeface="微软雅黑" panose="020B0503020204020204" pitchFamily="34" charset="-122"/>
                <a:ea typeface="微软雅黑" panose="020B0503020204020204" pitchFamily="34" charset="-122"/>
              </a:rPr>
              <a:t>科研经费数量创</a:t>
            </a:r>
            <a:r>
              <a:rPr lang="zh-CN" altLang="en-US" sz="1600" b="1" dirty="0">
                <a:solidFill>
                  <a:srgbClr val="C00000"/>
                </a:solidFill>
                <a:latin typeface="微软雅黑" panose="020B0503020204020204" pitchFamily="34" charset="-122"/>
                <a:ea typeface="微软雅黑" panose="020B0503020204020204" pitchFamily="34" charset="-122"/>
              </a:rPr>
              <a:t>历史新高，</a:t>
            </a:r>
            <a:r>
              <a:rPr lang="zh-CN" altLang="en-US" sz="1600" b="1" dirty="0">
                <a:latin typeface="微软雅黑" panose="020B0503020204020204" pitchFamily="34" charset="-122"/>
                <a:ea typeface="微软雅黑" panose="020B0503020204020204" pitchFamily="34" charset="-122"/>
              </a:rPr>
              <a:t>在全校人文学科院系中表现突出</a:t>
            </a:r>
            <a:endParaRPr lang="zh-CN" altLang="en-US" sz="1600" b="1" dirty="0">
              <a:solidFill>
                <a:srgbClr val="333333"/>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6226878" y="1385508"/>
            <a:ext cx="5923280" cy="738664"/>
          </a:xfrm>
          <a:prstGeom prst="rect">
            <a:avLst/>
          </a:prstGeom>
          <a:noFill/>
        </p:spPr>
        <p:txBody>
          <a:bodyPr wrap="square" rtlCol="0">
            <a:spAutoFit/>
          </a:bodyPr>
          <a:lstStyle/>
          <a:p>
            <a:r>
              <a:rPr lang="zh-CN" altLang="en-US" sz="1400" b="1" dirty="0">
                <a:solidFill>
                  <a:srgbClr val="8A0000"/>
                </a:solidFill>
                <a:latin typeface="微软雅黑" panose="020B0503020204020204" pitchFamily="34" charset="-122"/>
                <a:ea typeface="微软雅黑" panose="020B0503020204020204" pitchFamily="34" charset="-122"/>
              </a:rPr>
              <a:t>学院组织评审专家为申报省部级以上科研项目的教师进行申报材料预审，并多次</a:t>
            </a:r>
            <a:r>
              <a:rPr lang="zh-CN" altLang="zh-CN" sz="1400" b="1" dirty="0">
                <a:solidFill>
                  <a:srgbClr val="8A0000"/>
                </a:solidFill>
                <a:latin typeface="微软雅黑" panose="020B0503020204020204" pitchFamily="34" charset="-122"/>
                <a:ea typeface="微软雅黑" panose="020B0503020204020204" pitchFamily="34" charset="-122"/>
              </a:rPr>
              <a:t>组织召开项目申请专题座谈会。</a:t>
            </a:r>
            <a:r>
              <a:rPr lang="zh-CN" altLang="en-US" sz="1400" b="1" dirty="0">
                <a:solidFill>
                  <a:srgbClr val="8A0000"/>
                </a:solidFill>
                <a:latin typeface="微软雅黑" panose="020B0503020204020204" pitchFamily="34" charset="-122"/>
                <a:ea typeface="微软雅黑" panose="020B0503020204020204" pitchFamily="34" charset="-122"/>
              </a:rPr>
              <a:t>极大地调动了</a:t>
            </a:r>
            <a:r>
              <a:rPr lang="zh-CN" altLang="zh-CN" sz="1400" b="1" dirty="0">
                <a:solidFill>
                  <a:srgbClr val="8A0000"/>
                </a:solidFill>
                <a:latin typeface="微软雅黑" panose="020B0503020204020204" pitchFamily="34" charset="-122"/>
                <a:ea typeface="微软雅黑" panose="020B0503020204020204" pitchFamily="34" charset="-122"/>
              </a:rPr>
              <a:t>教师</a:t>
            </a:r>
            <a:r>
              <a:rPr lang="zh-CN" altLang="en-US" sz="1400" b="1" dirty="0">
                <a:solidFill>
                  <a:srgbClr val="8A0000"/>
                </a:solidFill>
                <a:latin typeface="微软雅黑" panose="020B0503020204020204" pitchFamily="34" charset="-122"/>
                <a:ea typeface="微软雅黑" panose="020B0503020204020204" pitchFamily="34" charset="-122"/>
              </a:rPr>
              <a:t>科研项目</a:t>
            </a:r>
            <a:r>
              <a:rPr lang="zh-CN" altLang="zh-CN" sz="1400" b="1" dirty="0">
                <a:solidFill>
                  <a:srgbClr val="8A0000"/>
                </a:solidFill>
                <a:latin typeface="微软雅黑" panose="020B0503020204020204" pitchFamily="34" charset="-122"/>
                <a:ea typeface="微软雅黑" panose="020B0503020204020204" pitchFamily="34" charset="-122"/>
              </a:rPr>
              <a:t>申报</a:t>
            </a:r>
            <a:r>
              <a:rPr lang="zh-CN" altLang="en-US" sz="1400" b="1" dirty="0">
                <a:solidFill>
                  <a:srgbClr val="8A0000"/>
                </a:solidFill>
                <a:latin typeface="微软雅黑" panose="020B0503020204020204" pitchFamily="34" charset="-122"/>
                <a:ea typeface="微软雅黑" panose="020B0503020204020204" pitchFamily="34" charset="-122"/>
              </a:rPr>
              <a:t>的</a:t>
            </a:r>
            <a:r>
              <a:rPr lang="zh-CN" altLang="zh-CN" sz="1400" b="1" dirty="0">
                <a:solidFill>
                  <a:srgbClr val="8A0000"/>
                </a:solidFill>
                <a:latin typeface="微软雅黑" panose="020B0503020204020204" pitchFamily="34" charset="-122"/>
                <a:ea typeface="微软雅黑" panose="020B0503020204020204" pitchFamily="34" charset="-122"/>
              </a:rPr>
              <a:t>积极性</a:t>
            </a:r>
            <a:r>
              <a:rPr lang="zh-CN" altLang="en-US" sz="1400" b="1" dirty="0">
                <a:solidFill>
                  <a:srgbClr val="8A0000"/>
                </a:solidFill>
                <a:latin typeface="微软雅黑" panose="020B0503020204020204" pitchFamily="34" charset="-122"/>
                <a:ea typeface="微软雅黑" panose="020B0503020204020204" pitchFamily="34" charset="-122"/>
              </a:rPr>
              <a:t>。</a:t>
            </a:r>
          </a:p>
        </p:txBody>
      </p:sp>
      <p:sp>
        <p:nvSpPr>
          <p:cNvPr id="41" name="Isosceles Triangle 53"/>
          <p:cNvSpPr/>
          <p:nvPr/>
        </p:nvSpPr>
        <p:spPr>
          <a:xfrm rot="5400000">
            <a:off x="5879264" y="1614562"/>
            <a:ext cx="325446" cy="280556"/>
          </a:xfrm>
          <a:prstGeom prs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3"/>
          <p:cNvSpPr txBox="1"/>
          <p:nvPr/>
        </p:nvSpPr>
        <p:spPr>
          <a:xfrm>
            <a:off x="166970" y="1055878"/>
            <a:ext cx="6482743"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a:defRPr/>
            </a:pPr>
            <a:r>
              <a:rPr lang="zh-CN" altLang="en-US" sz="2000" b="1" kern="0" dirty="0">
                <a:solidFill>
                  <a:prstClr val="white"/>
                </a:solidFill>
                <a:ea typeface="微软雅黑" panose="020B0503020204020204" pitchFamily="34" charset="-122"/>
              </a:rPr>
              <a:t>主动作为，精准支持项目培育与申报</a:t>
            </a:r>
          </a:p>
        </p:txBody>
      </p:sp>
      <p:grpSp>
        <p:nvGrpSpPr>
          <p:cNvPr id="38" name="组合 37"/>
          <p:cNvGrpSpPr/>
          <p:nvPr/>
        </p:nvGrpSpPr>
        <p:grpSpPr>
          <a:xfrm>
            <a:off x="1" y="0"/>
            <a:ext cx="1362455" cy="905256"/>
            <a:chOff x="0" y="0"/>
            <a:chExt cx="6897954" cy="4536440"/>
          </a:xfrm>
        </p:grpSpPr>
        <p:sp>
          <p:nvSpPr>
            <p:cNvPr id="39" name="直角三角形 38"/>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直角三角形 39"/>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a:extLst>
              <a:ext uri="{FF2B5EF4-FFF2-40B4-BE49-F238E27FC236}">
                <a16:creationId xmlns:a16="http://schemas.microsoft.com/office/drawing/2014/main" id="{B9C863B6-D66B-5344-9D7C-5C77E03A0D3A}"/>
              </a:ext>
            </a:extLst>
          </p:cNvPr>
          <p:cNvSpPr/>
          <p:nvPr/>
        </p:nvSpPr>
        <p:spPr>
          <a:xfrm>
            <a:off x="694113" y="93211"/>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2.2</a:t>
            </a:r>
            <a:r>
              <a:rPr lang="zh-CN" altLang="en-US" sz="3600" b="1" dirty="0">
                <a:solidFill>
                  <a:srgbClr val="8A0000"/>
                </a:solidFill>
                <a:latin typeface="微软雅黑" panose="020B0503020204020204" pitchFamily="34" charset="-122"/>
                <a:ea typeface="微软雅黑" panose="020B0503020204020204" pitchFamily="34" charset="-122"/>
              </a:rPr>
              <a:t> 科学研究</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3"/>
          <p:cNvGrpSpPr/>
          <p:nvPr/>
        </p:nvGrpSpPr>
        <p:grpSpPr>
          <a:xfrm rot="10800000">
            <a:off x="7853767" y="3842293"/>
            <a:ext cx="3013389" cy="2470126"/>
            <a:chOff x="5003060" y="1052737"/>
            <a:chExt cx="5095889" cy="1876813"/>
          </a:xfrm>
          <a:solidFill>
            <a:srgbClr val="A50021"/>
          </a:solidFill>
        </p:grpSpPr>
        <p:sp>
          <p:nvSpPr>
            <p:cNvPr id="115" name="圆角矩形 101"/>
            <p:cNvSpPr/>
            <p:nvPr/>
          </p:nvSpPr>
          <p:spPr>
            <a:xfrm>
              <a:off x="5003060" y="1052737"/>
              <a:ext cx="5095889" cy="1656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16" name="等腰三角形 115"/>
            <p:cNvSpPr/>
            <p:nvPr/>
          </p:nvSpPr>
          <p:spPr>
            <a:xfrm rot="10800000">
              <a:off x="6499908" y="2699417"/>
              <a:ext cx="266187" cy="23013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nvGrpSpPr>
          <p:cNvPr id="5"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cxnSp>
        <p:nvCxnSpPr>
          <p:cNvPr id="36" name="直接连接符 35"/>
          <p:cNvCxnSpPr/>
          <p:nvPr/>
        </p:nvCxnSpPr>
        <p:spPr>
          <a:xfrm>
            <a:off x="168559" y="3930970"/>
            <a:ext cx="11878227" cy="0"/>
          </a:xfrm>
          <a:prstGeom prst="line">
            <a:avLst/>
          </a:prstGeom>
          <a:ln>
            <a:solidFill>
              <a:srgbClr val="2C3637"/>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组合 36"/>
          <p:cNvGrpSpPr/>
          <p:nvPr/>
        </p:nvGrpSpPr>
        <p:grpSpPr>
          <a:xfrm>
            <a:off x="1166683" y="3800037"/>
            <a:ext cx="215968" cy="215968"/>
            <a:chOff x="3793331" y="2276872"/>
            <a:chExt cx="216024" cy="216024"/>
          </a:xfrm>
          <a:solidFill>
            <a:srgbClr val="2C3637"/>
          </a:solidFill>
        </p:grpSpPr>
        <p:sp>
          <p:nvSpPr>
            <p:cNvPr id="38" name="椭圆 37"/>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39" name="椭圆 38"/>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nvGrpSpPr>
          <p:cNvPr id="7" name="组合 39"/>
          <p:cNvGrpSpPr/>
          <p:nvPr/>
        </p:nvGrpSpPr>
        <p:grpSpPr>
          <a:xfrm>
            <a:off x="2441285" y="3808499"/>
            <a:ext cx="215968" cy="215968"/>
            <a:chOff x="3793331" y="2276872"/>
            <a:chExt cx="216024" cy="216024"/>
          </a:xfrm>
          <a:solidFill>
            <a:srgbClr val="2C3637"/>
          </a:solidFill>
        </p:grpSpPr>
        <p:sp>
          <p:nvSpPr>
            <p:cNvPr id="41" name="椭圆 40"/>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46" name="椭圆 45"/>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nvGrpSpPr>
          <p:cNvPr id="8" name="组合 51"/>
          <p:cNvGrpSpPr/>
          <p:nvPr/>
        </p:nvGrpSpPr>
        <p:grpSpPr>
          <a:xfrm>
            <a:off x="3575060" y="3822986"/>
            <a:ext cx="215968" cy="215968"/>
            <a:chOff x="3793331" y="2276872"/>
            <a:chExt cx="216024" cy="216024"/>
          </a:xfrm>
          <a:solidFill>
            <a:srgbClr val="2C3637"/>
          </a:solidFill>
        </p:grpSpPr>
        <p:sp>
          <p:nvSpPr>
            <p:cNvPr id="55" name="椭圆 54"/>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56" name="椭圆 55"/>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nvGrpSpPr>
          <p:cNvPr id="9" name="组合 57"/>
          <p:cNvGrpSpPr/>
          <p:nvPr/>
        </p:nvGrpSpPr>
        <p:grpSpPr>
          <a:xfrm>
            <a:off x="5242600" y="3848030"/>
            <a:ext cx="215968" cy="215968"/>
            <a:chOff x="3793331" y="2276872"/>
            <a:chExt cx="216024" cy="216024"/>
          </a:xfrm>
          <a:solidFill>
            <a:srgbClr val="2C3637"/>
          </a:solidFill>
        </p:grpSpPr>
        <p:sp>
          <p:nvSpPr>
            <p:cNvPr id="68" name="椭圆 67"/>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70" name="椭圆 69"/>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nvGrpSpPr>
          <p:cNvPr id="11" name="组合 74"/>
          <p:cNvGrpSpPr/>
          <p:nvPr/>
        </p:nvGrpSpPr>
        <p:grpSpPr>
          <a:xfrm>
            <a:off x="6883846" y="3776041"/>
            <a:ext cx="287957" cy="287957"/>
            <a:chOff x="3793331" y="2276872"/>
            <a:chExt cx="216024" cy="216024"/>
          </a:xfrm>
          <a:solidFill>
            <a:srgbClr val="2C3637"/>
          </a:solidFill>
        </p:grpSpPr>
        <p:sp>
          <p:nvSpPr>
            <p:cNvPr id="76" name="椭圆 75"/>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77" name="椭圆 76"/>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nvGrpSpPr>
          <p:cNvPr id="12" name="组合 81"/>
          <p:cNvGrpSpPr/>
          <p:nvPr/>
        </p:nvGrpSpPr>
        <p:grpSpPr>
          <a:xfrm>
            <a:off x="7892008" y="3858812"/>
            <a:ext cx="215968" cy="215968"/>
            <a:chOff x="3793331" y="2276872"/>
            <a:chExt cx="216024" cy="216024"/>
          </a:xfrm>
          <a:solidFill>
            <a:srgbClr val="2C3637"/>
          </a:solidFill>
        </p:grpSpPr>
        <p:sp>
          <p:nvSpPr>
            <p:cNvPr id="84" name="椭圆 83"/>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85" name="椭圆 84"/>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89" name="标题 4"/>
          <p:cNvSpPr txBox="1"/>
          <p:nvPr/>
        </p:nvSpPr>
        <p:spPr>
          <a:xfrm>
            <a:off x="218374" y="3943442"/>
            <a:ext cx="2163698" cy="2400520"/>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altLang="zh-CN" sz="1400" b="1" dirty="0">
                <a:solidFill>
                  <a:srgbClr val="006B59"/>
                </a:solidFill>
                <a:latin typeface="微软雅黑" panose="020B0503020204020204" pitchFamily="34" charset="-122"/>
                <a:ea typeface="微软雅黑" panose="020B0503020204020204" pitchFamily="34" charset="-122"/>
              </a:rPr>
              <a:t>2016</a:t>
            </a:r>
            <a:r>
              <a:rPr lang="zh-CN" altLang="en-US" sz="1400" b="1" dirty="0">
                <a:solidFill>
                  <a:srgbClr val="006B59"/>
                </a:solidFill>
                <a:latin typeface="微软雅黑" panose="020B0503020204020204" pitchFamily="34" charset="-122"/>
                <a:ea typeface="微软雅黑" panose="020B0503020204020204" pitchFamily="34" charset="-122"/>
              </a:rPr>
              <a:t>年</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修订了</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外国语学院关于科研奖励的规定</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，加大了学院层面对学术专著、学术译著、</a:t>
            </a: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rPr>
              <a:t>CSSCI</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期刊论文、</a:t>
            </a: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rPr>
              <a:t>SCI</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论文、</a:t>
            </a: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rPr>
              <a:t>A&amp;HCI</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论文的奖励力度，以激励学院教师多出成果，打造有国际影响力的精品成果</a:t>
            </a:r>
            <a:endParaRPr lang="zh-CN" altLang="en-US" sz="11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13" name="组合 100"/>
          <p:cNvGrpSpPr/>
          <p:nvPr/>
        </p:nvGrpSpPr>
        <p:grpSpPr>
          <a:xfrm>
            <a:off x="783632" y="1701108"/>
            <a:ext cx="3675254" cy="1761806"/>
            <a:chOff x="5130397" y="1052736"/>
            <a:chExt cx="4968552" cy="1927164"/>
          </a:xfrm>
          <a:solidFill>
            <a:srgbClr val="A50021"/>
          </a:solidFill>
        </p:grpSpPr>
        <p:sp>
          <p:nvSpPr>
            <p:cNvPr id="102" name="圆角矩形 101"/>
            <p:cNvSpPr/>
            <p:nvPr/>
          </p:nvSpPr>
          <p:spPr>
            <a:xfrm>
              <a:off x="5130397" y="1052736"/>
              <a:ext cx="4968552" cy="1656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03" name="等腰三角形 102"/>
            <p:cNvSpPr/>
            <p:nvPr/>
          </p:nvSpPr>
          <p:spPr>
            <a:xfrm rot="10800000">
              <a:off x="7465738" y="2691868"/>
              <a:ext cx="334117"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107" name="标题 4"/>
          <p:cNvSpPr txBox="1"/>
          <p:nvPr/>
        </p:nvSpPr>
        <p:spPr>
          <a:xfrm>
            <a:off x="4429760" y="4064000"/>
            <a:ext cx="1638066" cy="134637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400" b="1" dirty="0">
                <a:solidFill>
                  <a:srgbClr val="006B59"/>
                </a:solidFill>
                <a:latin typeface="微软雅黑" panose="020B0503020204020204" pitchFamily="34" charset="-122"/>
                <a:ea typeface="微软雅黑" panose="020B0503020204020204" pitchFamily="34" charset="-122"/>
              </a:rPr>
              <a:t>2016</a:t>
            </a:r>
            <a:r>
              <a:rPr lang="zh-CN" altLang="en-US" sz="1400" b="1" dirty="0">
                <a:solidFill>
                  <a:srgbClr val="006B59"/>
                </a:solidFill>
                <a:latin typeface="微软雅黑" panose="020B0503020204020204" pitchFamily="34" charset="-122"/>
                <a:ea typeface="微软雅黑" panose="020B0503020204020204" pitchFamily="34" charset="-122"/>
              </a:rPr>
              <a:t>年</a:t>
            </a:r>
            <a:r>
              <a:rPr lang="en-US" altLang="zh-CN" sz="1400" b="1" dirty="0">
                <a:solidFill>
                  <a:srgbClr val="C00000"/>
                </a:solidFill>
                <a:latin typeface="微软雅黑" panose="020B0503020204020204" pitchFamily="34" charset="-122"/>
                <a:ea typeface="微软雅黑" panose="020B0503020204020204" pitchFamily="34" charset="-122"/>
              </a:rPr>
              <a:t>2</a:t>
            </a:r>
            <a:r>
              <a:rPr lang="zh-CN" altLang="en-US" sz="1400" b="1" dirty="0">
                <a:solidFill>
                  <a:srgbClr val="C00000"/>
                </a:solidFill>
                <a:latin typeface="微软雅黑" panose="020B0503020204020204" pitchFamily="34" charset="-122"/>
                <a:ea typeface="微软雅黑" panose="020B0503020204020204" pitchFamily="34" charset="-122"/>
              </a:rPr>
              <a:t>部</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专著荣获</a:t>
            </a:r>
            <a:r>
              <a:rPr lang="zh-CN" altLang="en-US" sz="1400" b="1" dirty="0">
                <a:solidFill>
                  <a:srgbClr val="006B59"/>
                </a:solidFill>
                <a:latin typeface="微软雅黑" panose="020B0503020204020204" pitchFamily="34" charset="-122"/>
                <a:ea typeface="微软雅黑" panose="020B0503020204020204" pitchFamily="34" charset="-122"/>
              </a:rPr>
              <a:t>北京市</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第十四届哲学社会科学优秀成果奖</a:t>
            </a:r>
            <a:r>
              <a:rPr lang="zh-CN" altLang="en-US" sz="1400" b="1" dirty="0">
                <a:solidFill>
                  <a:srgbClr val="006B59"/>
                </a:solidFill>
                <a:latin typeface="微软雅黑" panose="020B0503020204020204" pitchFamily="34" charset="-122"/>
                <a:ea typeface="微软雅黑" panose="020B0503020204020204" pitchFamily="34" charset="-122"/>
              </a:rPr>
              <a:t>一等奖</a:t>
            </a:r>
          </a:p>
        </p:txBody>
      </p:sp>
      <p:sp>
        <p:nvSpPr>
          <p:cNvPr id="108" name="标题 4"/>
          <p:cNvSpPr txBox="1"/>
          <p:nvPr/>
        </p:nvSpPr>
        <p:spPr>
          <a:xfrm>
            <a:off x="6035041" y="4043680"/>
            <a:ext cx="1914888" cy="1380861"/>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400" b="1" dirty="0">
                <a:solidFill>
                  <a:srgbClr val="006B59"/>
                </a:solidFill>
                <a:latin typeface="微软雅黑" panose="020B0503020204020204" pitchFamily="34" charset="-122"/>
                <a:ea typeface="微软雅黑" panose="020B0503020204020204" pitchFamily="34" charset="-122"/>
              </a:rPr>
              <a:t>2018</a:t>
            </a:r>
            <a:r>
              <a:rPr lang="zh-CN" altLang="en-US" sz="1400" b="1" dirty="0">
                <a:solidFill>
                  <a:srgbClr val="006B59"/>
                </a:solidFill>
                <a:latin typeface="微软雅黑" panose="020B0503020204020204" pitchFamily="34" charset="-122"/>
                <a:ea typeface="微软雅黑" panose="020B0503020204020204" pitchFamily="34" charset="-122"/>
              </a:rPr>
              <a:t>年</a:t>
            </a:r>
            <a:r>
              <a:rPr lang="en-US" altLang="zh-CN" sz="1400" b="1" dirty="0">
                <a:solidFill>
                  <a:srgbClr val="C00000"/>
                </a:solidFill>
                <a:latin typeface="微软雅黑" panose="020B0503020204020204" pitchFamily="34" charset="-122"/>
                <a:ea typeface="微软雅黑" panose="020B0503020204020204" pitchFamily="34" charset="-122"/>
              </a:rPr>
              <a:t>1</a:t>
            </a:r>
            <a:r>
              <a:rPr lang="zh-CN" altLang="en-US" sz="1400" b="1" dirty="0">
                <a:solidFill>
                  <a:srgbClr val="C00000"/>
                </a:solidFill>
                <a:latin typeface="微软雅黑" panose="020B0503020204020204" pitchFamily="34" charset="-122"/>
                <a:ea typeface="微软雅黑" panose="020B0503020204020204" pitchFamily="34" charset="-122"/>
              </a:rPr>
              <a:t>部</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专著荣获</a:t>
            </a:r>
            <a:r>
              <a:rPr lang="zh-CN" altLang="en-US" sz="1400" b="1" dirty="0">
                <a:solidFill>
                  <a:srgbClr val="006B59"/>
                </a:solidFill>
                <a:latin typeface="微软雅黑" panose="020B0503020204020204" pitchFamily="34" charset="-122"/>
                <a:ea typeface="微软雅黑" panose="020B0503020204020204" pitchFamily="34" charset="-122"/>
              </a:rPr>
              <a:t>北京市</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第十五届哲学社会科学优秀成果奖</a:t>
            </a:r>
            <a:endPar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endParaRPr>
          </a:p>
          <a:p>
            <a:pPr algn="l"/>
            <a:r>
              <a:rPr lang="zh-CN" altLang="en-US" sz="1400" b="1" dirty="0">
                <a:solidFill>
                  <a:srgbClr val="006B59"/>
                </a:solidFill>
                <a:latin typeface="微软雅黑" panose="020B0503020204020204" pitchFamily="34" charset="-122"/>
                <a:ea typeface="微软雅黑" panose="020B0503020204020204" pitchFamily="34" charset="-122"/>
              </a:rPr>
              <a:t>一等奖</a:t>
            </a:r>
          </a:p>
        </p:txBody>
      </p:sp>
      <p:sp>
        <p:nvSpPr>
          <p:cNvPr id="109" name="矩形 3"/>
          <p:cNvSpPr>
            <a:spLocks noChangeArrowheads="1"/>
          </p:cNvSpPr>
          <p:nvPr/>
        </p:nvSpPr>
        <p:spPr bwMode="auto">
          <a:xfrm>
            <a:off x="770787" y="1693246"/>
            <a:ext cx="3604866" cy="15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p>
            <a:pPr>
              <a:spcBef>
                <a:spcPct val="0"/>
              </a:spcBef>
              <a:buFont typeface="Arial" panose="020B0604020202020204" pitchFamily="34" charset="0"/>
              <a:buNone/>
            </a:pP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2016-2019</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年，学院科研成果丰硕，</a:t>
            </a:r>
            <a:r>
              <a:rPr lang="zh-CN" altLang="zh-CN" sz="1600" b="1" dirty="0">
                <a:solidFill>
                  <a:schemeClr val="bg1"/>
                </a:solidFill>
                <a:latin typeface="微软雅黑" panose="020B0503020204020204" pitchFamily="34" charset="-122"/>
                <a:ea typeface="微软雅黑" panose="020B0503020204020204" pitchFamily="34" charset="-122"/>
              </a:rPr>
              <a:t>在</a:t>
            </a:r>
            <a:r>
              <a:rPr lang="en-US" altLang="zh-CN" sz="1600" b="1" dirty="0">
                <a:solidFill>
                  <a:schemeClr val="bg1"/>
                </a:solidFill>
                <a:latin typeface="微软雅黑" panose="020B0503020204020204" pitchFamily="34" charset="-122"/>
                <a:ea typeface="微软雅黑" panose="020B0503020204020204" pitchFamily="34" charset="-122"/>
              </a:rPr>
              <a:t>CNKI</a:t>
            </a:r>
            <a:r>
              <a:rPr lang="zh-CN" altLang="zh-CN" sz="1600" b="1" dirty="0">
                <a:solidFill>
                  <a:schemeClr val="bg1"/>
                </a:solidFill>
                <a:latin typeface="微软雅黑" panose="020B0503020204020204" pitchFamily="34" charset="-122"/>
                <a:ea typeface="微软雅黑" panose="020B0503020204020204" pitchFamily="34" charset="-122"/>
              </a:rPr>
              <a:t>收录期刊发表论文</a:t>
            </a:r>
            <a:r>
              <a:rPr lang="en-US" altLang="zh-CN" sz="1600" b="1" dirty="0">
                <a:solidFill>
                  <a:schemeClr val="bg1"/>
                </a:solidFill>
                <a:latin typeface="微软雅黑" panose="020B0503020204020204" pitchFamily="34" charset="-122"/>
                <a:ea typeface="微软雅黑" panose="020B0503020204020204" pitchFamily="34" charset="-122"/>
              </a:rPr>
              <a:t>258</a:t>
            </a:r>
            <a:r>
              <a:rPr lang="zh-CN" altLang="zh-CN" sz="1600" b="1" dirty="0">
                <a:solidFill>
                  <a:schemeClr val="bg1"/>
                </a:solidFill>
                <a:latin typeface="微软雅黑" panose="020B0503020204020204" pitchFamily="34" charset="-122"/>
                <a:ea typeface="微软雅黑" panose="020B0503020204020204" pitchFamily="34" charset="-122"/>
              </a:rPr>
              <a:t>篇，其中</a:t>
            </a:r>
            <a:r>
              <a:rPr lang="en-US" altLang="zh-CN" sz="1600" b="1" dirty="0">
                <a:solidFill>
                  <a:schemeClr val="bg1"/>
                </a:solidFill>
                <a:latin typeface="微软雅黑" panose="020B0503020204020204" pitchFamily="34" charset="-122"/>
                <a:ea typeface="微软雅黑" panose="020B0503020204020204" pitchFamily="34" charset="-122"/>
              </a:rPr>
              <a:t>CSSCI</a:t>
            </a:r>
            <a:r>
              <a:rPr lang="zh-CN" altLang="zh-CN" sz="1600" b="1" dirty="0">
                <a:solidFill>
                  <a:schemeClr val="bg1"/>
                </a:solidFill>
                <a:latin typeface="微软雅黑" panose="020B0503020204020204" pitchFamily="34" charset="-122"/>
                <a:ea typeface="微软雅黑" panose="020B0503020204020204" pitchFamily="34" charset="-122"/>
              </a:rPr>
              <a:t>收录期刊论文</a:t>
            </a:r>
            <a:r>
              <a:rPr lang="en-US" altLang="zh-CN" sz="1600" b="1" dirty="0">
                <a:solidFill>
                  <a:schemeClr val="bg1"/>
                </a:solidFill>
                <a:latin typeface="微软雅黑" panose="020B0503020204020204" pitchFamily="34" charset="-122"/>
                <a:ea typeface="微软雅黑" panose="020B0503020204020204" pitchFamily="34" charset="-122"/>
              </a:rPr>
              <a:t>163</a:t>
            </a:r>
            <a:r>
              <a:rPr lang="zh-CN" altLang="zh-CN" sz="1600" b="1" dirty="0">
                <a:solidFill>
                  <a:schemeClr val="bg1"/>
                </a:solidFill>
                <a:latin typeface="微软雅黑" panose="020B0503020204020204" pitchFamily="34" charset="-122"/>
                <a:ea typeface="微软雅黑" panose="020B0503020204020204" pitchFamily="34" charset="-122"/>
              </a:rPr>
              <a:t>篇；</a:t>
            </a:r>
            <a:r>
              <a:rPr lang="en-US" altLang="zh-CN" sz="1600" b="1" dirty="0">
                <a:solidFill>
                  <a:schemeClr val="bg1"/>
                </a:solidFill>
                <a:latin typeface="微软雅黑" panose="020B0503020204020204" pitchFamily="34" charset="-122"/>
                <a:ea typeface="微软雅黑" panose="020B0503020204020204" pitchFamily="34" charset="-122"/>
              </a:rPr>
              <a:t>SSCI</a:t>
            </a:r>
            <a:r>
              <a:rPr lang="zh-CN" altLang="zh-CN" sz="1600" b="1" dirty="0">
                <a:solidFill>
                  <a:schemeClr val="bg1"/>
                </a:solidFill>
                <a:latin typeface="微软雅黑" panose="020B0503020204020204" pitchFamily="34" charset="-122"/>
                <a:ea typeface="微软雅黑" panose="020B0503020204020204" pitchFamily="34" charset="-122"/>
              </a:rPr>
              <a:t>、</a:t>
            </a:r>
            <a:r>
              <a:rPr lang="en-US" altLang="zh-CN" sz="1600" b="1" dirty="0">
                <a:solidFill>
                  <a:schemeClr val="bg1"/>
                </a:solidFill>
                <a:latin typeface="微软雅黑" panose="020B0503020204020204" pitchFamily="34" charset="-122"/>
                <a:ea typeface="微软雅黑" panose="020B0503020204020204" pitchFamily="34" charset="-122"/>
              </a:rPr>
              <a:t>EI</a:t>
            </a:r>
            <a:r>
              <a:rPr lang="zh-CN" altLang="zh-CN" sz="1600" b="1" dirty="0">
                <a:solidFill>
                  <a:schemeClr val="bg1"/>
                </a:solidFill>
                <a:latin typeface="微软雅黑" panose="020B0503020204020204" pitchFamily="34" charset="-122"/>
                <a:ea typeface="微软雅黑" panose="020B0503020204020204" pitchFamily="34" charset="-122"/>
              </a:rPr>
              <a:t>和</a:t>
            </a:r>
            <a:r>
              <a:rPr lang="en-US" altLang="zh-CN" sz="1600" b="1" dirty="0">
                <a:solidFill>
                  <a:schemeClr val="bg1"/>
                </a:solidFill>
                <a:latin typeface="微软雅黑" panose="020B0503020204020204" pitchFamily="34" charset="-122"/>
                <a:ea typeface="微软雅黑" panose="020B0503020204020204" pitchFamily="34" charset="-122"/>
              </a:rPr>
              <a:t>A&amp;HCI</a:t>
            </a:r>
            <a:r>
              <a:rPr lang="zh-CN" altLang="zh-CN" sz="1600" b="1" dirty="0">
                <a:solidFill>
                  <a:schemeClr val="bg1"/>
                </a:solidFill>
                <a:latin typeface="微软雅黑" panose="020B0503020204020204" pitchFamily="34" charset="-122"/>
                <a:ea typeface="微软雅黑" panose="020B0503020204020204" pitchFamily="34" charset="-122"/>
              </a:rPr>
              <a:t>收录期刊论文</a:t>
            </a:r>
            <a:r>
              <a:rPr lang="en-US" altLang="zh-CN" sz="1600" b="1" dirty="0">
                <a:solidFill>
                  <a:schemeClr val="bg1"/>
                </a:solidFill>
                <a:latin typeface="微软雅黑" panose="020B0503020204020204" pitchFamily="34" charset="-122"/>
                <a:ea typeface="微软雅黑" panose="020B0503020204020204" pitchFamily="34" charset="-122"/>
              </a:rPr>
              <a:t>21</a:t>
            </a:r>
            <a:r>
              <a:rPr lang="zh-CN" altLang="zh-CN" sz="1600" b="1" dirty="0">
                <a:solidFill>
                  <a:schemeClr val="bg1"/>
                </a:solidFill>
                <a:latin typeface="微软雅黑" panose="020B0503020204020204" pitchFamily="34" charset="-122"/>
                <a:ea typeface="微软雅黑" panose="020B0503020204020204" pitchFamily="34" charset="-122"/>
              </a:rPr>
              <a:t>篇；出版专著</a:t>
            </a:r>
            <a:r>
              <a:rPr lang="en-US" altLang="zh-CN" sz="1600" b="1" dirty="0">
                <a:solidFill>
                  <a:schemeClr val="bg1"/>
                </a:solidFill>
                <a:latin typeface="微软雅黑" panose="020B0503020204020204" pitchFamily="34" charset="-122"/>
                <a:ea typeface="微软雅黑" panose="020B0503020204020204" pitchFamily="34" charset="-122"/>
              </a:rPr>
              <a:t>77</a:t>
            </a:r>
            <a:r>
              <a:rPr lang="zh-CN" altLang="zh-CN" sz="1600" b="1" dirty="0">
                <a:solidFill>
                  <a:schemeClr val="bg1"/>
                </a:solidFill>
                <a:latin typeface="微软雅黑" panose="020B0503020204020204" pitchFamily="34" charset="-122"/>
                <a:ea typeface="微软雅黑" panose="020B0503020204020204" pitchFamily="34" charset="-122"/>
              </a:rPr>
              <a:t>部，教材</a:t>
            </a:r>
            <a:r>
              <a:rPr lang="en-US" altLang="zh-CN" sz="1600" b="1" dirty="0">
                <a:solidFill>
                  <a:schemeClr val="bg1"/>
                </a:solidFill>
                <a:latin typeface="微软雅黑" panose="020B0503020204020204" pitchFamily="34" charset="-122"/>
                <a:ea typeface="微软雅黑" panose="020B0503020204020204" pitchFamily="34" charset="-122"/>
              </a:rPr>
              <a:t>29</a:t>
            </a:r>
            <a:r>
              <a:rPr lang="zh-CN" altLang="zh-CN" sz="1600" b="1" dirty="0">
                <a:solidFill>
                  <a:schemeClr val="bg1"/>
                </a:solidFill>
                <a:latin typeface="微软雅黑" panose="020B0503020204020204" pitchFamily="34" charset="-122"/>
                <a:ea typeface="微软雅黑" panose="020B0503020204020204" pitchFamily="34" charset="-122"/>
              </a:rPr>
              <a:t>部。</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多部著作类成果获得省部级以上奖项。</a:t>
            </a:r>
            <a:endPar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4" name="组合 109"/>
          <p:cNvGrpSpPr/>
          <p:nvPr/>
        </p:nvGrpSpPr>
        <p:grpSpPr>
          <a:xfrm>
            <a:off x="5283200" y="963228"/>
            <a:ext cx="5444744" cy="3024000"/>
            <a:chOff x="5130397" y="1052736"/>
            <a:chExt cx="4968552" cy="1927708"/>
          </a:xfrm>
          <a:solidFill>
            <a:srgbClr val="A50021"/>
          </a:solidFill>
        </p:grpSpPr>
        <p:sp>
          <p:nvSpPr>
            <p:cNvPr id="111" name="圆角矩形 101"/>
            <p:cNvSpPr/>
            <p:nvPr/>
          </p:nvSpPr>
          <p:spPr>
            <a:xfrm>
              <a:off x="5130397" y="1052736"/>
              <a:ext cx="4968552" cy="16561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12" name="等腰三角形 111"/>
            <p:cNvSpPr/>
            <p:nvPr/>
          </p:nvSpPr>
          <p:spPr>
            <a:xfrm rot="10800000">
              <a:off x="7460031" y="2692412"/>
              <a:ext cx="33411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113" name="矩形 3"/>
          <p:cNvSpPr>
            <a:spLocks noChangeArrowheads="1"/>
          </p:cNvSpPr>
          <p:nvPr/>
        </p:nvSpPr>
        <p:spPr bwMode="auto">
          <a:xfrm>
            <a:off x="5232400" y="1056640"/>
            <a:ext cx="5695716" cy="33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p>
            <a:pPr>
              <a:spcBef>
                <a:spcPts val="600"/>
              </a:spcBef>
              <a:buFont typeface="Arial" panose="020B0604020202020204" pitchFamily="34" charset="0"/>
              <a:buNone/>
            </a:pP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阿拉伯语系仲跻昆教授荣获代表我国翻译界最高荣誉的</a:t>
            </a:r>
            <a:endPar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“翻译文化终身成就奖”；</a:t>
            </a:r>
            <a:endPar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西亚系时光教授凭借撰写译注的</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《&lt;</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伊利汗中国科技珍宝</a:t>
            </a:r>
            <a:endPar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书</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&gt;</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校注</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一书获伊朗第</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25</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届世界图书奖；</a:t>
            </a:r>
            <a:endPar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1600" b="1" dirty="0">
                <a:solidFill>
                  <a:schemeClr val="bg1"/>
                </a:solidFill>
                <a:latin typeface="微软雅黑" panose="020B0503020204020204" pitchFamily="34" charset="-122"/>
                <a:ea typeface="微软雅黑" panose="020B0503020204020204" pitchFamily="34" charset="-122"/>
              </a:rPr>
              <a:t>李明滨获得中俄人文交流领域作出贡献的中方十大杰出人物</a:t>
            </a:r>
            <a:endParaRPr lang="en-US" altLang="zh-CN" sz="1600" b="1" dirty="0">
              <a:solidFill>
                <a:schemeClr val="bg1"/>
              </a:solidFill>
              <a:latin typeface="微软雅黑" panose="020B0503020204020204" pitchFamily="34" charset="-122"/>
              <a:ea typeface="微软雅黑" panose="020B0503020204020204" pitchFamily="34" charset="-122"/>
            </a:endParaRPr>
          </a:p>
          <a:p>
            <a:pPr>
              <a:spcBef>
                <a:spcPts val="600"/>
              </a:spcBef>
              <a:buFont typeface="Arial" panose="020B0604020202020204" pitchFamily="34" charset="0"/>
              <a:buNone/>
            </a:pP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1600" b="1" dirty="0">
                <a:solidFill>
                  <a:schemeClr val="bg1"/>
                </a:solidFill>
                <a:latin typeface="微软雅黑" panose="020B0503020204020204" pitchFamily="34" charset="-122"/>
                <a:ea typeface="微软雅黑" panose="020B0503020204020204" pitchFamily="34" charset="-122"/>
              </a:rPr>
              <a:t>宁琦荣获俄罗斯国际人文合作署“友谊与合作”荣誉奖章</a:t>
            </a:r>
            <a:r>
              <a:rPr lang="zh-CN" altLang="en-US" sz="1600" b="1" dirty="0">
                <a:solidFill>
                  <a:schemeClr val="bg1"/>
                </a:solidFill>
                <a:latin typeface="微软雅黑" panose="020B0503020204020204" pitchFamily="34" charset="-122"/>
                <a:ea typeface="微软雅黑" panose="020B0503020204020204" pitchFamily="34" charset="-122"/>
              </a:rPr>
              <a:t>；</a:t>
            </a:r>
            <a:endParaRPr lang="en-US" altLang="zh-CN"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西班牙语专业路燕萍博士凭借译著</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火的记忆</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I</a:t>
            </a: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：创世纪</a:t>
            </a:r>
            <a:r>
              <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p>
          <a:p>
            <a:pPr>
              <a:spcBef>
                <a:spcPts val="600"/>
              </a:spcBef>
              <a:buFont typeface="Arial" panose="020B0604020202020204" pitchFamily="34" charset="0"/>
              <a:buNone/>
            </a:pPr>
            <a:r>
              <a:rPr lang="zh-CN" altLang="en-US"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荣膺鲁迅文学奖文学翻译奖；</a:t>
            </a:r>
            <a:endParaRPr lang="en-US" altLang="zh-CN" sz="16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endPar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spcBef>
                <a:spcPts val="600"/>
              </a:spcBef>
              <a:buFont typeface="Arial" panose="020B0604020202020204" pitchFamily="34" charset="0"/>
              <a:buNone/>
            </a:pPr>
            <a:endPar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矩形 2"/>
          <p:cNvSpPr/>
          <p:nvPr/>
        </p:nvSpPr>
        <p:spPr>
          <a:xfrm>
            <a:off x="7933090" y="4185393"/>
            <a:ext cx="2794517" cy="1892826"/>
          </a:xfrm>
          <a:prstGeom prst="rect">
            <a:avLst/>
          </a:prstGeom>
        </p:spPr>
        <p:txBody>
          <a:bodyPr wrap="square">
            <a:spAutoFit/>
          </a:bodyPr>
          <a:lstStyle/>
          <a:p>
            <a:pPr algn="just">
              <a:spcBef>
                <a:spcPts val="600"/>
              </a:spcBef>
              <a:buFont typeface="Arial" panose="020B0604020202020204" pitchFamily="34" charset="0"/>
              <a:buNone/>
            </a:pP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南亚学系姜景奎教授荣获印度 </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2016</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年度（</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2018</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年公布）“乔治</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格里森奖”</a:t>
            </a:r>
            <a:endPar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endParaRPr>
          </a:p>
          <a:p>
            <a:pPr algn="just">
              <a:spcBef>
                <a:spcPts val="600"/>
              </a:spcBef>
              <a:buFont typeface="Arial" panose="020B0604020202020204" pitchFamily="34" charset="0"/>
              <a:buNone/>
            </a:pP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申丹、王邦维教授担任总主编的</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新中国</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60</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年外国文学研究</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en-US"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和</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陈明教授的著作</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印度佛教神话</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书写与流传</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双双荣获</a:t>
            </a:r>
            <a:r>
              <a:rPr lang="en-US" altLang="zh-CN"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2018</a:t>
            </a:r>
            <a:r>
              <a:rPr lang="zh-CN" altLang="en-US" sz="1400" b="1"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首届王佐良外国文学研究奖二等奖</a:t>
            </a:r>
          </a:p>
        </p:txBody>
      </p:sp>
      <p:grpSp>
        <p:nvGrpSpPr>
          <p:cNvPr id="15" name="组合 116"/>
          <p:cNvGrpSpPr/>
          <p:nvPr/>
        </p:nvGrpSpPr>
        <p:grpSpPr>
          <a:xfrm>
            <a:off x="9831222" y="3782346"/>
            <a:ext cx="215968" cy="215968"/>
            <a:chOff x="3793331" y="2276872"/>
            <a:chExt cx="216024" cy="216024"/>
          </a:xfrm>
          <a:solidFill>
            <a:srgbClr val="2C3637"/>
          </a:solidFill>
        </p:grpSpPr>
        <p:sp>
          <p:nvSpPr>
            <p:cNvPr id="118" name="椭圆 117"/>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19" name="椭圆 118"/>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1360" y="3830320"/>
            <a:ext cx="1310640" cy="1413334"/>
          </a:xfrm>
          <a:prstGeom prst="rect">
            <a:avLst/>
          </a:prstGeom>
          <a:ln>
            <a:noFill/>
          </a:ln>
          <a:effectLst>
            <a:outerShdw blurRad="292100" dist="139700" dir="2700000" algn="tl" rotWithShape="0">
              <a:srgbClr val="333333">
                <a:alpha val="65000"/>
              </a:srgbClr>
            </a:outerShdw>
          </a:effectLst>
        </p:spPr>
      </p:pic>
      <p:pic>
        <p:nvPicPr>
          <p:cNvPr id="54" name="图片 5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825738" y="896879"/>
            <a:ext cx="1080272" cy="1427221"/>
          </a:xfrm>
          <a:prstGeom prst="rect">
            <a:avLst/>
          </a:prstGeom>
          <a:ln>
            <a:noFill/>
          </a:ln>
          <a:effectLst>
            <a:outerShdw blurRad="292100" dist="139700" dir="2700000" algn="tl" rotWithShape="0">
              <a:srgbClr val="333333">
                <a:alpha val="65000"/>
              </a:srgbClr>
            </a:outerShdw>
          </a:effectLst>
        </p:spPr>
      </p:pic>
      <p:pic>
        <p:nvPicPr>
          <p:cNvPr id="57" name="图片 56"/>
          <p:cNvPicPr>
            <a:picLocks noChangeAspect="1"/>
          </p:cNvPicPr>
          <p:nvPr/>
        </p:nvPicPr>
        <p:blipFill rotWithShape="1">
          <a:blip r:embed="rId7" cstate="print"/>
          <a:srcRect l="2005" t="-8085" r="-2005" b="8085"/>
          <a:stretch>
            <a:fillRect/>
          </a:stretch>
        </p:blipFill>
        <p:spPr>
          <a:xfrm>
            <a:off x="10727607" y="2078292"/>
            <a:ext cx="1258599" cy="1697749"/>
          </a:xfrm>
          <a:prstGeom prst="rect">
            <a:avLst/>
          </a:prstGeom>
        </p:spPr>
      </p:pic>
      <p:pic>
        <p:nvPicPr>
          <p:cNvPr id="59" name="图片 58"/>
          <p:cNvPicPr>
            <a:picLocks noChangeAspect="1"/>
          </p:cNvPicPr>
          <p:nvPr/>
        </p:nvPicPr>
        <p:blipFill rotWithShape="1">
          <a:blip r:embed="rId8" cstate="print"/>
          <a:srcRect l="4957" b="1119"/>
          <a:stretch>
            <a:fillRect/>
          </a:stretch>
        </p:blipFill>
        <p:spPr>
          <a:xfrm>
            <a:off x="10891360" y="5297582"/>
            <a:ext cx="1213539" cy="1455017"/>
          </a:xfrm>
          <a:prstGeom prst="rect">
            <a:avLst/>
          </a:prstGeom>
        </p:spPr>
      </p:pic>
      <p:sp>
        <p:nvSpPr>
          <p:cNvPr id="58" name="矩形 57"/>
          <p:cNvSpPr/>
          <p:nvPr/>
        </p:nvSpPr>
        <p:spPr>
          <a:xfrm>
            <a:off x="2540000" y="4175760"/>
            <a:ext cx="1625600" cy="2246769"/>
          </a:xfrm>
          <a:prstGeom prst="rect">
            <a:avLst/>
          </a:prstGeom>
        </p:spPr>
        <p:txBody>
          <a:bodyPr wrap="square">
            <a:spAutoFit/>
          </a:bodyPr>
          <a:lstStyle/>
          <a:p>
            <a:pPr>
              <a:spcBef>
                <a:spcPct val="0"/>
              </a:spcBef>
              <a:buFont typeface="Arial" panose="020B0604020202020204" pitchFamily="34" charset="0"/>
              <a:buNone/>
            </a:pP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2016-2019</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年，本</a:t>
            </a:r>
            <a:r>
              <a:rPr lang="zh-CN"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学科教师承担</a:t>
            </a:r>
            <a:r>
              <a:rPr lang="zh-CN" altLang="zh-CN" sz="1400" b="1" dirty="0">
                <a:solidFill>
                  <a:srgbClr val="006B59"/>
                </a:solidFill>
                <a:latin typeface="微软雅黑" panose="020B0503020204020204" pitchFamily="34" charset="-122"/>
                <a:ea typeface="微软雅黑" panose="020B0503020204020204" pitchFamily="34" charset="-122"/>
                <a:cs typeface="+mj-cs"/>
              </a:rPr>
              <a:t>国家社科基金项目</a:t>
            </a:r>
            <a:r>
              <a:rPr lang="en-US" altLang="zh-CN" sz="1400" b="1" dirty="0">
                <a:solidFill>
                  <a:srgbClr val="C00000"/>
                </a:solidFill>
                <a:latin typeface="微软雅黑" panose="020B0503020204020204" pitchFamily="34" charset="-122"/>
                <a:ea typeface="微软雅黑" panose="020B0503020204020204" pitchFamily="34" charset="-122"/>
                <a:cs typeface="+mj-cs"/>
              </a:rPr>
              <a:t>52</a:t>
            </a:r>
            <a:r>
              <a:rPr lang="zh-CN" altLang="zh-CN" sz="1400" b="1" dirty="0">
                <a:solidFill>
                  <a:srgbClr val="C00000"/>
                </a:solidFill>
                <a:latin typeface="微软雅黑" panose="020B0503020204020204" pitchFamily="34" charset="-122"/>
                <a:ea typeface="微软雅黑" panose="020B0503020204020204" pitchFamily="34" charset="-122"/>
                <a:cs typeface="+mj-cs"/>
              </a:rPr>
              <a:t>项</a:t>
            </a:r>
            <a:r>
              <a:rPr lang="zh-CN"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其中</a:t>
            </a:r>
            <a:r>
              <a:rPr lang="zh-CN" altLang="en-US" sz="1400" b="1" dirty="0">
                <a:solidFill>
                  <a:srgbClr val="006B59"/>
                </a:solidFill>
                <a:latin typeface="微软雅黑" panose="020B0503020204020204" pitchFamily="34" charset="-122"/>
                <a:ea typeface="微软雅黑" panose="020B0503020204020204" pitchFamily="34" charset="-122"/>
                <a:cs typeface="+mj-cs"/>
              </a:rPr>
              <a:t>国家社科基金重大项目</a:t>
            </a:r>
            <a:r>
              <a:rPr lang="en-US" altLang="zh-CN" sz="1400" b="1" dirty="0">
                <a:solidFill>
                  <a:srgbClr val="C00000"/>
                </a:solidFill>
                <a:latin typeface="微软雅黑" panose="020B0503020204020204" pitchFamily="34" charset="-122"/>
                <a:ea typeface="微软雅黑" panose="020B0503020204020204" pitchFamily="34" charset="-122"/>
                <a:cs typeface="+mj-cs"/>
              </a:rPr>
              <a:t>5</a:t>
            </a:r>
            <a:r>
              <a:rPr lang="zh-CN" altLang="en-US" sz="1400" b="1" dirty="0">
                <a:solidFill>
                  <a:srgbClr val="C00000"/>
                </a:solidFill>
                <a:latin typeface="微软雅黑" panose="020B0503020204020204" pitchFamily="34" charset="-122"/>
                <a:ea typeface="微软雅黑" panose="020B0503020204020204" pitchFamily="34" charset="-122"/>
                <a:cs typeface="+mj-cs"/>
              </a:rPr>
              <a:t>项，</a:t>
            </a:r>
            <a:r>
              <a:rPr lang="zh-CN" altLang="zh-CN" sz="1400" b="1" dirty="0">
                <a:solidFill>
                  <a:srgbClr val="006B59"/>
                </a:solidFill>
                <a:latin typeface="微软雅黑" panose="020B0503020204020204" pitchFamily="34" charset="-122"/>
                <a:ea typeface="微软雅黑" panose="020B0503020204020204" pitchFamily="34" charset="-122"/>
                <a:cs typeface="+mj-cs"/>
              </a:rPr>
              <a:t>教育部人文社会科学研究项目</a:t>
            </a:r>
            <a:r>
              <a:rPr lang="en-US" altLang="zh-CN" sz="1400" b="1" dirty="0">
                <a:solidFill>
                  <a:srgbClr val="C00000"/>
                </a:solidFill>
                <a:latin typeface="微软雅黑" panose="020B0503020204020204" pitchFamily="34" charset="-122"/>
                <a:ea typeface="微软雅黑" panose="020B0503020204020204" pitchFamily="34" charset="-122"/>
                <a:cs typeface="+mj-cs"/>
              </a:rPr>
              <a:t>19</a:t>
            </a:r>
            <a:r>
              <a:rPr lang="zh-CN" altLang="zh-CN" sz="1400" b="1" dirty="0">
                <a:solidFill>
                  <a:srgbClr val="C00000"/>
                </a:solidFill>
                <a:latin typeface="微软雅黑" panose="020B0503020204020204" pitchFamily="34" charset="-122"/>
                <a:ea typeface="微软雅黑" panose="020B0503020204020204" pitchFamily="34" charset="-122"/>
                <a:cs typeface="+mj-cs"/>
              </a:rPr>
              <a:t>项</a:t>
            </a:r>
            <a:r>
              <a:rPr lang="zh-CN"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，共有</a:t>
            </a: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19</a:t>
            </a:r>
            <a:r>
              <a:rPr lang="zh-CN"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项通过结项。承担横向项目</a:t>
            </a: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19</a:t>
            </a:r>
            <a:r>
              <a:rPr lang="zh-CN" altLang="zh-CN" sz="1400" b="1" dirty="0">
                <a:solidFill>
                  <a:prstClr val="black">
                    <a:lumMod val="65000"/>
                    <a:lumOff val="35000"/>
                  </a:prstClr>
                </a:solidFill>
                <a:latin typeface="微软雅黑" panose="020B0503020204020204" pitchFamily="34" charset="-122"/>
                <a:ea typeface="微软雅黑" panose="020B0503020204020204" pitchFamily="34" charset="-122"/>
                <a:cs typeface="+mj-cs"/>
              </a:rPr>
              <a:t>项。</a:t>
            </a:r>
            <a:endPar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cs typeface="+mj-cs"/>
            </a:endParaRPr>
          </a:p>
        </p:txBody>
      </p:sp>
      <p:pic>
        <p:nvPicPr>
          <p:cNvPr id="1026" name="Picture 2" descr="段晴尺牍书"/>
          <p:cNvPicPr>
            <a:picLocks noChangeAspect="1" noChangeArrowheads="1"/>
          </p:cNvPicPr>
          <p:nvPr/>
        </p:nvPicPr>
        <p:blipFill>
          <a:blip r:embed="rId9" cstate="print"/>
          <a:srcRect/>
          <a:stretch>
            <a:fillRect/>
          </a:stretch>
        </p:blipFill>
        <p:spPr bwMode="auto">
          <a:xfrm>
            <a:off x="6506940" y="5100320"/>
            <a:ext cx="1052100" cy="1595120"/>
          </a:xfrm>
          <a:prstGeom prst="rect">
            <a:avLst/>
          </a:prstGeom>
          <a:noFill/>
          <a:ln w="9525">
            <a:noFill/>
            <a:miter lim="800000"/>
            <a:headEnd/>
            <a:tailEnd/>
          </a:ln>
        </p:spPr>
      </p:pic>
      <p:pic>
        <p:nvPicPr>
          <p:cNvPr id="61" name="图片 60" descr="20190613204415711777.jpg"/>
          <p:cNvPicPr>
            <a:picLocks noChangeAspect="1"/>
          </p:cNvPicPr>
          <p:nvPr/>
        </p:nvPicPr>
        <p:blipFill>
          <a:blip r:embed="rId10" cstate="print"/>
          <a:stretch>
            <a:fillRect/>
          </a:stretch>
        </p:blipFill>
        <p:spPr>
          <a:xfrm>
            <a:off x="4380819" y="5303520"/>
            <a:ext cx="1839450" cy="1412240"/>
          </a:xfrm>
          <a:prstGeom prst="rect">
            <a:avLst/>
          </a:prstGeom>
        </p:spPr>
      </p:pic>
      <p:sp>
        <p:nvSpPr>
          <p:cNvPr id="67" name="TextBox 3"/>
          <p:cNvSpPr txBox="1"/>
          <p:nvPr/>
        </p:nvSpPr>
        <p:spPr>
          <a:xfrm>
            <a:off x="1" y="836973"/>
            <a:ext cx="5032228"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a:defRPr/>
            </a:pPr>
            <a:r>
              <a:rPr lang="zh-CN" altLang="en-US" sz="2000" b="1" kern="0" dirty="0">
                <a:solidFill>
                  <a:prstClr val="white"/>
                </a:solidFill>
                <a:ea typeface="微软雅黑" panose="020B0503020204020204" pitchFamily="34" charset="-122"/>
              </a:rPr>
              <a:t>完善机制，激励优质科研成果产出</a:t>
            </a:r>
          </a:p>
        </p:txBody>
      </p:sp>
      <p:grpSp>
        <p:nvGrpSpPr>
          <p:cNvPr id="69" name="组合 68"/>
          <p:cNvGrpSpPr/>
          <p:nvPr/>
        </p:nvGrpSpPr>
        <p:grpSpPr>
          <a:xfrm>
            <a:off x="1" y="0"/>
            <a:ext cx="1202677" cy="905256"/>
            <a:chOff x="0" y="0"/>
            <a:chExt cx="6897954" cy="4536440"/>
          </a:xfrm>
        </p:grpSpPr>
        <p:sp>
          <p:nvSpPr>
            <p:cNvPr id="71" name="直角三角形 70"/>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直角三角形 71"/>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直角三角形 72"/>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a:extLst>
              <a:ext uri="{FF2B5EF4-FFF2-40B4-BE49-F238E27FC236}">
                <a16:creationId xmlns:a16="http://schemas.microsoft.com/office/drawing/2014/main" id="{B7823D5C-6BF2-8540-A61A-299F59FBA141}"/>
              </a:ext>
            </a:extLst>
          </p:cNvPr>
          <p:cNvSpPr/>
          <p:nvPr/>
        </p:nvSpPr>
        <p:spPr>
          <a:xfrm>
            <a:off x="694113" y="-95047"/>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2.2</a:t>
            </a:r>
            <a:r>
              <a:rPr lang="zh-CN" altLang="en-US" sz="3600" b="1" dirty="0">
                <a:solidFill>
                  <a:srgbClr val="8A0000"/>
                </a:solidFill>
                <a:latin typeface="微软雅黑" panose="020B0503020204020204" pitchFamily="34" charset="-122"/>
                <a:ea typeface="微软雅黑" panose="020B0503020204020204" pitchFamily="34" charset="-122"/>
              </a:rPr>
              <a:t> 科学研究</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91288" y="1012219"/>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245910" y="389725"/>
            <a:ext cx="8707822" cy="968405"/>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l"/>
            <a:endPar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l"/>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3.</a:t>
            </a:r>
            <a:endParaRPr lang="zh-CN" altLang="en-US" sz="18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98002" y="529131"/>
            <a:ext cx="2829919" cy="1080850"/>
          </a:xfrm>
          <a:prstGeom prst="rect">
            <a:avLst/>
          </a:prstGeom>
        </p:spPr>
      </p:pic>
      <p:sp>
        <p:nvSpPr>
          <p:cNvPr id="38" name="Chord 23"/>
          <p:cNvSpPr/>
          <p:nvPr/>
        </p:nvSpPr>
        <p:spPr>
          <a:xfrm rot="6745650">
            <a:off x="746111" y="2624711"/>
            <a:ext cx="2034036" cy="2034038"/>
          </a:xfrm>
          <a:prstGeom prst="chord">
            <a:avLst>
              <a:gd name="adj1" fmla="val 4058279"/>
              <a:gd name="adj2" fmla="val 148461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Rectangle 24"/>
          <p:cNvSpPr/>
          <p:nvPr/>
        </p:nvSpPr>
        <p:spPr>
          <a:xfrm>
            <a:off x="741696" y="3688639"/>
            <a:ext cx="10583529"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Isosceles Triangle 25"/>
          <p:cNvSpPr/>
          <p:nvPr/>
        </p:nvSpPr>
        <p:spPr>
          <a:xfrm rot="10800000">
            <a:off x="1587759" y="3773820"/>
            <a:ext cx="325446" cy="28055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Chord 46"/>
          <p:cNvSpPr/>
          <p:nvPr/>
        </p:nvSpPr>
        <p:spPr>
          <a:xfrm rot="6745650">
            <a:off x="2904062" y="2624711"/>
            <a:ext cx="2034036" cy="2034038"/>
          </a:xfrm>
          <a:prstGeom prst="chord">
            <a:avLst>
              <a:gd name="adj1" fmla="val 4058279"/>
              <a:gd name="adj2" fmla="val 14846112"/>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1" name="Isosceles Triangle 47"/>
          <p:cNvSpPr/>
          <p:nvPr/>
        </p:nvSpPr>
        <p:spPr>
          <a:xfrm rot="10800000">
            <a:off x="3718223" y="3773820"/>
            <a:ext cx="325446" cy="280556"/>
          </a:xfrm>
          <a:prstGeom prs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Chord 49"/>
          <p:cNvSpPr/>
          <p:nvPr/>
        </p:nvSpPr>
        <p:spPr>
          <a:xfrm rot="6745650">
            <a:off x="5073696" y="2624711"/>
            <a:ext cx="2034036" cy="2034038"/>
          </a:xfrm>
          <a:prstGeom prst="chord">
            <a:avLst>
              <a:gd name="adj1" fmla="val 4058279"/>
              <a:gd name="adj2" fmla="val 148461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Isosceles Triangle 50"/>
          <p:cNvSpPr/>
          <p:nvPr/>
        </p:nvSpPr>
        <p:spPr>
          <a:xfrm rot="10800000">
            <a:off x="5840232" y="3773820"/>
            <a:ext cx="325446" cy="28055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Chord 52"/>
          <p:cNvSpPr/>
          <p:nvPr/>
        </p:nvSpPr>
        <p:spPr>
          <a:xfrm rot="6745650">
            <a:off x="7203772" y="2624711"/>
            <a:ext cx="2034036" cy="2034038"/>
          </a:xfrm>
          <a:prstGeom prst="chord">
            <a:avLst>
              <a:gd name="adj1" fmla="val 4058279"/>
              <a:gd name="adj2" fmla="val 14846112"/>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Isosceles Triangle 53"/>
          <p:cNvSpPr/>
          <p:nvPr/>
        </p:nvSpPr>
        <p:spPr>
          <a:xfrm rot="10800000">
            <a:off x="7989355" y="3773820"/>
            <a:ext cx="325446" cy="280556"/>
          </a:xfrm>
          <a:prstGeom prs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矩形 87"/>
          <p:cNvSpPr/>
          <p:nvPr/>
        </p:nvSpPr>
        <p:spPr>
          <a:xfrm>
            <a:off x="669012" y="4181667"/>
            <a:ext cx="2300517" cy="1815882"/>
          </a:xfrm>
          <a:prstGeom prst="rect">
            <a:avLst/>
          </a:prstGeom>
        </p:spPr>
        <p:txBody>
          <a:bodyPr wrap="square">
            <a:spAutoFit/>
          </a:bodyPr>
          <a:lstStyle/>
          <a:p>
            <a:pPr defTabSz="1217930" fontAlgn="base">
              <a:spcBef>
                <a:spcPct val="0"/>
              </a:spcBef>
              <a:spcAft>
                <a:spcPct val="0"/>
              </a:spcAft>
              <a:defRPr/>
            </a:pPr>
            <a:r>
              <a:rPr lang="en-US" altLang="zh-CN" sz="1400" b="1" dirty="0">
                <a:latin typeface="微软雅黑" panose="020B0503020204020204" pitchFamily="34" charset="-122"/>
                <a:ea typeface="微软雅黑" panose="020B0503020204020204" pitchFamily="34" charset="-122"/>
              </a:rPr>
              <a:t>10</a:t>
            </a:r>
            <a:r>
              <a:rPr lang="zh-CN" altLang="en-US" sz="1400" b="1" dirty="0">
                <a:latin typeface="微软雅黑" panose="020B0503020204020204" pitchFamily="34" charset="-122"/>
                <a:ea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rPr>
              <a:t>20</a:t>
            </a:r>
            <a:r>
              <a:rPr lang="zh-CN" altLang="en-US" sz="1400" b="1" dirty="0">
                <a:latin typeface="微软雅黑" panose="020B0503020204020204" pitchFamily="34" charset="-122"/>
                <a:ea typeface="微软雅黑" panose="020B0503020204020204" pitchFamily="34" charset="-122"/>
              </a:rPr>
              <a:t>日至</a:t>
            </a:r>
            <a:r>
              <a:rPr lang="en-US" altLang="zh-CN" sz="1400" b="1" dirty="0">
                <a:latin typeface="微软雅黑" panose="020B0503020204020204" pitchFamily="34" charset="-122"/>
                <a:ea typeface="微软雅黑" panose="020B0503020204020204" pitchFamily="34" charset="-122"/>
              </a:rPr>
              <a:t>21</a:t>
            </a:r>
            <a:r>
              <a:rPr lang="zh-CN" altLang="en-US" sz="1400" b="1" dirty="0">
                <a:latin typeface="微软雅黑" panose="020B0503020204020204" pitchFamily="34" charset="-122"/>
                <a:ea typeface="微软雅黑" panose="020B0503020204020204" pitchFamily="34" charset="-122"/>
              </a:rPr>
              <a:t>日</a:t>
            </a:r>
            <a:r>
              <a:rPr lang="zh-CN" altLang="en-US" sz="1400" b="1" dirty="0">
                <a:solidFill>
                  <a:srgbClr val="C00000"/>
                </a:solidFill>
                <a:latin typeface="微软雅黑" panose="020B0503020204020204" pitchFamily="34" charset="-122"/>
                <a:ea typeface="微软雅黑" panose="020B0503020204020204" pitchFamily="34" charset="-122"/>
              </a:rPr>
              <a:t>，“北京大学系统功能语言学国际论坛”</a:t>
            </a:r>
            <a:r>
              <a:rPr lang="en-US" altLang="zh-CN" sz="1400" b="1" dirty="0">
                <a:solidFill>
                  <a:srgbClr val="C00000"/>
                </a:solidFill>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由北京大学（外国语学院、人文学部、国际合作部）以及多家国内学术单位联合主办，论坛主题为“</a:t>
            </a:r>
            <a:r>
              <a:rPr lang="zh-CN" altLang="en-US" sz="1400" b="1" dirty="0">
                <a:solidFill>
                  <a:srgbClr val="C00000"/>
                </a:solidFill>
                <a:latin typeface="微软雅黑" panose="020B0503020204020204" pitchFamily="34" charset="-122"/>
                <a:ea typeface="微软雅黑" panose="020B0503020204020204" pitchFamily="34" charset="-122"/>
              </a:rPr>
              <a:t>继往开来，系统功能语言学前沿问题探讨</a:t>
            </a:r>
            <a:r>
              <a:rPr lang="zh-CN" altLang="en-US" sz="1400" b="1" dirty="0">
                <a:latin typeface="微软雅黑" panose="020B0503020204020204" pitchFamily="34" charset="-122"/>
                <a:ea typeface="微软雅黑" panose="020B0503020204020204" pitchFamily="34" charset="-122"/>
              </a:rPr>
              <a:t>”。</a:t>
            </a:r>
            <a:endParaRPr lang="zh-CN" altLang="en-US" sz="1400" b="1" dirty="0">
              <a:solidFill>
                <a:srgbClr val="161D30"/>
              </a:solidFill>
              <a:latin typeface="微软雅黑" panose="020B0503020204020204" pitchFamily="34" charset="-122"/>
              <a:ea typeface="微软雅黑" panose="020B0503020204020204" pitchFamily="34" charset="-122"/>
            </a:endParaRPr>
          </a:p>
        </p:txBody>
      </p:sp>
      <p:sp>
        <p:nvSpPr>
          <p:cNvPr id="97" name="Chord 23"/>
          <p:cNvSpPr/>
          <p:nvPr/>
        </p:nvSpPr>
        <p:spPr>
          <a:xfrm rot="6745650">
            <a:off x="9291857" y="2624711"/>
            <a:ext cx="2034036" cy="2034038"/>
          </a:xfrm>
          <a:prstGeom prst="chord">
            <a:avLst>
              <a:gd name="adj1" fmla="val 4058279"/>
              <a:gd name="adj2" fmla="val 148461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Isosceles Triangle 25"/>
          <p:cNvSpPr/>
          <p:nvPr/>
        </p:nvSpPr>
        <p:spPr>
          <a:xfrm rot="10800000">
            <a:off x="10095405" y="3773820"/>
            <a:ext cx="325446" cy="28055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6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矩形 102"/>
          <p:cNvSpPr/>
          <p:nvPr/>
        </p:nvSpPr>
        <p:spPr>
          <a:xfrm>
            <a:off x="1016483" y="3048976"/>
            <a:ext cx="1649811" cy="400110"/>
          </a:xfrm>
          <a:prstGeom prst="rect">
            <a:avLst/>
          </a:prstGeom>
        </p:spPr>
        <p:txBody>
          <a:bodyPr wrap="none">
            <a:spAutoFit/>
          </a:bodyPr>
          <a:lstStyle/>
          <a:p>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2018</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04" name="矩形 103"/>
          <p:cNvSpPr/>
          <p:nvPr/>
        </p:nvSpPr>
        <p:spPr>
          <a:xfrm>
            <a:off x="3066241" y="2898328"/>
            <a:ext cx="1649811" cy="707886"/>
          </a:xfrm>
          <a:prstGeom prst="rect">
            <a:avLst/>
          </a:prstGeom>
        </p:spPr>
        <p:txBody>
          <a:bodyPr wrap="none">
            <a:spAutoFit/>
          </a:bodyPr>
          <a:lstStyle/>
          <a:p>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月</a:t>
            </a:r>
            <a:endPar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05" name="矩形 104"/>
          <p:cNvSpPr/>
          <p:nvPr/>
        </p:nvSpPr>
        <p:spPr>
          <a:xfrm>
            <a:off x="5340981" y="2898328"/>
            <a:ext cx="1332416" cy="707886"/>
          </a:xfrm>
          <a:prstGeom prst="rect">
            <a:avLst/>
          </a:prstGeom>
        </p:spPr>
        <p:txBody>
          <a:bodyPr wrap="none">
            <a:spAutoFit/>
          </a:bodyPr>
          <a:lstStyle/>
          <a:p>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年底</a:t>
            </a:r>
            <a:endPar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至</a:t>
            </a: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2017</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06" name="矩形 105"/>
          <p:cNvSpPr/>
          <p:nvPr/>
        </p:nvSpPr>
        <p:spPr>
          <a:xfrm>
            <a:off x="7292862" y="3040988"/>
            <a:ext cx="1649811" cy="400110"/>
          </a:xfrm>
          <a:prstGeom prst="rect">
            <a:avLst/>
          </a:prstGeom>
        </p:spPr>
        <p:txBody>
          <a:bodyPr wrap="none">
            <a:spAutoFit/>
          </a:bodyPr>
          <a:lstStyle/>
          <a:p>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2017</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11</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07" name="矩形 106"/>
          <p:cNvSpPr/>
          <p:nvPr/>
        </p:nvSpPr>
        <p:spPr>
          <a:xfrm>
            <a:off x="9359309" y="3046204"/>
            <a:ext cx="1822935" cy="400110"/>
          </a:xfrm>
          <a:prstGeom prst="rect">
            <a:avLst/>
          </a:prstGeom>
        </p:spPr>
        <p:txBody>
          <a:bodyPr wrap="none">
            <a:spAutoFit/>
          </a:bodyPr>
          <a:lstStyle/>
          <a:p>
            <a:pPr algn="ctr"/>
            <a:r>
              <a:rPr lang="en-US"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2017-2018</a:t>
            </a: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08" name="矩形 107"/>
          <p:cNvSpPr/>
          <p:nvPr/>
        </p:nvSpPr>
        <p:spPr>
          <a:xfrm>
            <a:off x="2830724" y="4181667"/>
            <a:ext cx="2144120" cy="1815882"/>
          </a:xfrm>
          <a:prstGeom prst="rect">
            <a:avLst/>
          </a:prstGeom>
        </p:spPr>
        <p:txBody>
          <a:bodyPr wrap="square">
            <a:spAutoFit/>
          </a:bodyPr>
          <a:lstStyle/>
          <a:p>
            <a:pPr algn="dist" defTabSz="1217930" fontAlgn="base">
              <a:spcBef>
                <a:spcPct val="0"/>
              </a:spcBef>
              <a:spcAft>
                <a:spcPct val="0"/>
              </a:spcAft>
              <a:defRPr/>
            </a:pPr>
            <a:r>
              <a:rPr lang="en-US" altLang="zh-CN" sz="1400" b="1" dirty="0">
                <a:latin typeface="微软雅黑" panose="020B0503020204020204" pitchFamily="34" charset="-122"/>
                <a:ea typeface="微软雅黑" panose="020B0503020204020204" pitchFamily="34" charset="-122"/>
              </a:rPr>
              <a:t>10</a:t>
            </a:r>
            <a:r>
              <a:rPr lang="zh-CN" altLang="en-US" sz="1400" b="1" dirty="0">
                <a:latin typeface="微软雅黑" panose="020B0503020204020204" pitchFamily="34" charset="-122"/>
                <a:ea typeface="微软雅黑" panose="020B0503020204020204" pitchFamily="34" charset="-122"/>
              </a:rPr>
              <a:t>月，</a:t>
            </a:r>
            <a:r>
              <a:rPr lang="zh-CN" altLang="en-US" sz="1400" b="1" dirty="0">
                <a:solidFill>
                  <a:srgbClr val="C00000"/>
                </a:solidFill>
                <a:latin typeface="微软雅黑" panose="020B0503020204020204" pitchFamily="34" charset="-122"/>
                <a:ea typeface="微软雅黑" panose="020B0503020204020204" pitchFamily="34" charset="-122"/>
              </a:rPr>
              <a:t>北京大学区域与国别研究委员会</a:t>
            </a:r>
            <a:r>
              <a:rPr lang="zh-CN" altLang="en-US" sz="1400" b="1" dirty="0">
                <a:latin typeface="微软雅黑" panose="020B0503020204020204" pitchFamily="34" charset="-122"/>
                <a:ea typeface="微软雅黑" panose="020B0503020204020204" pitchFamily="34" charset="-122"/>
              </a:rPr>
              <a:t>成立，工作办公室设在外国语学院。</a:t>
            </a:r>
            <a:endParaRPr lang="en-US" altLang="zh-CN" sz="1400" b="1" dirty="0">
              <a:latin typeface="微软雅黑" panose="020B0503020204020204" pitchFamily="34" charset="-122"/>
              <a:ea typeface="微软雅黑" panose="020B0503020204020204" pitchFamily="34" charset="-122"/>
            </a:endParaRPr>
          </a:p>
          <a:p>
            <a:pPr algn="dist" defTabSz="1217930" fontAlgn="base">
              <a:spcBef>
                <a:spcPct val="0"/>
              </a:spcBef>
              <a:spcAft>
                <a:spcPct val="0"/>
              </a:spcAft>
              <a:defRPr/>
            </a:pPr>
            <a:endParaRPr lang="en-US" altLang="zh-CN" sz="1400" b="1" dirty="0">
              <a:latin typeface="微软雅黑" panose="020B0503020204020204" pitchFamily="34" charset="-122"/>
              <a:ea typeface="微软雅黑" panose="020B0503020204020204" pitchFamily="34" charset="-122"/>
            </a:endParaRPr>
          </a:p>
          <a:p>
            <a:pPr algn="dist" defTabSz="1217930" fontAlgn="base">
              <a:spcBef>
                <a:spcPct val="0"/>
              </a:spcBef>
              <a:spcAft>
                <a:spcPct val="0"/>
              </a:spcAft>
              <a:defRPr/>
            </a:pPr>
            <a:r>
              <a:rPr lang="en-US" altLang="zh-CN" sz="1400" b="1" dirty="0">
                <a:latin typeface="微软雅黑" panose="020B0503020204020204" pitchFamily="34" charset="-122"/>
                <a:ea typeface="微软雅黑" panose="020B0503020204020204" pitchFamily="34" charset="-122"/>
              </a:rPr>
              <a:t>12</a:t>
            </a:r>
            <a:r>
              <a:rPr lang="zh-CN" altLang="en-US" sz="1400" b="1" dirty="0">
                <a:latin typeface="微软雅黑" panose="020B0503020204020204" pitchFamily="34" charset="-122"/>
                <a:ea typeface="微软雅黑" panose="020B0503020204020204" pitchFamily="34" charset="-122"/>
              </a:rPr>
              <a:t>月初，学院承办“</a:t>
            </a:r>
            <a:r>
              <a:rPr lang="zh-CN" altLang="en-US" sz="1400" b="1" dirty="0">
                <a:solidFill>
                  <a:srgbClr val="C00000"/>
                </a:solidFill>
                <a:latin typeface="微软雅黑" panose="020B0503020204020204" pitchFamily="34" charset="-122"/>
                <a:ea typeface="微软雅黑" panose="020B0503020204020204" pitchFamily="34" charset="-122"/>
              </a:rPr>
              <a:t>区域与国别战略合作论坛</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一带一路沿线区域与国别研究研讨会</a:t>
            </a:r>
            <a:r>
              <a:rPr lang="zh-CN" altLang="en-US" sz="1400" b="1" dirty="0">
                <a:latin typeface="微软雅黑" panose="020B0503020204020204" pitchFamily="34" charset="-122"/>
                <a:ea typeface="微软雅黑" panose="020B0503020204020204" pitchFamily="34" charset="-122"/>
              </a:rPr>
              <a:t>”</a:t>
            </a:r>
            <a:endParaRPr lang="zh-CN" altLang="en-US" sz="1400" b="1" dirty="0">
              <a:solidFill>
                <a:srgbClr val="161D30"/>
              </a:solidFill>
              <a:latin typeface="微软雅黑" panose="020B0503020204020204" pitchFamily="34" charset="-122"/>
              <a:ea typeface="微软雅黑" panose="020B0503020204020204" pitchFamily="34" charset="-122"/>
            </a:endParaRPr>
          </a:p>
        </p:txBody>
      </p:sp>
      <p:sp>
        <p:nvSpPr>
          <p:cNvPr id="109" name="矩形 108"/>
          <p:cNvSpPr/>
          <p:nvPr/>
        </p:nvSpPr>
        <p:spPr>
          <a:xfrm>
            <a:off x="5020909" y="4181667"/>
            <a:ext cx="2205814" cy="2185214"/>
          </a:xfrm>
          <a:prstGeom prst="rect">
            <a:avLst/>
          </a:prstGeom>
        </p:spPr>
        <p:txBody>
          <a:bodyPr wrap="square">
            <a:spAutoFit/>
          </a:bodyPr>
          <a:lstStyle/>
          <a:p>
            <a:pPr defTabSz="1217930" fontAlgn="base">
              <a:spcBef>
                <a:spcPts val="600"/>
              </a:spcBef>
              <a:spcAft>
                <a:spcPct val="0"/>
              </a:spcAft>
              <a:defRPr/>
            </a:pPr>
            <a:r>
              <a:rPr lang="zh-CN" altLang="en-US" sz="1400" b="1" dirty="0">
                <a:latin typeface="微软雅黑" panose="020B0503020204020204" pitchFamily="34" charset="-122"/>
                <a:ea typeface="微软雅黑" panose="020B0503020204020204" pitchFamily="34" charset="-122"/>
              </a:rPr>
              <a:t>组织北京大学</a:t>
            </a:r>
            <a:r>
              <a:rPr lang="zh-CN" altLang="en-US" sz="1400" b="1" dirty="0">
                <a:solidFill>
                  <a:srgbClr val="C00000"/>
                </a:solidFill>
                <a:latin typeface="微软雅黑" panose="020B0503020204020204" pitchFamily="34" charset="-122"/>
                <a:ea typeface="微软雅黑" panose="020B0503020204020204" pitchFamily="34" charset="-122"/>
              </a:rPr>
              <a:t>“一带一路”国家诗歌经典文库项目</a:t>
            </a:r>
            <a:r>
              <a:rPr lang="zh-CN" altLang="en-US" sz="1400" b="1" dirty="0">
                <a:latin typeface="微软雅黑" panose="020B0503020204020204" pitchFamily="34" charset="-122"/>
                <a:ea typeface="微软雅黑" panose="020B0503020204020204" pitchFamily="34" charset="-122"/>
              </a:rPr>
              <a:t>，举办多次“一带一路”国家诗歌经典翻译研讨会；</a:t>
            </a:r>
            <a:endParaRPr lang="en-US" altLang="zh-CN" sz="1400" b="1" dirty="0">
              <a:latin typeface="微软雅黑" panose="020B0503020204020204" pitchFamily="34" charset="-122"/>
              <a:ea typeface="微软雅黑" panose="020B0503020204020204" pitchFamily="34" charset="-122"/>
            </a:endParaRPr>
          </a:p>
          <a:p>
            <a:pPr defTabSz="1217930" fontAlgn="base">
              <a:spcBef>
                <a:spcPts val="600"/>
              </a:spcBef>
              <a:spcAft>
                <a:spcPct val="0"/>
              </a:spcAft>
              <a:defRPr/>
            </a:pPr>
            <a:r>
              <a:rPr lang="zh-CN" altLang="en-US" sz="1400" b="1" dirty="0">
                <a:latin typeface="微软雅黑" panose="020B0503020204020204" pitchFamily="34" charset="-122"/>
                <a:ea typeface="微软雅黑" panose="020B0503020204020204" pitchFamily="34" charset="-122"/>
              </a:rPr>
              <a:t>主办数十期“</a:t>
            </a:r>
            <a:r>
              <a:rPr lang="zh-CN" altLang="en-US" sz="1400" b="1" dirty="0">
                <a:solidFill>
                  <a:srgbClr val="C00000"/>
                </a:solidFill>
                <a:latin typeface="微软雅黑" panose="020B0503020204020204" pitchFamily="34" charset="-122"/>
                <a:ea typeface="微软雅黑" panose="020B0503020204020204" pitchFamily="34" charset="-122"/>
              </a:rPr>
              <a:t>北京大学人文讲座</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区域与国别系列</a:t>
            </a:r>
            <a:r>
              <a:rPr lang="zh-CN" altLang="en-US" sz="1400" b="1" dirty="0">
                <a:latin typeface="微软雅黑" panose="020B0503020204020204" pitchFamily="34" charset="-122"/>
                <a:ea typeface="微软雅黑" panose="020B0503020204020204" pitchFamily="34" charset="-122"/>
              </a:rPr>
              <a:t>”讲座；</a:t>
            </a:r>
            <a:endParaRPr lang="en-US" altLang="zh-CN" sz="1400" b="1" dirty="0">
              <a:latin typeface="微软雅黑" panose="020B0503020204020204" pitchFamily="34" charset="-122"/>
              <a:ea typeface="微软雅黑" panose="020B0503020204020204" pitchFamily="34" charset="-122"/>
            </a:endParaRPr>
          </a:p>
          <a:p>
            <a:pPr defTabSz="1217930" fontAlgn="base">
              <a:spcBef>
                <a:spcPts val="600"/>
              </a:spcBef>
              <a:spcAft>
                <a:spcPct val="0"/>
              </a:spcAft>
              <a:defRPr/>
            </a:pPr>
            <a:r>
              <a:rPr lang="en-US" altLang="zh-CN" sz="1400" b="1" dirty="0">
                <a:latin typeface="微软雅黑" panose="020B0503020204020204" pitchFamily="34" charset="-122"/>
                <a:ea typeface="微软雅黑" panose="020B0503020204020204" pitchFamily="34" charset="-122"/>
              </a:rPr>
              <a:t>2017</a:t>
            </a:r>
            <a:r>
              <a:rPr lang="zh-CN" altLang="en-US" sz="1400" b="1" dirty="0">
                <a:latin typeface="微软雅黑" panose="020B0503020204020204" pitchFamily="34" charset="-122"/>
                <a:ea typeface="微软雅黑" panose="020B0503020204020204" pitchFamily="34" charset="-122"/>
              </a:rPr>
              <a:t>年开始每年举办“</a:t>
            </a:r>
            <a:r>
              <a:rPr lang="zh-CN" altLang="en-US" sz="1400" b="1" dirty="0">
                <a:solidFill>
                  <a:srgbClr val="C00000"/>
                </a:solidFill>
                <a:latin typeface="微软雅黑" panose="020B0503020204020204" pitchFamily="34" charset="-122"/>
                <a:ea typeface="微软雅黑" panose="020B0503020204020204" pitchFamily="34" charset="-122"/>
              </a:rPr>
              <a:t>中东地区发展论坛</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p:txBody>
      </p:sp>
      <p:sp>
        <p:nvSpPr>
          <p:cNvPr id="110" name="矩形 109"/>
          <p:cNvSpPr/>
          <p:nvPr/>
        </p:nvSpPr>
        <p:spPr>
          <a:xfrm>
            <a:off x="7272102" y="4181667"/>
            <a:ext cx="2025900" cy="1600438"/>
          </a:xfrm>
          <a:prstGeom prst="rect">
            <a:avLst/>
          </a:prstGeom>
        </p:spPr>
        <p:txBody>
          <a:bodyPr wrap="square">
            <a:spAutoFit/>
          </a:bodyPr>
          <a:lstStyle/>
          <a:p>
            <a:pPr defTabSz="1217930" fontAlgn="base">
              <a:spcBef>
                <a:spcPct val="0"/>
              </a:spcBef>
              <a:spcAft>
                <a:spcPct val="0"/>
              </a:spcAft>
              <a:defRPr/>
            </a:pPr>
            <a:r>
              <a:rPr lang="zh-CN" altLang="en-US" sz="1400" b="1" dirty="0">
                <a:latin typeface="微软雅黑" panose="020B0503020204020204" pitchFamily="34" charset="-122"/>
                <a:ea typeface="微软雅黑" panose="020B0503020204020204" pitchFamily="34" charset="-122"/>
              </a:rPr>
              <a:t>与考古文博学院共同承办</a:t>
            </a:r>
            <a:r>
              <a:rPr lang="zh-CN" altLang="en-US" sz="1400" b="1" dirty="0">
                <a:solidFill>
                  <a:srgbClr val="C00000"/>
                </a:solidFill>
                <a:latin typeface="微软雅黑" panose="020B0503020204020204" pitchFamily="34" charset="-122"/>
                <a:ea typeface="微软雅黑" panose="020B0503020204020204" pitchFamily="34" charset="-122"/>
              </a:rPr>
              <a:t>北京论坛（</a:t>
            </a:r>
            <a:r>
              <a:rPr lang="en-US" altLang="zh-CN" sz="1400" b="1" dirty="0">
                <a:solidFill>
                  <a:srgbClr val="C00000"/>
                </a:solidFill>
                <a:latin typeface="微软雅黑" panose="020B0503020204020204" pitchFamily="34" charset="-122"/>
                <a:ea typeface="微软雅黑" panose="020B0503020204020204" pitchFamily="34" charset="-122"/>
              </a:rPr>
              <a:t>2017</a:t>
            </a:r>
            <a:r>
              <a:rPr lang="zh-CN" altLang="en-US" sz="1400" b="1" dirty="0">
                <a:solidFill>
                  <a:srgbClr val="C00000"/>
                </a:solidFill>
                <a:latin typeface="微软雅黑" panose="020B0503020204020204" pitchFamily="34" charset="-122"/>
                <a:ea typeface="微软雅黑" panose="020B0503020204020204" pitchFamily="34" charset="-122"/>
              </a:rPr>
              <a:t>）分论坛</a:t>
            </a:r>
            <a:r>
              <a:rPr lang="en-US" altLang="zh-CN" sz="1400" b="1" dirty="0">
                <a:solidFill>
                  <a:srgbClr val="C00000"/>
                </a:solidFill>
                <a:latin typeface="微软雅黑" panose="020B0503020204020204" pitchFamily="34" charset="-122"/>
                <a:ea typeface="微软雅黑" panose="020B0503020204020204" pitchFamily="34" charset="-122"/>
              </a:rPr>
              <a:t>II</a:t>
            </a:r>
            <a:r>
              <a:rPr lang="zh-CN" altLang="en-US" sz="1400" b="1" dirty="0">
                <a:latin typeface="微软雅黑" panose="020B0503020204020204" pitchFamily="34" charset="-122"/>
                <a:ea typeface="微软雅黑" panose="020B0503020204020204" pitchFamily="34" charset="-122"/>
              </a:rPr>
              <a:t>：文明传承与互动视角下的</a:t>
            </a:r>
            <a:r>
              <a:rPr lang="zh-CN" altLang="en-US" sz="1400" b="1" dirty="0">
                <a:solidFill>
                  <a:srgbClr val="C00000"/>
                </a:solidFill>
                <a:latin typeface="微软雅黑" panose="020B0503020204020204" pitchFamily="34" charset="-122"/>
                <a:ea typeface="微软雅黑" panose="020B0503020204020204" pitchFamily="34" charset="-122"/>
              </a:rPr>
              <a:t>“一带一路”</a:t>
            </a:r>
            <a:r>
              <a:rPr lang="zh-CN" altLang="en-US" sz="1400" b="1" dirty="0">
                <a:latin typeface="微软雅黑" panose="020B0503020204020204" pitchFamily="34" charset="-122"/>
                <a:ea typeface="微软雅黑" panose="020B0503020204020204" pitchFamily="34" charset="-122"/>
              </a:rPr>
              <a:t>，为外国语学院的世界一流学科建设提供了重要的国际支撑。</a:t>
            </a:r>
            <a:endParaRPr lang="zh-CN" altLang="en-US" sz="1400" b="1" dirty="0">
              <a:solidFill>
                <a:srgbClr val="161D30"/>
              </a:solidFill>
              <a:latin typeface="微软雅黑" panose="020B0503020204020204" pitchFamily="34" charset="-122"/>
              <a:ea typeface="微软雅黑" panose="020B0503020204020204" pitchFamily="34" charset="-122"/>
            </a:endParaRPr>
          </a:p>
        </p:txBody>
      </p:sp>
      <p:sp>
        <p:nvSpPr>
          <p:cNvPr id="111" name="矩形 110"/>
          <p:cNvSpPr/>
          <p:nvPr/>
        </p:nvSpPr>
        <p:spPr>
          <a:xfrm>
            <a:off x="9270592" y="4181667"/>
            <a:ext cx="2300517" cy="2323713"/>
          </a:xfrm>
          <a:prstGeom prst="rect">
            <a:avLst/>
          </a:prstGeom>
        </p:spPr>
        <p:txBody>
          <a:bodyPr wrap="square">
            <a:spAutoFit/>
          </a:bodyPr>
          <a:lstStyle/>
          <a:p>
            <a:pPr defTabSz="1217930" fontAlgn="base">
              <a:spcBef>
                <a:spcPts val="600"/>
              </a:spcBef>
              <a:spcAft>
                <a:spcPct val="0"/>
              </a:spcAft>
              <a:defRPr/>
            </a:pPr>
            <a:r>
              <a:rPr lang="zh-CN" altLang="en-US" sz="1400" b="1" dirty="0">
                <a:latin typeface="微软雅黑" panose="020B0503020204020204" pitchFamily="34" charset="-122"/>
                <a:ea typeface="微软雅黑" panose="020B0503020204020204" pitchFamily="34" charset="-122"/>
              </a:rPr>
              <a:t>学院自主设立</a:t>
            </a:r>
            <a:r>
              <a:rPr lang="zh-CN" altLang="en-US" sz="1400" b="1" dirty="0">
                <a:solidFill>
                  <a:srgbClr val="C00000"/>
                </a:solidFill>
                <a:latin typeface="微软雅黑" panose="020B0503020204020204" pitchFamily="34" charset="-122"/>
                <a:ea typeface="微软雅黑" panose="020B0503020204020204" pitchFamily="34" charset="-122"/>
              </a:rPr>
              <a:t>“国别和区域研究”二级学科</a:t>
            </a:r>
            <a:r>
              <a:rPr lang="zh-CN" altLang="en-US" sz="1400" b="1" dirty="0">
                <a:latin typeface="微软雅黑" panose="020B0503020204020204" pitchFamily="34" charset="-122"/>
                <a:ea typeface="微软雅黑" panose="020B0503020204020204" pitchFamily="34" charset="-122"/>
              </a:rPr>
              <a:t>，通过了学校学位委员会审核。</a:t>
            </a:r>
            <a:endParaRPr lang="en-US" altLang="zh-CN" sz="1400" b="1" dirty="0">
              <a:latin typeface="微软雅黑" panose="020B0503020204020204" pitchFamily="34" charset="-122"/>
              <a:ea typeface="微软雅黑" panose="020B0503020204020204" pitchFamily="34" charset="-122"/>
            </a:endParaRPr>
          </a:p>
          <a:p>
            <a:pPr defTabSz="1217930" fontAlgn="base">
              <a:spcBef>
                <a:spcPts val="600"/>
              </a:spcBef>
              <a:spcAft>
                <a:spcPct val="0"/>
              </a:spcAft>
              <a:defRPr/>
            </a:pPr>
            <a:r>
              <a:rPr lang="zh-CN" altLang="en-US" sz="1400" b="1" dirty="0">
                <a:latin typeface="微软雅黑" panose="020B0503020204020204" pitchFamily="34" charset="-122"/>
                <a:ea typeface="微软雅黑" panose="020B0503020204020204" pitchFamily="34" charset="-122"/>
              </a:rPr>
              <a:t>学院不断完善培养模式、培养方案和课程体系，建设国际国内联合的跨学科导师团队，从</a:t>
            </a:r>
            <a:r>
              <a:rPr lang="en-US" altLang="zh-CN" sz="1400" b="1" dirty="0">
                <a:solidFill>
                  <a:srgbClr val="C00000"/>
                </a:solidFill>
                <a:latin typeface="微软雅黑" panose="020B0503020204020204" pitchFamily="34" charset="-122"/>
                <a:ea typeface="微软雅黑" panose="020B0503020204020204" pitchFamily="34" charset="-122"/>
              </a:rPr>
              <a:t>2017</a:t>
            </a:r>
            <a:r>
              <a:rPr lang="zh-CN" altLang="en-US" sz="1400" b="1" dirty="0">
                <a:solidFill>
                  <a:srgbClr val="C00000"/>
                </a:solidFill>
                <a:latin typeface="微软雅黑" panose="020B0503020204020204" pitchFamily="34" charset="-122"/>
                <a:ea typeface="微软雅黑" panose="020B0503020204020204" pitchFamily="34" charset="-122"/>
              </a:rPr>
              <a:t>年</a:t>
            </a:r>
            <a:r>
              <a:rPr lang="zh-CN" altLang="en-US" sz="1400" b="1" dirty="0">
                <a:latin typeface="微软雅黑" panose="020B0503020204020204" pitchFamily="34" charset="-122"/>
                <a:ea typeface="微软雅黑" panose="020B0503020204020204" pitchFamily="34" charset="-122"/>
              </a:rPr>
              <a:t>开始招收硕士、博士研究生，</a:t>
            </a:r>
            <a:r>
              <a:rPr lang="en-US" altLang="zh-CN" sz="1400" b="1" dirty="0">
                <a:solidFill>
                  <a:srgbClr val="C00000"/>
                </a:solidFill>
                <a:latin typeface="微软雅黑" panose="020B0503020204020204" pitchFamily="34" charset="-122"/>
                <a:ea typeface="微软雅黑" panose="020B0503020204020204" pitchFamily="34" charset="-122"/>
              </a:rPr>
              <a:t>2018</a:t>
            </a:r>
            <a:r>
              <a:rPr lang="zh-CN" altLang="en-US" sz="1400" b="1" dirty="0">
                <a:solidFill>
                  <a:srgbClr val="C00000"/>
                </a:solidFill>
                <a:latin typeface="微软雅黑" panose="020B0503020204020204" pitchFamily="34" charset="-122"/>
                <a:ea typeface="微软雅黑" panose="020B0503020204020204" pitchFamily="34" charset="-122"/>
              </a:rPr>
              <a:t>年</a:t>
            </a:r>
            <a:r>
              <a:rPr lang="zh-CN" altLang="en-US" sz="1400" b="1" dirty="0">
                <a:latin typeface="微软雅黑" panose="020B0503020204020204" pitchFamily="34" charset="-122"/>
                <a:ea typeface="微软雅黑" panose="020B0503020204020204" pitchFamily="34" charset="-122"/>
              </a:rPr>
              <a:t>正式纳入硕士生和博士生招生计划。</a:t>
            </a:r>
            <a:endParaRPr lang="zh-CN" altLang="en-US" sz="1400" b="1" dirty="0">
              <a:solidFill>
                <a:srgbClr val="161D30"/>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830724" y="3773819"/>
            <a:ext cx="0" cy="251268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020909" y="3773819"/>
            <a:ext cx="0" cy="251268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7226723" y="3773819"/>
            <a:ext cx="0" cy="251268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9270592" y="3773819"/>
            <a:ext cx="0" cy="251268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TextBox 3"/>
          <p:cNvSpPr txBox="1"/>
          <p:nvPr/>
        </p:nvSpPr>
        <p:spPr>
          <a:xfrm>
            <a:off x="339425" y="1468937"/>
            <a:ext cx="9920681" cy="707886"/>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a:defRPr/>
            </a:pPr>
            <a:r>
              <a:rPr lang="zh-CN" altLang="en-US" sz="2000" b="1" kern="0" dirty="0">
                <a:solidFill>
                  <a:prstClr val="white"/>
                </a:solidFill>
                <a:ea typeface="微软雅黑" panose="020B0503020204020204" pitchFamily="34" charset="-122"/>
              </a:rPr>
              <a:t>   与时俱进，组织国际国内学术研讨会、论坛、工作坊、报告、讲座等</a:t>
            </a:r>
            <a:endParaRPr lang="en-US" altLang="zh-CN" sz="2000" b="1" kern="0" dirty="0">
              <a:solidFill>
                <a:prstClr val="white"/>
              </a:solidFill>
              <a:ea typeface="微软雅黑" panose="020B0503020204020204" pitchFamily="34" charset="-122"/>
            </a:endParaRPr>
          </a:p>
          <a:p>
            <a:pPr>
              <a:defRPr/>
            </a:pPr>
            <a:r>
              <a:rPr lang="zh-CN" altLang="en-US" sz="2000" b="1" kern="0" dirty="0">
                <a:solidFill>
                  <a:prstClr val="white"/>
                </a:solidFill>
                <a:ea typeface="微软雅黑" panose="020B0503020204020204" pitchFamily="34" charset="-122"/>
              </a:rPr>
              <a:t>多种形式的高端学术交流活动</a:t>
            </a:r>
          </a:p>
        </p:txBody>
      </p:sp>
      <p:grpSp>
        <p:nvGrpSpPr>
          <p:cNvPr id="42" name="组合 41"/>
          <p:cNvGrpSpPr/>
          <p:nvPr/>
        </p:nvGrpSpPr>
        <p:grpSpPr>
          <a:xfrm>
            <a:off x="1" y="0"/>
            <a:ext cx="1388224" cy="1046128"/>
            <a:chOff x="0" y="0"/>
            <a:chExt cx="6897954" cy="4536440"/>
          </a:xfrm>
        </p:grpSpPr>
        <p:sp>
          <p:nvSpPr>
            <p:cNvPr id="43" name="直角三角形 4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直角三角形 4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a:extLst>
              <a:ext uri="{FF2B5EF4-FFF2-40B4-BE49-F238E27FC236}">
                <a16:creationId xmlns:a16="http://schemas.microsoft.com/office/drawing/2014/main" id="{C6CABF30-AB28-C748-A0A5-148F5ADEE611}"/>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2.2</a:t>
            </a:r>
            <a:r>
              <a:rPr lang="zh-CN" altLang="en-US" sz="3600" b="1" dirty="0">
                <a:solidFill>
                  <a:srgbClr val="8A0000"/>
                </a:solidFill>
                <a:latin typeface="微软雅黑" panose="020B0503020204020204" pitchFamily="34" charset="-122"/>
                <a:ea typeface="微软雅黑" panose="020B0503020204020204" pitchFamily="34" charset="-122"/>
              </a:rPr>
              <a:t> 科学研究</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直角三角形 83"/>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直角三角形 84"/>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4973660" y="3885942"/>
            <a:ext cx="2170109" cy="1847617"/>
            <a:chOff x="4208894" y="3762612"/>
            <a:chExt cx="1822450" cy="1551623"/>
          </a:xfrm>
          <a:solidFill>
            <a:schemeClr val="tx1">
              <a:lumMod val="65000"/>
              <a:lumOff val="35000"/>
            </a:schemeClr>
          </a:solidFill>
        </p:grpSpPr>
        <p:sp>
          <p:nvSpPr>
            <p:cNvPr id="95" name="等腰三角形 94"/>
            <p:cNvSpPr/>
            <p:nvPr/>
          </p:nvSpPr>
          <p:spPr>
            <a:xfrm rot="10800000">
              <a:off x="4208894" y="3762612"/>
              <a:ext cx="1822450" cy="1551623"/>
            </a:xfrm>
            <a:prstGeom prst="triangle">
              <a:avLst/>
            </a:prstGeom>
            <a:grpFill/>
            <a:ln w="3175" cap="flat" cmpd="sng" algn="ctr">
              <a:noFill/>
              <a:prstDash val="solid"/>
            </a:ln>
            <a:effectLst/>
          </p:spPr>
          <p:txBody>
            <a:bodyPr anchor="ctr"/>
            <a:lstStyle/>
            <a:p>
              <a:pPr algn="ctr" defTabSz="1218565">
                <a:defRPr/>
              </a:pPr>
              <a:endParaRPr lang="zh-CN" altLang="en-US" sz="2135"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0" name="TextBox 3"/>
            <p:cNvSpPr txBox="1"/>
            <p:nvPr/>
          </p:nvSpPr>
          <p:spPr>
            <a:xfrm>
              <a:off x="4711452" y="3969357"/>
              <a:ext cx="824027" cy="697869"/>
            </a:xfrm>
            <a:prstGeom prst="rect">
              <a:avLst/>
            </a:prstGeom>
            <a:noFill/>
          </p:spPr>
          <p:txBody>
            <a:bodyPr wrap="square" rtlCol="0">
              <a:spAutoFit/>
            </a:bodyPr>
            <a:lstStyle/>
            <a:p>
              <a:pPr algn="ctr" defTabSz="1218565">
                <a:defRPr/>
              </a:pPr>
              <a:r>
                <a:rPr lang="zh-CN" altLang="en-US" sz="2400" b="1" kern="0" dirty="0">
                  <a:solidFill>
                    <a:srgbClr val="F8F8F8"/>
                  </a:solidFill>
                  <a:latin typeface="微软雅黑" panose="020B0503020204020204" pitchFamily="34" charset="-122"/>
                  <a:ea typeface="微软雅黑" panose="020B0503020204020204" pitchFamily="34" charset="-122"/>
                </a:rPr>
                <a:t>人才培养</a:t>
              </a:r>
            </a:p>
          </p:txBody>
        </p:sp>
      </p:grpSp>
      <p:grpSp>
        <p:nvGrpSpPr>
          <p:cNvPr id="150" name="组合 149"/>
          <p:cNvGrpSpPr/>
          <p:nvPr/>
        </p:nvGrpSpPr>
        <p:grpSpPr>
          <a:xfrm>
            <a:off x="6334506" y="4022975"/>
            <a:ext cx="2101761" cy="1786865"/>
            <a:chOff x="5237842" y="4004097"/>
            <a:chExt cx="1765052" cy="1500603"/>
          </a:xfrm>
          <a:solidFill>
            <a:srgbClr val="004D86"/>
          </a:solidFill>
        </p:grpSpPr>
        <p:sp>
          <p:nvSpPr>
            <p:cNvPr id="151" name="等腰三角形 7"/>
            <p:cNvSpPr/>
            <p:nvPr/>
          </p:nvSpPr>
          <p:spPr>
            <a:xfrm>
              <a:off x="5237842" y="4004097"/>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grpFill/>
            <a:ln w="3175" cap="flat" cmpd="sng" algn="ctr">
              <a:noFill/>
              <a:prstDash val="solid"/>
            </a:ln>
            <a:effectLst/>
          </p:spPr>
          <p:txBody>
            <a:bodyPr anchor="ctr"/>
            <a:lstStyle/>
            <a:p>
              <a:pPr algn="ctr" defTabSz="1218565">
                <a:defRPr/>
              </a:pPr>
              <a:endParaRPr lang="zh-CN" altLang="en-US" sz="2135"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2" name="TextBox 6"/>
            <p:cNvSpPr txBox="1"/>
            <p:nvPr/>
          </p:nvSpPr>
          <p:spPr>
            <a:xfrm>
              <a:off x="5853488" y="4806157"/>
              <a:ext cx="865873" cy="646174"/>
            </a:xfrm>
            <a:prstGeom prst="rect">
              <a:avLst/>
            </a:prstGeom>
            <a:noFill/>
          </p:spPr>
          <p:txBody>
            <a:bodyPr wrap="none" rtlCol="0">
              <a:spAutoFit/>
            </a:bodyPr>
            <a:lstStyle/>
            <a:p>
              <a:pPr algn="ctr" defTabSz="1218565">
                <a:defRPr/>
              </a:pPr>
              <a:r>
                <a:rPr lang="zh-CN" altLang="zh-CN" sz="2200" b="1" dirty="0">
                  <a:solidFill>
                    <a:schemeClr val="bg1"/>
                  </a:solidFill>
                </a:rPr>
                <a:t>人才库</a:t>
              </a:r>
              <a:endParaRPr lang="en-US" altLang="zh-CN" sz="2200" b="1" dirty="0">
                <a:solidFill>
                  <a:schemeClr val="bg1"/>
                </a:solidFill>
              </a:endParaRPr>
            </a:p>
            <a:p>
              <a:pPr algn="ctr" defTabSz="1218565">
                <a:defRPr/>
              </a:pPr>
              <a:r>
                <a:rPr lang="zh-CN" altLang="zh-CN" sz="2200" b="1" dirty="0">
                  <a:solidFill>
                    <a:schemeClr val="bg1"/>
                  </a:solidFill>
                </a:rPr>
                <a:t>建设</a:t>
              </a:r>
              <a:endParaRPr lang="zh-CN" altLang="en-US" sz="2200" b="1" dirty="0">
                <a:solidFill>
                  <a:schemeClr val="bg1"/>
                </a:solidFill>
              </a:endParaRPr>
            </a:p>
          </p:txBody>
        </p:sp>
      </p:grpSp>
      <p:grpSp>
        <p:nvGrpSpPr>
          <p:cNvPr id="183" name="组合 182"/>
          <p:cNvGrpSpPr/>
          <p:nvPr/>
        </p:nvGrpSpPr>
        <p:grpSpPr>
          <a:xfrm>
            <a:off x="5020553" y="1874191"/>
            <a:ext cx="2139565" cy="1749321"/>
            <a:chOff x="4244067" y="2343574"/>
            <a:chExt cx="1796802" cy="1469072"/>
          </a:xfrm>
          <a:solidFill>
            <a:srgbClr val="C00000"/>
          </a:solidFill>
        </p:grpSpPr>
        <p:sp>
          <p:nvSpPr>
            <p:cNvPr id="184" name="等腰三角形 6"/>
            <p:cNvSpPr/>
            <p:nvPr/>
          </p:nvSpPr>
          <p:spPr>
            <a:xfrm>
              <a:off x="4244067" y="2343574"/>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grpFill/>
            <a:ln w="3175" cap="flat" cmpd="sng" algn="ctr">
              <a:noFill/>
              <a:prstDash val="solid"/>
            </a:ln>
            <a:effectLst/>
          </p:spPr>
          <p:txBody>
            <a:bodyPr anchor="ctr"/>
            <a:lstStyle/>
            <a:p>
              <a:pPr algn="ctr" defTabSz="1218565">
                <a:defRPr/>
              </a:pPr>
              <a:endParaRPr lang="zh-CN" altLang="en-US" sz="2135"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5" name="TextBox 9"/>
            <p:cNvSpPr txBox="1"/>
            <p:nvPr/>
          </p:nvSpPr>
          <p:spPr>
            <a:xfrm>
              <a:off x="4540082" y="2818498"/>
              <a:ext cx="1188962" cy="697868"/>
            </a:xfrm>
            <a:prstGeom prst="rect">
              <a:avLst/>
            </a:prstGeom>
            <a:noFill/>
          </p:spPr>
          <p:txBody>
            <a:bodyPr wrap="none" rtlCol="0">
              <a:spAutoFit/>
            </a:bodyPr>
            <a:lstStyle/>
            <a:p>
              <a:pPr algn="ctr" defTabSz="1218565">
                <a:defRPr/>
              </a:pPr>
              <a:r>
                <a:rPr lang="zh-CN" altLang="zh-CN" sz="2400" b="1" dirty="0">
                  <a:solidFill>
                    <a:schemeClr val="bg1"/>
                  </a:solidFill>
                </a:rPr>
                <a:t>本科</a:t>
              </a:r>
              <a:endParaRPr lang="en-US" altLang="zh-CN" sz="2400" b="1" dirty="0">
                <a:solidFill>
                  <a:schemeClr val="bg1"/>
                </a:solidFill>
              </a:endParaRPr>
            </a:p>
            <a:p>
              <a:pPr algn="ctr" defTabSz="1218565">
                <a:defRPr/>
              </a:pPr>
              <a:r>
                <a:rPr lang="zh-CN" altLang="zh-CN" sz="2400" b="1" dirty="0">
                  <a:solidFill>
                    <a:schemeClr val="bg1"/>
                  </a:solidFill>
                </a:rPr>
                <a:t>人才培养</a:t>
              </a:r>
              <a:endParaRPr lang="zh-CN" altLang="en-US" sz="2135" b="1" kern="0" dirty="0">
                <a:solidFill>
                  <a:schemeClr val="bg1"/>
                </a:solidFill>
                <a:latin typeface="微软雅黑" panose="020B0503020204020204" pitchFamily="34" charset="-122"/>
                <a:ea typeface="微软雅黑" panose="020B0503020204020204" pitchFamily="34" charset="-122"/>
              </a:endParaRPr>
            </a:p>
          </p:txBody>
        </p:sp>
      </p:grpSp>
      <p:grpSp>
        <p:nvGrpSpPr>
          <p:cNvPr id="186" name="组合 185"/>
          <p:cNvGrpSpPr/>
          <p:nvPr/>
        </p:nvGrpSpPr>
        <p:grpSpPr>
          <a:xfrm>
            <a:off x="3729390" y="4022974"/>
            <a:ext cx="2101761" cy="1786864"/>
            <a:chOff x="3275692" y="4004098"/>
            <a:chExt cx="1765052" cy="1500603"/>
          </a:xfrm>
          <a:solidFill>
            <a:srgbClr val="F39C11"/>
          </a:solidFill>
        </p:grpSpPr>
        <p:sp>
          <p:nvSpPr>
            <p:cNvPr id="187" name="等腰三角形 11"/>
            <p:cNvSpPr/>
            <p:nvPr/>
          </p:nvSpPr>
          <p:spPr>
            <a:xfrm>
              <a:off x="3275692" y="4004098"/>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grpFill/>
            <a:ln w="3175" cap="flat" cmpd="sng" algn="ctr">
              <a:noFill/>
              <a:prstDash val="solid"/>
            </a:ln>
            <a:effectLst/>
          </p:spPr>
          <p:txBody>
            <a:bodyPr anchor="ctr"/>
            <a:lstStyle/>
            <a:p>
              <a:pPr algn="ctr" defTabSz="1218565">
                <a:defRPr/>
              </a:pPr>
              <a:endParaRPr lang="zh-CN" altLang="en-US" sz="2135" kern="0">
                <a:solidFill>
                  <a:srgbClr val="F8F8F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8" name="TextBox 12"/>
            <p:cNvSpPr txBox="1"/>
            <p:nvPr/>
          </p:nvSpPr>
          <p:spPr>
            <a:xfrm>
              <a:off x="3414405" y="4857854"/>
              <a:ext cx="1102804" cy="646174"/>
            </a:xfrm>
            <a:prstGeom prst="rect">
              <a:avLst/>
            </a:prstGeom>
            <a:noFill/>
          </p:spPr>
          <p:txBody>
            <a:bodyPr wrap="none" rtlCol="0">
              <a:spAutoFit/>
            </a:bodyPr>
            <a:lstStyle/>
            <a:p>
              <a:pPr algn="ctr" defTabSz="1218565">
                <a:defRPr/>
              </a:pPr>
              <a:r>
                <a:rPr lang="zh-CN" altLang="zh-CN" sz="2200" b="1" dirty="0">
                  <a:solidFill>
                    <a:schemeClr val="bg1"/>
                  </a:solidFill>
                </a:rPr>
                <a:t>研究生</a:t>
              </a:r>
              <a:endParaRPr lang="en-US" altLang="zh-CN" sz="2200" b="1" dirty="0">
                <a:solidFill>
                  <a:schemeClr val="bg1"/>
                </a:solidFill>
              </a:endParaRPr>
            </a:p>
            <a:p>
              <a:pPr algn="ctr" defTabSz="1218565">
                <a:defRPr/>
              </a:pPr>
              <a:r>
                <a:rPr lang="zh-CN" altLang="zh-CN" sz="2200" b="1" dirty="0">
                  <a:solidFill>
                    <a:schemeClr val="bg1"/>
                  </a:solidFill>
                </a:rPr>
                <a:t>人才培养</a:t>
              </a:r>
              <a:endParaRPr lang="zh-CN" altLang="en-US" sz="2200" b="1" dirty="0">
                <a:solidFill>
                  <a:schemeClr val="bg1"/>
                </a:solidFill>
              </a:endParaRPr>
            </a:p>
          </p:txBody>
        </p:sp>
      </p:grpSp>
      <p:sp>
        <p:nvSpPr>
          <p:cNvPr id="189" name="TextBox 40"/>
          <p:cNvSpPr txBox="1"/>
          <p:nvPr/>
        </p:nvSpPr>
        <p:spPr>
          <a:xfrm>
            <a:off x="806438" y="2032843"/>
            <a:ext cx="4884121" cy="1015663"/>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defTabSz="1218565">
              <a:buClr>
                <a:srgbClr val="C00000"/>
              </a:buClr>
              <a:buFont typeface="Wingdings" panose="05000000000000000000" pitchFamily="2" charset="2"/>
              <a:buChar char="l"/>
            </a:pPr>
            <a:r>
              <a:rPr lang="zh-CN" altLang="en-US" sz="2000" b="1" dirty="0">
                <a:latin typeface="微软雅黑" panose="020B0503020204020204" pitchFamily="34" charset="-122"/>
                <a:ea typeface="微软雅黑" panose="020B0503020204020204" pitchFamily="34" charset="-122"/>
              </a:rPr>
              <a:t>积极探索本科培养方案和课程设置改革</a:t>
            </a:r>
            <a:endParaRPr lang="en-US" altLang="zh-CN" sz="2000" b="1" dirty="0">
              <a:latin typeface="微软雅黑" panose="020B0503020204020204" pitchFamily="34" charset="-122"/>
              <a:ea typeface="微软雅黑" panose="020B0503020204020204" pitchFamily="34" charset="-122"/>
            </a:endParaRPr>
          </a:p>
          <a:p>
            <a:pPr marL="342900" indent="-342900" defTabSz="1218565">
              <a:buClr>
                <a:srgbClr val="C00000"/>
              </a:buClr>
              <a:buFont typeface="Wingdings" panose="05000000000000000000" pitchFamily="2" charset="2"/>
              <a:buChar char="l"/>
            </a:pPr>
            <a:r>
              <a:rPr lang="zh-CN" altLang="en-US" sz="2000" b="1" dirty="0">
                <a:latin typeface="微软雅黑" panose="020B0503020204020204" pitchFamily="34" charset="-122"/>
                <a:ea typeface="微软雅黑" panose="020B0503020204020204" pitchFamily="34" charset="-122"/>
              </a:rPr>
              <a:t>加强学科内部交叉和融合</a:t>
            </a:r>
            <a:endParaRPr lang="en-US" altLang="zh-CN" sz="2000" b="1" dirty="0">
              <a:latin typeface="微软雅黑" panose="020B0503020204020204" pitchFamily="34" charset="-122"/>
              <a:ea typeface="微软雅黑" panose="020B0503020204020204" pitchFamily="34" charset="-122"/>
            </a:endParaRPr>
          </a:p>
          <a:p>
            <a:pPr marL="342900" indent="-342900" defTabSz="1218565">
              <a:buClr>
                <a:srgbClr val="C00000"/>
              </a:buClr>
              <a:buFont typeface="Wingdings" panose="05000000000000000000" pitchFamily="2" charset="2"/>
              <a:buChar char="l"/>
            </a:pPr>
            <a:r>
              <a:rPr lang="zh-CN" altLang="zh-CN" sz="2000" b="1" dirty="0">
                <a:latin typeface="微软雅黑" panose="020B0503020204020204" pitchFamily="34" charset="-122"/>
                <a:ea typeface="微软雅黑" panose="020B0503020204020204" pitchFamily="34" charset="-122"/>
              </a:rPr>
              <a:t>建设跨学科本科专业培养模式</a:t>
            </a:r>
            <a:endParaRPr lang="en-US" altLang="zh-CN" sz="2000" b="1" dirty="0">
              <a:latin typeface="微软雅黑" panose="020B0503020204020204" pitchFamily="34" charset="-122"/>
              <a:ea typeface="微软雅黑" panose="020B0503020204020204" pitchFamily="34" charset="-122"/>
            </a:endParaRPr>
          </a:p>
        </p:txBody>
      </p:sp>
      <p:sp>
        <p:nvSpPr>
          <p:cNvPr id="190" name="矩形 189"/>
          <p:cNvSpPr/>
          <p:nvPr/>
        </p:nvSpPr>
        <p:spPr>
          <a:xfrm>
            <a:off x="6911755" y="1652340"/>
            <a:ext cx="4313498" cy="1200329"/>
          </a:xfrm>
          <a:prstGeom prst="rect">
            <a:avLst/>
          </a:prstGeom>
        </p:spPr>
        <p:txBody>
          <a:bodyPr wrap="square">
            <a:spAutoFit/>
          </a:bodyPr>
          <a:lstStyle/>
          <a:p>
            <a:pPr marL="342900" indent="-342900" defTabSz="1218565">
              <a:buClr>
                <a:srgbClr val="C00000"/>
              </a:buClr>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建设本科生参与国际体验与国际交流实践的平台</a:t>
            </a:r>
            <a:endParaRPr lang="en-US" altLang="zh-CN" b="1" dirty="0">
              <a:latin typeface="微软雅黑" panose="020B0503020204020204" pitchFamily="34" charset="-122"/>
              <a:ea typeface="微软雅黑" panose="020B0503020204020204" pitchFamily="34" charset="-122"/>
            </a:endParaRPr>
          </a:p>
          <a:p>
            <a:pPr marL="342900" indent="-342900" defTabSz="1218565">
              <a:buClr>
                <a:srgbClr val="C00000"/>
              </a:buClr>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鼓励不同类型的学生积极参加相应的课外实践和公益服务</a:t>
            </a:r>
          </a:p>
        </p:txBody>
      </p:sp>
      <p:sp>
        <p:nvSpPr>
          <p:cNvPr id="191" name="TextBox 40"/>
          <p:cNvSpPr txBox="1"/>
          <p:nvPr/>
        </p:nvSpPr>
        <p:spPr>
          <a:xfrm>
            <a:off x="252118" y="3428637"/>
            <a:ext cx="3766664" cy="238526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defTabSz="1218565">
              <a:spcBef>
                <a:spcPts val="600"/>
              </a:spcBef>
              <a:buClr>
                <a:srgbClr val="FF9409"/>
              </a:buClr>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注重培养研究生对世界、国家和民族的使命感与责任感，提升他们的学术视野、问题意识和创新意识，锻炼他们发现问题、分析问题和解决问题的能力。</a:t>
            </a:r>
            <a:endParaRPr lang="en-US" altLang="zh-CN" b="1" dirty="0">
              <a:latin typeface="微软雅黑" panose="020B0503020204020204" pitchFamily="34" charset="-122"/>
              <a:ea typeface="微软雅黑" panose="020B0503020204020204" pitchFamily="34" charset="-122"/>
            </a:endParaRPr>
          </a:p>
          <a:p>
            <a:pPr marL="342900" indent="-342900" defTabSz="1218565">
              <a:spcBef>
                <a:spcPts val="600"/>
              </a:spcBef>
              <a:buClr>
                <a:srgbClr val="FF9409"/>
              </a:buClr>
              <a:buFont typeface="Wingdings" panose="05000000000000000000" pitchFamily="2" charset="2"/>
              <a:buChar char="l"/>
            </a:pPr>
            <a:r>
              <a:rPr lang="zh-CN" altLang="zh-CN" b="1" dirty="0">
                <a:latin typeface="微软雅黑" panose="020B0503020204020204" pitchFamily="34" charset="-122"/>
                <a:ea typeface="微软雅黑" panose="020B0503020204020204" pitchFamily="34" charset="-122"/>
              </a:rPr>
              <a:t>优化研究生课程设置，完善研究生课堂教学，并采取宽严适度的教学监督和评估。</a:t>
            </a:r>
            <a:endParaRPr lang="en-US" altLang="zh-CN" b="1" dirty="0">
              <a:latin typeface="微软雅黑" panose="020B0503020204020204" pitchFamily="34" charset="-122"/>
              <a:ea typeface="微软雅黑" panose="020B0503020204020204" pitchFamily="34" charset="-122"/>
            </a:endParaRPr>
          </a:p>
        </p:txBody>
      </p:sp>
      <p:sp>
        <p:nvSpPr>
          <p:cNvPr id="192" name="矩形 191"/>
          <p:cNvSpPr/>
          <p:nvPr/>
        </p:nvSpPr>
        <p:spPr>
          <a:xfrm>
            <a:off x="7742198" y="3422809"/>
            <a:ext cx="4313498" cy="1554272"/>
          </a:xfrm>
          <a:prstGeom prst="rect">
            <a:avLst/>
          </a:prstGeom>
        </p:spPr>
        <p:txBody>
          <a:bodyPr wrap="square">
            <a:spAutoFit/>
          </a:bodyPr>
          <a:lstStyle/>
          <a:p>
            <a:pPr marL="342900" indent="-342900" defTabSz="1218565">
              <a:spcBef>
                <a:spcPts val="600"/>
              </a:spcBef>
              <a:buClr>
                <a:srgbClr val="004D86"/>
              </a:buClr>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各领域学科带头人要吸收国内外本学科的研究生和年轻教师加入研究团队</a:t>
            </a:r>
            <a:endParaRPr lang="en-US" altLang="zh-CN" b="1" dirty="0">
              <a:latin typeface="微软雅黑" panose="020B0503020204020204" pitchFamily="34" charset="-122"/>
              <a:ea typeface="微软雅黑" panose="020B0503020204020204" pitchFamily="34" charset="-122"/>
            </a:endParaRPr>
          </a:p>
          <a:p>
            <a:pPr marL="342900" indent="-342900" defTabSz="1218565">
              <a:spcBef>
                <a:spcPts val="600"/>
              </a:spcBef>
              <a:buClr>
                <a:srgbClr val="004D86"/>
              </a:buClr>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鼓励国内各高校的博士、硕士研究生积极参与本学科主持的重大项目或课题的研究工作</a:t>
            </a:r>
          </a:p>
        </p:txBody>
      </p:sp>
      <p:sp>
        <p:nvSpPr>
          <p:cNvPr id="2" name="矩形 1"/>
          <p:cNvSpPr/>
          <p:nvPr/>
        </p:nvSpPr>
        <p:spPr>
          <a:xfrm>
            <a:off x="3627438" y="5875720"/>
            <a:ext cx="6096000" cy="723275"/>
          </a:xfrm>
          <a:prstGeom prst="rect">
            <a:avLst/>
          </a:prstGeom>
        </p:spPr>
        <p:txBody>
          <a:bodyPr>
            <a:spAutoFit/>
          </a:bodyPr>
          <a:lstStyle/>
          <a:p>
            <a:pPr marL="342900" indent="-342900" defTabSz="1218565">
              <a:spcBef>
                <a:spcPts val="600"/>
              </a:spcBef>
              <a:buClr>
                <a:srgbClr val="FF9409"/>
              </a:buClr>
              <a:buFont typeface="Wingdings" panose="05000000000000000000" pitchFamily="2" charset="2"/>
              <a:buChar char="l"/>
            </a:pPr>
            <a:r>
              <a:rPr lang="zh-CN" altLang="zh-CN" b="1" dirty="0">
                <a:latin typeface="微软雅黑" panose="020B0503020204020204" pitchFamily="34" charset="-122"/>
                <a:ea typeface="微软雅黑" panose="020B0503020204020204" pitchFamily="34" charset="-122"/>
              </a:rPr>
              <a:t>调动本学科内部各专业研究生的学习和科研积极性</a:t>
            </a:r>
            <a:endParaRPr lang="en-US" altLang="zh-CN" b="1" dirty="0">
              <a:latin typeface="微软雅黑" panose="020B0503020204020204" pitchFamily="34" charset="-122"/>
              <a:ea typeface="微软雅黑" panose="020B0503020204020204" pitchFamily="34" charset="-122"/>
            </a:endParaRPr>
          </a:p>
          <a:p>
            <a:pPr marL="342900" indent="-342900" defTabSz="1218565">
              <a:spcBef>
                <a:spcPts val="600"/>
              </a:spcBef>
              <a:buClr>
                <a:srgbClr val="FF9409"/>
              </a:buClr>
              <a:buFont typeface="Wingdings" panose="05000000000000000000" pitchFamily="2" charset="2"/>
              <a:buChar char="l"/>
            </a:pPr>
            <a:r>
              <a:rPr lang="zh-CN" altLang="en-US" b="1" dirty="0">
                <a:latin typeface="微软雅黑" panose="020B0503020204020204" pitchFamily="34" charset="-122"/>
                <a:ea typeface="微软雅黑" panose="020B0503020204020204" pitchFamily="34" charset="-122"/>
              </a:rPr>
              <a:t>鼓励研究生展开国际合作交流</a:t>
            </a:r>
            <a:endParaRPr lang="en-US" altLang="zh-CN" b="1" dirty="0">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FDB77C8A-2185-2F45-92BB-1067F5A16822}"/>
              </a:ext>
            </a:extLst>
          </p:cNvPr>
          <p:cNvSpPr/>
          <p:nvPr/>
        </p:nvSpPr>
        <p:spPr>
          <a:xfrm>
            <a:off x="694113" y="456280"/>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直角三角形 83"/>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直角三角形 84"/>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6" name="圆角矩形 95"/>
          <p:cNvSpPr/>
          <p:nvPr/>
        </p:nvSpPr>
        <p:spPr>
          <a:xfrm>
            <a:off x="214183" y="2275239"/>
            <a:ext cx="3167191" cy="3993758"/>
          </a:xfrm>
          <a:prstGeom prst="roundRect">
            <a:avLst>
              <a:gd name="adj" fmla="val 4670"/>
            </a:avLst>
          </a:prstGeom>
          <a:solidFill>
            <a:srgbClr val="A50021"/>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97" name="圆角矩形 96"/>
          <p:cNvSpPr/>
          <p:nvPr/>
        </p:nvSpPr>
        <p:spPr>
          <a:xfrm>
            <a:off x="334160" y="2487924"/>
            <a:ext cx="2919196" cy="3533745"/>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98" name="TextBox 16"/>
          <p:cNvSpPr txBox="1"/>
          <p:nvPr/>
        </p:nvSpPr>
        <p:spPr>
          <a:xfrm>
            <a:off x="6235799" y="2424236"/>
            <a:ext cx="5689501" cy="1274195"/>
          </a:xfrm>
          <a:prstGeom prst="rect">
            <a:avLst/>
          </a:prstGeom>
          <a:noFill/>
        </p:spPr>
        <p:txBody>
          <a:bodyPr wrap="square" rtlCol="0">
            <a:spAutoFit/>
          </a:bodyPr>
          <a:lstStyle/>
          <a:p>
            <a:pPr algn="just">
              <a:lnSpc>
                <a:spcPct val="120000"/>
              </a:lnSpc>
            </a:pPr>
            <a:r>
              <a:rPr lang="zh-CN" altLang="zh-CN" sz="1600" b="1" dirty="0">
                <a:latin typeface="微软雅黑" panose="020B0503020204020204" pitchFamily="34" charset="-122"/>
                <a:ea typeface="微软雅黑" panose="020B0503020204020204" pitchFamily="34" charset="-122"/>
              </a:rPr>
              <a:t>保持并深化与现有</a:t>
            </a:r>
            <a:r>
              <a:rPr lang="en-US" altLang="zh-CN" sz="1600" b="1" dirty="0">
                <a:latin typeface="微软雅黑" panose="020B0503020204020204" pitchFamily="34" charset="-122"/>
                <a:ea typeface="微软雅黑" panose="020B0503020204020204" pitchFamily="34" charset="-122"/>
              </a:rPr>
              <a:t>50</a:t>
            </a:r>
            <a:r>
              <a:rPr lang="zh-CN" altLang="zh-CN" sz="1600" b="1" dirty="0">
                <a:latin typeface="微软雅黑" panose="020B0503020204020204" pitchFamily="34" charset="-122"/>
                <a:ea typeface="微软雅黑" panose="020B0503020204020204" pitchFamily="34" charset="-122"/>
              </a:rPr>
              <a:t>多所世界著名大学及研究机构的联系与合作，设置海外实践基地，定期选拔学生参加国际交流，开拓国际视野，接触学科前沿，逐步建立起覆盖周边国家和世界重点研究国家和区域的国际人才培养合作网络。</a:t>
            </a:r>
            <a:endParaRPr lang="en-GB" sz="1200" b="1" dirty="0">
              <a:solidFill>
                <a:schemeClr val="bg1">
                  <a:lumMod val="6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9" name="TextBox 22"/>
          <p:cNvSpPr txBox="1"/>
          <p:nvPr/>
        </p:nvSpPr>
        <p:spPr>
          <a:xfrm>
            <a:off x="6239271" y="3705624"/>
            <a:ext cx="5686029" cy="1274195"/>
          </a:xfrm>
          <a:prstGeom prst="rect">
            <a:avLst/>
          </a:prstGeom>
          <a:noFill/>
        </p:spPr>
        <p:txBody>
          <a:bodyPr wrap="square" rtlCol="0">
            <a:spAutoFit/>
          </a:bodyPr>
          <a:lstStyle/>
          <a:p>
            <a:pPr algn="just">
              <a:lnSpc>
                <a:spcPct val="120000"/>
              </a:lnSpc>
            </a:pPr>
            <a:r>
              <a:rPr lang="zh-CN" altLang="zh-CN" sz="1600" b="1" dirty="0">
                <a:solidFill>
                  <a:srgbClr val="8A0000"/>
                </a:solidFill>
                <a:latin typeface="微软雅黑" panose="020B0503020204020204" pitchFamily="34" charset="-122"/>
                <a:ea typeface="微软雅黑" panose="020B0503020204020204" pitchFamily="34" charset="-122"/>
              </a:rPr>
              <a:t>开展与国外高水平大学和机构联合培养硕士生、博士生和博士后，细化课程设置、海外体验和管理服务等具体可操作的国际化培养方案；遴选各层次研究生赴欧美理论研究先进国家和语言对象国及区域分别进行至少</a:t>
            </a:r>
            <a:r>
              <a:rPr lang="en-US" altLang="zh-CN" sz="1600" b="1" dirty="0">
                <a:solidFill>
                  <a:srgbClr val="8A0000"/>
                </a:solidFill>
                <a:latin typeface="微软雅黑" panose="020B0503020204020204" pitchFamily="34" charset="-122"/>
                <a:ea typeface="微软雅黑" panose="020B0503020204020204" pitchFamily="34" charset="-122"/>
              </a:rPr>
              <a:t>1</a:t>
            </a:r>
            <a:r>
              <a:rPr lang="zh-CN" altLang="zh-CN" sz="1600" b="1" dirty="0">
                <a:solidFill>
                  <a:srgbClr val="8A0000"/>
                </a:solidFill>
                <a:latin typeface="微软雅黑" panose="020B0503020204020204" pitchFamily="34" charset="-122"/>
                <a:ea typeface="微软雅黑" panose="020B0503020204020204" pitchFamily="34" charset="-122"/>
              </a:rPr>
              <a:t>学年的学习、研究和田野调查</a:t>
            </a:r>
            <a:r>
              <a:rPr lang="zh-CN" altLang="zh-CN" sz="1600" dirty="0">
                <a:solidFill>
                  <a:srgbClr val="8A0000"/>
                </a:solidFill>
              </a:rPr>
              <a:t>。</a:t>
            </a:r>
            <a:endParaRPr lang="en-GB" sz="1200" dirty="0">
              <a:solidFill>
                <a:srgbClr val="8A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矩形 100"/>
          <p:cNvSpPr/>
          <p:nvPr/>
        </p:nvSpPr>
        <p:spPr>
          <a:xfrm>
            <a:off x="422684" y="2889730"/>
            <a:ext cx="2805752" cy="3000821"/>
          </a:xfrm>
          <a:prstGeom prst="rect">
            <a:avLst/>
          </a:prstGeom>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       围绕国家发展战略、学校布局重点和外语学科面临的机遇和挑战，</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学院在坚持传统学科优势的同时，将结合新增学科的建设工作，深入探索人才的国际化培养模式</a:t>
            </a: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b="1" dirty="0">
              <a:latin typeface="微软雅黑" panose="020B0503020204020204" pitchFamily="34" charset="-122"/>
              <a:ea typeface="微软雅黑" panose="020B0503020204020204" pitchFamily="34" charset="-122"/>
            </a:endParaRPr>
          </a:p>
        </p:txBody>
      </p:sp>
      <p:grpSp>
        <p:nvGrpSpPr>
          <p:cNvPr id="102" name="Group 3"/>
          <p:cNvGrpSpPr/>
          <p:nvPr/>
        </p:nvGrpSpPr>
        <p:grpSpPr>
          <a:xfrm>
            <a:off x="3617495" y="2098766"/>
            <a:ext cx="2908298" cy="4517152"/>
            <a:chOff x="1901695" y="1458758"/>
            <a:chExt cx="3108577" cy="5187394"/>
          </a:xfrm>
        </p:grpSpPr>
        <p:grpSp>
          <p:nvGrpSpPr>
            <p:cNvPr id="103" name="Group 4"/>
            <p:cNvGrpSpPr/>
            <p:nvPr/>
          </p:nvGrpSpPr>
          <p:grpSpPr>
            <a:xfrm>
              <a:off x="1972256" y="1458758"/>
              <a:ext cx="292103" cy="5187394"/>
              <a:chOff x="1374772" y="1213680"/>
              <a:chExt cx="274322" cy="5187394"/>
            </a:xfrm>
          </p:grpSpPr>
          <p:sp>
            <p:nvSpPr>
              <p:cNvPr id="115"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1" fmla="*/ 0 w 272825"/>
                  <a:gd name="connsiteY0-2" fmla="*/ 0 h 3776662"/>
                  <a:gd name="connsiteX1-3" fmla="*/ 272825 w 272825"/>
                  <a:gd name="connsiteY1-4" fmla="*/ 0 h 3776662"/>
                  <a:gd name="connsiteX2-5" fmla="*/ 272825 w 272825"/>
                  <a:gd name="connsiteY2-6" fmla="*/ 3776662 h 3776662"/>
                  <a:gd name="connsiteX3-7" fmla="*/ 0 w 272825"/>
                  <a:gd name="connsiteY3-8" fmla="*/ 3776662 h 3776662"/>
                  <a:gd name="connsiteX4-9" fmla="*/ 1 w 272825"/>
                  <a:gd name="connsiteY4-10" fmla="*/ 3609974 h 3776662"/>
                  <a:gd name="connsiteX5" fmla="*/ 0 w 272825"/>
                  <a:gd name="connsiteY5" fmla="*/ 0 h 3776662"/>
                  <a:gd name="connsiteX0-11" fmla="*/ 0 w 272825"/>
                  <a:gd name="connsiteY0-12" fmla="*/ 0 h 3776662"/>
                  <a:gd name="connsiteX1-13" fmla="*/ 272825 w 272825"/>
                  <a:gd name="connsiteY1-14" fmla="*/ 0 h 3776662"/>
                  <a:gd name="connsiteX2-15" fmla="*/ 272825 w 272825"/>
                  <a:gd name="connsiteY2-16" fmla="*/ 3776662 h 3776662"/>
                  <a:gd name="connsiteX3-17" fmla="*/ 57151 w 272825"/>
                  <a:gd name="connsiteY3-18" fmla="*/ 3776661 h 3776662"/>
                  <a:gd name="connsiteX4-19" fmla="*/ 0 w 272825"/>
                  <a:gd name="connsiteY4-20" fmla="*/ 3776662 h 3776662"/>
                  <a:gd name="connsiteX5-21" fmla="*/ 1 w 272825"/>
                  <a:gd name="connsiteY5-22" fmla="*/ 3609974 h 3776662"/>
                  <a:gd name="connsiteX6" fmla="*/ 0 w 272825"/>
                  <a:gd name="connsiteY6" fmla="*/ 0 h 3776662"/>
                  <a:gd name="connsiteX0-23" fmla="*/ 0 w 272825"/>
                  <a:gd name="connsiteY0-24" fmla="*/ 0 h 3776662"/>
                  <a:gd name="connsiteX1-25" fmla="*/ 272825 w 272825"/>
                  <a:gd name="connsiteY1-26" fmla="*/ 0 h 3776662"/>
                  <a:gd name="connsiteX2-27" fmla="*/ 272825 w 272825"/>
                  <a:gd name="connsiteY2-28" fmla="*/ 3776662 h 3776662"/>
                  <a:gd name="connsiteX3-29" fmla="*/ 166689 w 272825"/>
                  <a:gd name="connsiteY3-30" fmla="*/ 3776661 h 3776662"/>
                  <a:gd name="connsiteX4-31" fmla="*/ 57151 w 272825"/>
                  <a:gd name="connsiteY4-32" fmla="*/ 3776661 h 3776662"/>
                  <a:gd name="connsiteX5-33" fmla="*/ 0 w 272825"/>
                  <a:gd name="connsiteY5-34" fmla="*/ 3776662 h 3776662"/>
                  <a:gd name="connsiteX6-35" fmla="*/ 1 w 272825"/>
                  <a:gd name="connsiteY6-36" fmla="*/ 3609974 h 3776662"/>
                  <a:gd name="connsiteX7" fmla="*/ 0 w 272825"/>
                  <a:gd name="connsiteY7" fmla="*/ 0 h 3776662"/>
                  <a:gd name="connsiteX0-37" fmla="*/ 0 w 272825"/>
                  <a:gd name="connsiteY0-38" fmla="*/ 0 h 3776662"/>
                  <a:gd name="connsiteX1-39" fmla="*/ 272825 w 272825"/>
                  <a:gd name="connsiteY1-40" fmla="*/ 0 h 3776662"/>
                  <a:gd name="connsiteX2-41" fmla="*/ 272825 w 272825"/>
                  <a:gd name="connsiteY2-42" fmla="*/ 3776662 h 3776662"/>
                  <a:gd name="connsiteX3-43" fmla="*/ 166689 w 272825"/>
                  <a:gd name="connsiteY3-44" fmla="*/ 3776661 h 3776662"/>
                  <a:gd name="connsiteX4-45" fmla="*/ 107157 w 272825"/>
                  <a:gd name="connsiteY4-46" fmla="*/ 3774280 h 3776662"/>
                  <a:gd name="connsiteX5-47" fmla="*/ 57151 w 272825"/>
                  <a:gd name="connsiteY5-48" fmla="*/ 3776661 h 3776662"/>
                  <a:gd name="connsiteX6-49" fmla="*/ 0 w 272825"/>
                  <a:gd name="connsiteY6-50" fmla="*/ 3776662 h 3776662"/>
                  <a:gd name="connsiteX7-51" fmla="*/ 1 w 272825"/>
                  <a:gd name="connsiteY7-52" fmla="*/ 3609974 h 3776662"/>
                  <a:gd name="connsiteX8" fmla="*/ 0 w 272825"/>
                  <a:gd name="connsiteY8" fmla="*/ 0 h 3776662"/>
                  <a:gd name="connsiteX0-53" fmla="*/ 0 w 272825"/>
                  <a:gd name="connsiteY0-54" fmla="*/ 0 h 3776662"/>
                  <a:gd name="connsiteX1-55" fmla="*/ 272825 w 272825"/>
                  <a:gd name="connsiteY1-56" fmla="*/ 0 h 3776662"/>
                  <a:gd name="connsiteX2-57" fmla="*/ 272825 w 272825"/>
                  <a:gd name="connsiteY2-58" fmla="*/ 3776662 h 3776662"/>
                  <a:gd name="connsiteX3-59" fmla="*/ 221457 w 272825"/>
                  <a:gd name="connsiteY3-60" fmla="*/ 3774280 h 3776662"/>
                  <a:gd name="connsiteX4-61" fmla="*/ 166689 w 272825"/>
                  <a:gd name="connsiteY4-62" fmla="*/ 3776661 h 3776662"/>
                  <a:gd name="connsiteX5-63" fmla="*/ 107157 w 272825"/>
                  <a:gd name="connsiteY5-64" fmla="*/ 3774280 h 3776662"/>
                  <a:gd name="connsiteX6-65" fmla="*/ 57151 w 272825"/>
                  <a:gd name="connsiteY6-66" fmla="*/ 3776661 h 3776662"/>
                  <a:gd name="connsiteX7-67" fmla="*/ 0 w 272825"/>
                  <a:gd name="connsiteY7-68" fmla="*/ 3776662 h 3776662"/>
                  <a:gd name="connsiteX8-69" fmla="*/ 1 w 272825"/>
                  <a:gd name="connsiteY8-70" fmla="*/ 3609974 h 3776662"/>
                  <a:gd name="connsiteX9" fmla="*/ 0 w 272825"/>
                  <a:gd name="connsiteY9" fmla="*/ 0 h 3776662"/>
                  <a:gd name="connsiteX0-71" fmla="*/ 0 w 272825"/>
                  <a:gd name="connsiteY0-72" fmla="*/ 0 h 3776662"/>
                  <a:gd name="connsiteX1-73" fmla="*/ 272825 w 272825"/>
                  <a:gd name="connsiteY1-74" fmla="*/ 0 h 3776662"/>
                  <a:gd name="connsiteX2-75" fmla="*/ 272825 w 272825"/>
                  <a:gd name="connsiteY2-76" fmla="*/ 3776662 h 3776662"/>
                  <a:gd name="connsiteX3-77" fmla="*/ 252414 w 272825"/>
                  <a:gd name="connsiteY3-78" fmla="*/ 3776661 h 3776662"/>
                  <a:gd name="connsiteX4-79" fmla="*/ 221457 w 272825"/>
                  <a:gd name="connsiteY4-80" fmla="*/ 3774280 h 3776662"/>
                  <a:gd name="connsiteX5-81" fmla="*/ 166689 w 272825"/>
                  <a:gd name="connsiteY5-82" fmla="*/ 3776661 h 3776662"/>
                  <a:gd name="connsiteX6-83" fmla="*/ 107157 w 272825"/>
                  <a:gd name="connsiteY6-84" fmla="*/ 3774280 h 3776662"/>
                  <a:gd name="connsiteX7-85" fmla="*/ 57151 w 272825"/>
                  <a:gd name="connsiteY7-86" fmla="*/ 3776661 h 3776662"/>
                  <a:gd name="connsiteX8-87" fmla="*/ 0 w 272825"/>
                  <a:gd name="connsiteY8-88" fmla="*/ 3776662 h 3776662"/>
                  <a:gd name="connsiteX9-89" fmla="*/ 1 w 272825"/>
                  <a:gd name="connsiteY9-90" fmla="*/ 3609974 h 3776662"/>
                  <a:gd name="connsiteX10" fmla="*/ 0 w 272825"/>
                  <a:gd name="connsiteY10" fmla="*/ 0 h 3776662"/>
                  <a:gd name="connsiteX0-91" fmla="*/ 0 w 273845"/>
                  <a:gd name="connsiteY0-92" fmla="*/ 0 h 3776662"/>
                  <a:gd name="connsiteX1-93" fmla="*/ 272825 w 273845"/>
                  <a:gd name="connsiteY1-94" fmla="*/ 0 h 3776662"/>
                  <a:gd name="connsiteX2-95" fmla="*/ 273845 w 273845"/>
                  <a:gd name="connsiteY2-96" fmla="*/ 3581399 h 3776662"/>
                  <a:gd name="connsiteX3-97" fmla="*/ 272825 w 273845"/>
                  <a:gd name="connsiteY3-98" fmla="*/ 3776662 h 3776662"/>
                  <a:gd name="connsiteX4-99" fmla="*/ 252414 w 273845"/>
                  <a:gd name="connsiteY4-100" fmla="*/ 3776661 h 3776662"/>
                  <a:gd name="connsiteX5-101" fmla="*/ 221457 w 273845"/>
                  <a:gd name="connsiteY5-102" fmla="*/ 3774280 h 3776662"/>
                  <a:gd name="connsiteX6-103" fmla="*/ 166689 w 273845"/>
                  <a:gd name="connsiteY6-104" fmla="*/ 3776661 h 3776662"/>
                  <a:gd name="connsiteX7-105" fmla="*/ 107157 w 273845"/>
                  <a:gd name="connsiteY7-106" fmla="*/ 3774280 h 3776662"/>
                  <a:gd name="connsiteX8-107" fmla="*/ 57151 w 273845"/>
                  <a:gd name="connsiteY8-108" fmla="*/ 3776661 h 3776662"/>
                  <a:gd name="connsiteX9-109" fmla="*/ 0 w 273845"/>
                  <a:gd name="connsiteY9-110" fmla="*/ 3776662 h 3776662"/>
                  <a:gd name="connsiteX10-111" fmla="*/ 1 w 273845"/>
                  <a:gd name="connsiteY10-112" fmla="*/ 3609974 h 3776662"/>
                  <a:gd name="connsiteX11" fmla="*/ 0 w 273845"/>
                  <a:gd name="connsiteY11" fmla="*/ 0 h 3776662"/>
                  <a:gd name="connsiteX0-113" fmla="*/ 0 w 273845"/>
                  <a:gd name="connsiteY0-114" fmla="*/ 0 h 3776662"/>
                  <a:gd name="connsiteX1-115" fmla="*/ 272825 w 273845"/>
                  <a:gd name="connsiteY1-116" fmla="*/ 0 h 3776662"/>
                  <a:gd name="connsiteX2-117" fmla="*/ 273845 w 273845"/>
                  <a:gd name="connsiteY2-118" fmla="*/ 3581399 h 3776662"/>
                  <a:gd name="connsiteX3-119" fmla="*/ 252414 w 273845"/>
                  <a:gd name="connsiteY3-120" fmla="*/ 3776661 h 3776662"/>
                  <a:gd name="connsiteX4-121" fmla="*/ 221457 w 273845"/>
                  <a:gd name="connsiteY4-122" fmla="*/ 3774280 h 3776662"/>
                  <a:gd name="connsiteX5-123" fmla="*/ 166689 w 273845"/>
                  <a:gd name="connsiteY5-124" fmla="*/ 3776661 h 3776662"/>
                  <a:gd name="connsiteX6-125" fmla="*/ 107157 w 273845"/>
                  <a:gd name="connsiteY6-126" fmla="*/ 3774280 h 3776662"/>
                  <a:gd name="connsiteX7-127" fmla="*/ 57151 w 273845"/>
                  <a:gd name="connsiteY7-128" fmla="*/ 3776661 h 3776662"/>
                  <a:gd name="connsiteX8-129" fmla="*/ 0 w 273845"/>
                  <a:gd name="connsiteY8-130" fmla="*/ 3776662 h 3776662"/>
                  <a:gd name="connsiteX9-131" fmla="*/ 1 w 273845"/>
                  <a:gd name="connsiteY9-132" fmla="*/ 3609974 h 3776662"/>
                  <a:gd name="connsiteX10-133" fmla="*/ 0 w 273845"/>
                  <a:gd name="connsiteY10-134" fmla="*/ 0 h 3776662"/>
                  <a:gd name="connsiteX0-135" fmla="*/ 0 w 273845"/>
                  <a:gd name="connsiteY0-136" fmla="*/ 0 h 3776661"/>
                  <a:gd name="connsiteX1-137" fmla="*/ 272825 w 273845"/>
                  <a:gd name="connsiteY1-138" fmla="*/ 0 h 3776661"/>
                  <a:gd name="connsiteX2-139" fmla="*/ 273845 w 273845"/>
                  <a:gd name="connsiteY2-140" fmla="*/ 3581399 h 3776661"/>
                  <a:gd name="connsiteX3-141" fmla="*/ 252414 w 273845"/>
                  <a:gd name="connsiteY3-142" fmla="*/ 3776661 h 3776661"/>
                  <a:gd name="connsiteX4-143" fmla="*/ 221457 w 273845"/>
                  <a:gd name="connsiteY4-144" fmla="*/ 3774280 h 3776661"/>
                  <a:gd name="connsiteX5-145" fmla="*/ 166689 w 273845"/>
                  <a:gd name="connsiteY5-146" fmla="*/ 3776661 h 3776661"/>
                  <a:gd name="connsiteX6-147" fmla="*/ 107157 w 273845"/>
                  <a:gd name="connsiteY6-148" fmla="*/ 3774280 h 3776661"/>
                  <a:gd name="connsiteX7-149" fmla="*/ 57151 w 273845"/>
                  <a:gd name="connsiteY7-150" fmla="*/ 3776661 h 3776661"/>
                  <a:gd name="connsiteX8-151" fmla="*/ 1 w 273845"/>
                  <a:gd name="connsiteY8-152" fmla="*/ 3609974 h 3776661"/>
                  <a:gd name="connsiteX9-153" fmla="*/ 0 w 273845"/>
                  <a:gd name="connsiteY9-154" fmla="*/ 0 h 3776661"/>
                  <a:gd name="connsiteX0-155" fmla="*/ 0 w 273845"/>
                  <a:gd name="connsiteY0-156" fmla="*/ 0 h 3776661"/>
                  <a:gd name="connsiteX1-157" fmla="*/ 272825 w 273845"/>
                  <a:gd name="connsiteY1-158" fmla="*/ 0 h 3776661"/>
                  <a:gd name="connsiteX2-159" fmla="*/ 273845 w 273845"/>
                  <a:gd name="connsiteY2-160" fmla="*/ 3581399 h 3776661"/>
                  <a:gd name="connsiteX3-161" fmla="*/ 252414 w 273845"/>
                  <a:gd name="connsiteY3-162" fmla="*/ 3776661 h 3776661"/>
                  <a:gd name="connsiteX4-163" fmla="*/ 221457 w 273845"/>
                  <a:gd name="connsiteY4-164" fmla="*/ 3774280 h 3776661"/>
                  <a:gd name="connsiteX5-165" fmla="*/ 166689 w 273845"/>
                  <a:gd name="connsiteY5-166" fmla="*/ 3776661 h 3776661"/>
                  <a:gd name="connsiteX6-167" fmla="*/ 104776 w 273845"/>
                  <a:gd name="connsiteY6-168" fmla="*/ 3664743 h 3776661"/>
                  <a:gd name="connsiteX7-169" fmla="*/ 57151 w 273845"/>
                  <a:gd name="connsiteY7-170" fmla="*/ 3776661 h 3776661"/>
                  <a:gd name="connsiteX8-171" fmla="*/ 1 w 273845"/>
                  <a:gd name="connsiteY8-172" fmla="*/ 3609974 h 3776661"/>
                  <a:gd name="connsiteX9-173" fmla="*/ 0 w 273845"/>
                  <a:gd name="connsiteY9-174" fmla="*/ 0 h 3776661"/>
                  <a:gd name="connsiteX0-175" fmla="*/ 0 w 273845"/>
                  <a:gd name="connsiteY0-176" fmla="*/ 0 h 3776661"/>
                  <a:gd name="connsiteX1-177" fmla="*/ 272825 w 273845"/>
                  <a:gd name="connsiteY1-178" fmla="*/ 0 h 3776661"/>
                  <a:gd name="connsiteX2-179" fmla="*/ 273845 w 273845"/>
                  <a:gd name="connsiteY2-180" fmla="*/ 3581399 h 3776661"/>
                  <a:gd name="connsiteX3-181" fmla="*/ 252414 w 273845"/>
                  <a:gd name="connsiteY3-182" fmla="*/ 3776661 h 3776661"/>
                  <a:gd name="connsiteX4-183" fmla="*/ 221457 w 273845"/>
                  <a:gd name="connsiteY4-184" fmla="*/ 3774280 h 3776661"/>
                  <a:gd name="connsiteX5-185" fmla="*/ 166689 w 273845"/>
                  <a:gd name="connsiteY5-186" fmla="*/ 3776661 h 3776661"/>
                  <a:gd name="connsiteX6-187" fmla="*/ 104776 w 273845"/>
                  <a:gd name="connsiteY6-188" fmla="*/ 3664743 h 3776661"/>
                  <a:gd name="connsiteX7-189" fmla="*/ 57151 w 273845"/>
                  <a:gd name="connsiteY7-190" fmla="*/ 3750467 h 3776661"/>
                  <a:gd name="connsiteX8-191" fmla="*/ 1 w 273845"/>
                  <a:gd name="connsiteY8-192" fmla="*/ 3609974 h 3776661"/>
                  <a:gd name="connsiteX9-193" fmla="*/ 0 w 273845"/>
                  <a:gd name="connsiteY9-194" fmla="*/ 0 h 3776661"/>
                  <a:gd name="connsiteX0-195" fmla="*/ 0 w 273845"/>
                  <a:gd name="connsiteY0-196" fmla="*/ 0 h 3776661"/>
                  <a:gd name="connsiteX1-197" fmla="*/ 272825 w 273845"/>
                  <a:gd name="connsiteY1-198" fmla="*/ 0 h 3776661"/>
                  <a:gd name="connsiteX2-199" fmla="*/ 273845 w 273845"/>
                  <a:gd name="connsiteY2-200" fmla="*/ 3581399 h 3776661"/>
                  <a:gd name="connsiteX3-201" fmla="*/ 252414 w 273845"/>
                  <a:gd name="connsiteY3-202" fmla="*/ 3776661 h 3776661"/>
                  <a:gd name="connsiteX4-203" fmla="*/ 228601 w 273845"/>
                  <a:gd name="connsiteY4-204" fmla="*/ 3629023 h 3776661"/>
                  <a:gd name="connsiteX5-205" fmla="*/ 166689 w 273845"/>
                  <a:gd name="connsiteY5-206" fmla="*/ 3776661 h 3776661"/>
                  <a:gd name="connsiteX6-207" fmla="*/ 104776 w 273845"/>
                  <a:gd name="connsiteY6-208" fmla="*/ 3664743 h 3776661"/>
                  <a:gd name="connsiteX7-209" fmla="*/ 57151 w 273845"/>
                  <a:gd name="connsiteY7-210" fmla="*/ 3750467 h 3776661"/>
                  <a:gd name="connsiteX8-211" fmla="*/ 1 w 273845"/>
                  <a:gd name="connsiteY8-212" fmla="*/ 3609974 h 3776661"/>
                  <a:gd name="connsiteX9-213" fmla="*/ 0 w 273845"/>
                  <a:gd name="connsiteY9-214" fmla="*/ 0 h 3776661"/>
                  <a:gd name="connsiteX0-215" fmla="*/ 0 w 273845"/>
                  <a:gd name="connsiteY0-216" fmla="*/ 0 h 3776661"/>
                  <a:gd name="connsiteX1-217" fmla="*/ 272825 w 273845"/>
                  <a:gd name="connsiteY1-218" fmla="*/ 0 h 3776661"/>
                  <a:gd name="connsiteX2-219" fmla="*/ 273845 w 273845"/>
                  <a:gd name="connsiteY2-220" fmla="*/ 3581399 h 3776661"/>
                  <a:gd name="connsiteX3-221" fmla="*/ 250032 w 273845"/>
                  <a:gd name="connsiteY3-222" fmla="*/ 3695699 h 3776661"/>
                  <a:gd name="connsiteX4-223" fmla="*/ 228601 w 273845"/>
                  <a:gd name="connsiteY4-224" fmla="*/ 3629023 h 3776661"/>
                  <a:gd name="connsiteX5-225" fmla="*/ 166689 w 273845"/>
                  <a:gd name="connsiteY5-226" fmla="*/ 3776661 h 3776661"/>
                  <a:gd name="connsiteX6-227" fmla="*/ 104776 w 273845"/>
                  <a:gd name="connsiteY6-228" fmla="*/ 3664743 h 3776661"/>
                  <a:gd name="connsiteX7-229" fmla="*/ 57151 w 273845"/>
                  <a:gd name="connsiteY7-230" fmla="*/ 3750467 h 3776661"/>
                  <a:gd name="connsiteX8-231" fmla="*/ 1 w 273845"/>
                  <a:gd name="connsiteY8-232" fmla="*/ 3609974 h 3776661"/>
                  <a:gd name="connsiteX9-233" fmla="*/ 0 w 273845"/>
                  <a:gd name="connsiteY9-234" fmla="*/ 0 h 3776661"/>
                  <a:gd name="connsiteX0-235" fmla="*/ 0 w 273845"/>
                  <a:gd name="connsiteY0-236" fmla="*/ 0 h 3776661"/>
                  <a:gd name="connsiteX1-237" fmla="*/ 272825 w 273845"/>
                  <a:gd name="connsiteY1-238" fmla="*/ 0 h 3776661"/>
                  <a:gd name="connsiteX2-239" fmla="*/ 273845 w 273845"/>
                  <a:gd name="connsiteY2-240" fmla="*/ 3581399 h 3776661"/>
                  <a:gd name="connsiteX3-241" fmla="*/ 247651 w 273845"/>
                  <a:gd name="connsiteY3-242" fmla="*/ 3702843 h 3776661"/>
                  <a:gd name="connsiteX4-243" fmla="*/ 228601 w 273845"/>
                  <a:gd name="connsiteY4-244" fmla="*/ 3629023 h 3776661"/>
                  <a:gd name="connsiteX5-245" fmla="*/ 166689 w 273845"/>
                  <a:gd name="connsiteY5-246" fmla="*/ 3776661 h 3776661"/>
                  <a:gd name="connsiteX6-247" fmla="*/ 104776 w 273845"/>
                  <a:gd name="connsiteY6-248" fmla="*/ 3664743 h 3776661"/>
                  <a:gd name="connsiteX7-249" fmla="*/ 57151 w 273845"/>
                  <a:gd name="connsiteY7-250" fmla="*/ 3750467 h 3776661"/>
                  <a:gd name="connsiteX8-251" fmla="*/ 1 w 273845"/>
                  <a:gd name="connsiteY8-252" fmla="*/ 3609974 h 3776661"/>
                  <a:gd name="connsiteX9-253" fmla="*/ 0 w 273845"/>
                  <a:gd name="connsiteY9-254" fmla="*/ 0 h 3776661"/>
                  <a:gd name="connsiteX0-255" fmla="*/ 0 w 273845"/>
                  <a:gd name="connsiteY0-256" fmla="*/ 0 h 3776661"/>
                  <a:gd name="connsiteX1-257" fmla="*/ 272825 w 273845"/>
                  <a:gd name="connsiteY1-258" fmla="*/ 0 h 3776661"/>
                  <a:gd name="connsiteX2-259" fmla="*/ 273845 w 273845"/>
                  <a:gd name="connsiteY2-260" fmla="*/ 3581399 h 3776661"/>
                  <a:gd name="connsiteX3-261" fmla="*/ 247651 w 273845"/>
                  <a:gd name="connsiteY3-262" fmla="*/ 3702843 h 3776661"/>
                  <a:gd name="connsiteX4-263" fmla="*/ 228601 w 273845"/>
                  <a:gd name="connsiteY4-264" fmla="*/ 3629023 h 3776661"/>
                  <a:gd name="connsiteX5-265" fmla="*/ 166689 w 273845"/>
                  <a:gd name="connsiteY5-266" fmla="*/ 3776661 h 3776661"/>
                  <a:gd name="connsiteX6-267" fmla="*/ 104776 w 273845"/>
                  <a:gd name="connsiteY6-268" fmla="*/ 3664743 h 3776661"/>
                  <a:gd name="connsiteX7-269" fmla="*/ 57151 w 273845"/>
                  <a:gd name="connsiteY7-270" fmla="*/ 3750467 h 3776661"/>
                  <a:gd name="connsiteX8-271" fmla="*/ 1 w 273845"/>
                  <a:gd name="connsiteY8-272" fmla="*/ 3609974 h 3776661"/>
                  <a:gd name="connsiteX9-273" fmla="*/ 0 w 273845"/>
                  <a:gd name="connsiteY9-274" fmla="*/ 0 h 3776661"/>
                  <a:gd name="connsiteX0-275" fmla="*/ 0 w 273845"/>
                  <a:gd name="connsiteY0-276" fmla="*/ 0 h 3776661"/>
                  <a:gd name="connsiteX1-277" fmla="*/ 272825 w 273845"/>
                  <a:gd name="connsiteY1-278" fmla="*/ 0 h 3776661"/>
                  <a:gd name="connsiteX2-279" fmla="*/ 273845 w 273845"/>
                  <a:gd name="connsiteY2-280" fmla="*/ 3581399 h 3776661"/>
                  <a:gd name="connsiteX3-281" fmla="*/ 247651 w 273845"/>
                  <a:gd name="connsiteY3-282" fmla="*/ 3702843 h 3776661"/>
                  <a:gd name="connsiteX4-283" fmla="*/ 228601 w 273845"/>
                  <a:gd name="connsiteY4-284" fmla="*/ 3629023 h 3776661"/>
                  <a:gd name="connsiteX5-285" fmla="*/ 166689 w 273845"/>
                  <a:gd name="connsiteY5-286" fmla="*/ 3776661 h 3776661"/>
                  <a:gd name="connsiteX6-287" fmla="*/ 104776 w 273845"/>
                  <a:gd name="connsiteY6-288" fmla="*/ 3664743 h 3776661"/>
                  <a:gd name="connsiteX7-289" fmla="*/ 57151 w 273845"/>
                  <a:gd name="connsiteY7-290" fmla="*/ 3750467 h 3776661"/>
                  <a:gd name="connsiteX8-291" fmla="*/ 1 w 273845"/>
                  <a:gd name="connsiteY8-292" fmla="*/ 3609974 h 3776661"/>
                  <a:gd name="connsiteX9-293" fmla="*/ 0 w 273845"/>
                  <a:gd name="connsiteY9-294" fmla="*/ 0 h 3776661"/>
                  <a:gd name="connsiteX0-295" fmla="*/ 0 w 273845"/>
                  <a:gd name="connsiteY0-296" fmla="*/ 0 h 3776661"/>
                  <a:gd name="connsiteX1-297" fmla="*/ 272825 w 273845"/>
                  <a:gd name="connsiteY1-298" fmla="*/ 0 h 3776661"/>
                  <a:gd name="connsiteX2-299" fmla="*/ 273845 w 273845"/>
                  <a:gd name="connsiteY2-300" fmla="*/ 3581399 h 3776661"/>
                  <a:gd name="connsiteX3-301" fmla="*/ 247651 w 273845"/>
                  <a:gd name="connsiteY3-302" fmla="*/ 3702843 h 3776661"/>
                  <a:gd name="connsiteX4-303" fmla="*/ 228601 w 273845"/>
                  <a:gd name="connsiteY4-304" fmla="*/ 3629023 h 3776661"/>
                  <a:gd name="connsiteX5-305" fmla="*/ 166689 w 273845"/>
                  <a:gd name="connsiteY5-306" fmla="*/ 3776661 h 3776661"/>
                  <a:gd name="connsiteX6-307" fmla="*/ 104776 w 273845"/>
                  <a:gd name="connsiteY6-308" fmla="*/ 3664743 h 3776661"/>
                  <a:gd name="connsiteX7-309" fmla="*/ 57151 w 273845"/>
                  <a:gd name="connsiteY7-310" fmla="*/ 3750467 h 3776661"/>
                  <a:gd name="connsiteX8-311" fmla="*/ 1 w 273845"/>
                  <a:gd name="connsiteY8-312" fmla="*/ 3609974 h 3776661"/>
                  <a:gd name="connsiteX9-313" fmla="*/ 0 w 273845"/>
                  <a:gd name="connsiteY9-314" fmla="*/ 0 h 3776661"/>
                  <a:gd name="connsiteX0-315" fmla="*/ 0 w 273845"/>
                  <a:gd name="connsiteY0-316" fmla="*/ 0 h 3776661"/>
                  <a:gd name="connsiteX1-317" fmla="*/ 272825 w 273845"/>
                  <a:gd name="connsiteY1-318" fmla="*/ 0 h 3776661"/>
                  <a:gd name="connsiteX2-319" fmla="*/ 273845 w 273845"/>
                  <a:gd name="connsiteY2-320" fmla="*/ 3581399 h 3776661"/>
                  <a:gd name="connsiteX3-321" fmla="*/ 247651 w 273845"/>
                  <a:gd name="connsiteY3-322" fmla="*/ 3702843 h 3776661"/>
                  <a:gd name="connsiteX4-323" fmla="*/ 228601 w 273845"/>
                  <a:gd name="connsiteY4-324" fmla="*/ 3629023 h 3776661"/>
                  <a:gd name="connsiteX5-325" fmla="*/ 166689 w 273845"/>
                  <a:gd name="connsiteY5-326" fmla="*/ 3776661 h 3776661"/>
                  <a:gd name="connsiteX6-327" fmla="*/ 104776 w 273845"/>
                  <a:gd name="connsiteY6-328" fmla="*/ 3664743 h 3776661"/>
                  <a:gd name="connsiteX7-329" fmla="*/ 57151 w 273845"/>
                  <a:gd name="connsiteY7-330" fmla="*/ 3750467 h 3776661"/>
                  <a:gd name="connsiteX8-331" fmla="*/ 1 w 273845"/>
                  <a:gd name="connsiteY8-332" fmla="*/ 3609974 h 3776661"/>
                  <a:gd name="connsiteX9-333" fmla="*/ 0 w 273845"/>
                  <a:gd name="connsiteY9-334" fmla="*/ 0 h 3776661"/>
                  <a:gd name="connsiteX0-335" fmla="*/ 0 w 273845"/>
                  <a:gd name="connsiteY0-336" fmla="*/ 0 h 3776661"/>
                  <a:gd name="connsiteX1-337" fmla="*/ 272825 w 273845"/>
                  <a:gd name="connsiteY1-338" fmla="*/ 0 h 3776661"/>
                  <a:gd name="connsiteX2-339" fmla="*/ 273845 w 273845"/>
                  <a:gd name="connsiteY2-340" fmla="*/ 3581399 h 3776661"/>
                  <a:gd name="connsiteX3-341" fmla="*/ 247651 w 273845"/>
                  <a:gd name="connsiteY3-342" fmla="*/ 3702843 h 3776661"/>
                  <a:gd name="connsiteX4-343" fmla="*/ 228601 w 273845"/>
                  <a:gd name="connsiteY4-344" fmla="*/ 3629023 h 3776661"/>
                  <a:gd name="connsiteX5-345" fmla="*/ 166689 w 273845"/>
                  <a:gd name="connsiteY5-346" fmla="*/ 3776661 h 3776661"/>
                  <a:gd name="connsiteX6-347" fmla="*/ 104776 w 273845"/>
                  <a:gd name="connsiteY6-348" fmla="*/ 3664743 h 3776661"/>
                  <a:gd name="connsiteX7-349" fmla="*/ 57151 w 273845"/>
                  <a:gd name="connsiteY7-350" fmla="*/ 3750467 h 3776661"/>
                  <a:gd name="connsiteX8-351" fmla="*/ 1 w 273845"/>
                  <a:gd name="connsiteY8-352" fmla="*/ 3609974 h 3776661"/>
                  <a:gd name="connsiteX9-353" fmla="*/ 0 w 273845"/>
                  <a:gd name="connsiteY9-354" fmla="*/ 0 h 3776661"/>
                  <a:gd name="connsiteX0-355" fmla="*/ 0 w 273845"/>
                  <a:gd name="connsiteY0-356" fmla="*/ 0 h 3776887"/>
                  <a:gd name="connsiteX1-357" fmla="*/ 272825 w 273845"/>
                  <a:gd name="connsiteY1-358" fmla="*/ 0 h 3776887"/>
                  <a:gd name="connsiteX2-359" fmla="*/ 273845 w 273845"/>
                  <a:gd name="connsiteY2-360" fmla="*/ 3581399 h 3776887"/>
                  <a:gd name="connsiteX3-361" fmla="*/ 247651 w 273845"/>
                  <a:gd name="connsiteY3-362" fmla="*/ 3702843 h 3776887"/>
                  <a:gd name="connsiteX4-363" fmla="*/ 228601 w 273845"/>
                  <a:gd name="connsiteY4-364" fmla="*/ 3629023 h 3776887"/>
                  <a:gd name="connsiteX5-365" fmla="*/ 166689 w 273845"/>
                  <a:gd name="connsiteY5-366" fmla="*/ 3776661 h 3776887"/>
                  <a:gd name="connsiteX6-367" fmla="*/ 104776 w 273845"/>
                  <a:gd name="connsiteY6-368" fmla="*/ 3664743 h 3776887"/>
                  <a:gd name="connsiteX7-369" fmla="*/ 57151 w 273845"/>
                  <a:gd name="connsiteY7-370" fmla="*/ 3750467 h 3776887"/>
                  <a:gd name="connsiteX8-371" fmla="*/ 1 w 273845"/>
                  <a:gd name="connsiteY8-372" fmla="*/ 3609974 h 3776887"/>
                  <a:gd name="connsiteX9-373" fmla="*/ 0 w 273845"/>
                  <a:gd name="connsiteY9-374" fmla="*/ 0 h 3776887"/>
                  <a:gd name="connsiteX0-375" fmla="*/ 0 w 273845"/>
                  <a:gd name="connsiteY0-376" fmla="*/ 0 h 3776887"/>
                  <a:gd name="connsiteX1-377" fmla="*/ 272825 w 273845"/>
                  <a:gd name="connsiteY1-378" fmla="*/ 0 h 3776887"/>
                  <a:gd name="connsiteX2-379" fmla="*/ 273845 w 273845"/>
                  <a:gd name="connsiteY2-380" fmla="*/ 3581399 h 3776887"/>
                  <a:gd name="connsiteX3-381" fmla="*/ 247651 w 273845"/>
                  <a:gd name="connsiteY3-382" fmla="*/ 3702843 h 3776887"/>
                  <a:gd name="connsiteX4-383" fmla="*/ 228601 w 273845"/>
                  <a:gd name="connsiteY4-384" fmla="*/ 3629023 h 3776887"/>
                  <a:gd name="connsiteX5-385" fmla="*/ 166689 w 273845"/>
                  <a:gd name="connsiteY5-386" fmla="*/ 3776661 h 3776887"/>
                  <a:gd name="connsiteX6-387" fmla="*/ 104776 w 273845"/>
                  <a:gd name="connsiteY6-388" fmla="*/ 3664743 h 3776887"/>
                  <a:gd name="connsiteX7-389" fmla="*/ 57151 w 273845"/>
                  <a:gd name="connsiteY7-390" fmla="*/ 3750467 h 3776887"/>
                  <a:gd name="connsiteX8-391" fmla="*/ 1 w 273845"/>
                  <a:gd name="connsiteY8-392" fmla="*/ 3609974 h 3776887"/>
                  <a:gd name="connsiteX9-393" fmla="*/ 0 w 273845"/>
                  <a:gd name="connsiteY9-394" fmla="*/ 0 h 3776887"/>
                  <a:gd name="connsiteX0-395" fmla="*/ 0 w 273845"/>
                  <a:gd name="connsiteY0-396" fmla="*/ 0 h 3776887"/>
                  <a:gd name="connsiteX1-397" fmla="*/ 272825 w 273845"/>
                  <a:gd name="connsiteY1-398" fmla="*/ 0 h 3776887"/>
                  <a:gd name="connsiteX2-399" fmla="*/ 273845 w 273845"/>
                  <a:gd name="connsiteY2-400" fmla="*/ 3581399 h 3776887"/>
                  <a:gd name="connsiteX3-401" fmla="*/ 247651 w 273845"/>
                  <a:gd name="connsiteY3-402" fmla="*/ 3702843 h 3776887"/>
                  <a:gd name="connsiteX4-403" fmla="*/ 228601 w 273845"/>
                  <a:gd name="connsiteY4-404" fmla="*/ 3629023 h 3776887"/>
                  <a:gd name="connsiteX5-405" fmla="*/ 166689 w 273845"/>
                  <a:gd name="connsiteY5-406" fmla="*/ 3776661 h 3776887"/>
                  <a:gd name="connsiteX6-407" fmla="*/ 104776 w 273845"/>
                  <a:gd name="connsiteY6-408" fmla="*/ 3664743 h 3776887"/>
                  <a:gd name="connsiteX7-409" fmla="*/ 57151 w 273845"/>
                  <a:gd name="connsiteY7-410" fmla="*/ 3750467 h 3776887"/>
                  <a:gd name="connsiteX8-411" fmla="*/ 1 w 273845"/>
                  <a:gd name="connsiteY8-412" fmla="*/ 3609974 h 3776887"/>
                  <a:gd name="connsiteX9-413" fmla="*/ 0 w 273845"/>
                  <a:gd name="connsiteY9-414" fmla="*/ 0 h 3776887"/>
                  <a:gd name="connsiteX0-415" fmla="*/ 0 w 273845"/>
                  <a:gd name="connsiteY0-416" fmla="*/ 0 h 3776859"/>
                  <a:gd name="connsiteX1-417" fmla="*/ 272825 w 273845"/>
                  <a:gd name="connsiteY1-418" fmla="*/ 0 h 3776859"/>
                  <a:gd name="connsiteX2-419" fmla="*/ 273845 w 273845"/>
                  <a:gd name="connsiteY2-420" fmla="*/ 3581399 h 3776859"/>
                  <a:gd name="connsiteX3-421" fmla="*/ 247651 w 273845"/>
                  <a:gd name="connsiteY3-422" fmla="*/ 3702843 h 3776859"/>
                  <a:gd name="connsiteX4-423" fmla="*/ 223839 w 273845"/>
                  <a:gd name="connsiteY4-424" fmla="*/ 3631404 h 3776859"/>
                  <a:gd name="connsiteX5-425" fmla="*/ 166689 w 273845"/>
                  <a:gd name="connsiteY5-426" fmla="*/ 3776661 h 3776859"/>
                  <a:gd name="connsiteX6-427" fmla="*/ 104776 w 273845"/>
                  <a:gd name="connsiteY6-428" fmla="*/ 3664743 h 3776859"/>
                  <a:gd name="connsiteX7-429" fmla="*/ 57151 w 273845"/>
                  <a:gd name="connsiteY7-430" fmla="*/ 3750467 h 3776859"/>
                  <a:gd name="connsiteX8-431" fmla="*/ 1 w 273845"/>
                  <a:gd name="connsiteY8-432" fmla="*/ 3609974 h 3776859"/>
                  <a:gd name="connsiteX9-433" fmla="*/ 0 w 273845"/>
                  <a:gd name="connsiteY9-434" fmla="*/ 0 h 3776859"/>
                  <a:gd name="connsiteX0-435" fmla="*/ 0 w 273845"/>
                  <a:gd name="connsiteY0-436" fmla="*/ 0 h 3776859"/>
                  <a:gd name="connsiteX1-437" fmla="*/ 272825 w 273845"/>
                  <a:gd name="connsiteY1-438" fmla="*/ 0 h 3776859"/>
                  <a:gd name="connsiteX2-439" fmla="*/ 273845 w 273845"/>
                  <a:gd name="connsiteY2-440" fmla="*/ 3581399 h 3776859"/>
                  <a:gd name="connsiteX3-441" fmla="*/ 247651 w 273845"/>
                  <a:gd name="connsiteY3-442" fmla="*/ 3702843 h 3776859"/>
                  <a:gd name="connsiteX4-443" fmla="*/ 223839 w 273845"/>
                  <a:gd name="connsiteY4-444" fmla="*/ 3631404 h 3776859"/>
                  <a:gd name="connsiteX5-445" fmla="*/ 166689 w 273845"/>
                  <a:gd name="connsiteY5-446" fmla="*/ 3776661 h 3776859"/>
                  <a:gd name="connsiteX6-447" fmla="*/ 104776 w 273845"/>
                  <a:gd name="connsiteY6-448" fmla="*/ 3664743 h 3776859"/>
                  <a:gd name="connsiteX7-449" fmla="*/ 57151 w 273845"/>
                  <a:gd name="connsiteY7-450" fmla="*/ 3750467 h 3776859"/>
                  <a:gd name="connsiteX8-451" fmla="*/ 1 w 273845"/>
                  <a:gd name="connsiteY8-452" fmla="*/ 3609974 h 3776859"/>
                  <a:gd name="connsiteX9-453" fmla="*/ 0 w 273845"/>
                  <a:gd name="connsiteY9-454" fmla="*/ 0 h 3776859"/>
                  <a:gd name="connsiteX0-455" fmla="*/ 0 w 273894"/>
                  <a:gd name="connsiteY0-456" fmla="*/ 0 h 3776859"/>
                  <a:gd name="connsiteX1-457" fmla="*/ 272825 w 273894"/>
                  <a:gd name="connsiteY1-458" fmla="*/ 0 h 3776859"/>
                  <a:gd name="connsiteX2-459" fmla="*/ 273845 w 273894"/>
                  <a:gd name="connsiteY2-460" fmla="*/ 3581399 h 3776859"/>
                  <a:gd name="connsiteX3-461" fmla="*/ 247651 w 273894"/>
                  <a:gd name="connsiteY3-462" fmla="*/ 3702843 h 3776859"/>
                  <a:gd name="connsiteX4-463" fmla="*/ 223839 w 273894"/>
                  <a:gd name="connsiteY4-464" fmla="*/ 3631404 h 3776859"/>
                  <a:gd name="connsiteX5-465" fmla="*/ 166689 w 273894"/>
                  <a:gd name="connsiteY5-466" fmla="*/ 3776661 h 3776859"/>
                  <a:gd name="connsiteX6-467" fmla="*/ 104776 w 273894"/>
                  <a:gd name="connsiteY6-468" fmla="*/ 3664743 h 3776859"/>
                  <a:gd name="connsiteX7-469" fmla="*/ 57151 w 273894"/>
                  <a:gd name="connsiteY7-470" fmla="*/ 3750467 h 3776859"/>
                  <a:gd name="connsiteX8-471" fmla="*/ 1 w 273894"/>
                  <a:gd name="connsiteY8-472" fmla="*/ 3609974 h 3776859"/>
                  <a:gd name="connsiteX9-473" fmla="*/ 0 w 273894"/>
                  <a:gd name="connsiteY9-474" fmla="*/ 0 h 3776859"/>
                  <a:gd name="connsiteX0-475" fmla="*/ 0 w 273894"/>
                  <a:gd name="connsiteY0-476" fmla="*/ 0 h 3776859"/>
                  <a:gd name="connsiteX1-477" fmla="*/ 272825 w 273894"/>
                  <a:gd name="connsiteY1-478" fmla="*/ 0 h 3776859"/>
                  <a:gd name="connsiteX2-479" fmla="*/ 273845 w 273894"/>
                  <a:gd name="connsiteY2-480" fmla="*/ 3581399 h 3776859"/>
                  <a:gd name="connsiteX3-481" fmla="*/ 247651 w 273894"/>
                  <a:gd name="connsiteY3-482" fmla="*/ 3702843 h 3776859"/>
                  <a:gd name="connsiteX4-483" fmla="*/ 223839 w 273894"/>
                  <a:gd name="connsiteY4-484" fmla="*/ 3631404 h 3776859"/>
                  <a:gd name="connsiteX5-485" fmla="*/ 166689 w 273894"/>
                  <a:gd name="connsiteY5-486" fmla="*/ 3776661 h 3776859"/>
                  <a:gd name="connsiteX6-487" fmla="*/ 104776 w 273894"/>
                  <a:gd name="connsiteY6-488" fmla="*/ 3664743 h 3776859"/>
                  <a:gd name="connsiteX7-489" fmla="*/ 57151 w 273894"/>
                  <a:gd name="connsiteY7-490" fmla="*/ 3750467 h 3776859"/>
                  <a:gd name="connsiteX8-491" fmla="*/ 1 w 273894"/>
                  <a:gd name="connsiteY8-492" fmla="*/ 3609974 h 3776859"/>
                  <a:gd name="connsiteX9-493" fmla="*/ 0 w 273894"/>
                  <a:gd name="connsiteY9-494" fmla="*/ 0 h 3776859"/>
                  <a:gd name="connsiteX0-495" fmla="*/ 0 w 273845"/>
                  <a:gd name="connsiteY0-496" fmla="*/ 0 h 3776859"/>
                  <a:gd name="connsiteX1-497" fmla="*/ 272825 w 273845"/>
                  <a:gd name="connsiteY1-498" fmla="*/ 0 h 3776859"/>
                  <a:gd name="connsiteX2-499" fmla="*/ 273845 w 273845"/>
                  <a:gd name="connsiteY2-500" fmla="*/ 3581399 h 3776859"/>
                  <a:gd name="connsiteX3-501" fmla="*/ 247651 w 273845"/>
                  <a:gd name="connsiteY3-502" fmla="*/ 3702843 h 3776859"/>
                  <a:gd name="connsiteX4-503" fmla="*/ 223839 w 273845"/>
                  <a:gd name="connsiteY4-504" fmla="*/ 3631404 h 3776859"/>
                  <a:gd name="connsiteX5-505" fmla="*/ 166689 w 273845"/>
                  <a:gd name="connsiteY5-506" fmla="*/ 3776661 h 3776859"/>
                  <a:gd name="connsiteX6-507" fmla="*/ 104776 w 273845"/>
                  <a:gd name="connsiteY6-508" fmla="*/ 3664743 h 3776859"/>
                  <a:gd name="connsiteX7-509" fmla="*/ 57151 w 273845"/>
                  <a:gd name="connsiteY7-510" fmla="*/ 3750467 h 3776859"/>
                  <a:gd name="connsiteX8-511" fmla="*/ 1 w 273845"/>
                  <a:gd name="connsiteY8-512" fmla="*/ 3609974 h 3776859"/>
                  <a:gd name="connsiteX9-513" fmla="*/ 0 w 273845"/>
                  <a:gd name="connsiteY9-514" fmla="*/ 0 h 3776859"/>
                  <a:gd name="connsiteX0-515" fmla="*/ 0 w 273845"/>
                  <a:gd name="connsiteY0-516" fmla="*/ 0 h 3776859"/>
                  <a:gd name="connsiteX1-517" fmla="*/ 272825 w 273845"/>
                  <a:gd name="connsiteY1-518" fmla="*/ 0 h 3776859"/>
                  <a:gd name="connsiteX2-519" fmla="*/ 273845 w 273845"/>
                  <a:gd name="connsiteY2-520" fmla="*/ 3581399 h 3776859"/>
                  <a:gd name="connsiteX3-521" fmla="*/ 252414 w 273845"/>
                  <a:gd name="connsiteY3-522" fmla="*/ 3702843 h 3776859"/>
                  <a:gd name="connsiteX4-523" fmla="*/ 223839 w 273845"/>
                  <a:gd name="connsiteY4-524" fmla="*/ 3631404 h 3776859"/>
                  <a:gd name="connsiteX5-525" fmla="*/ 166689 w 273845"/>
                  <a:gd name="connsiteY5-526" fmla="*/ 3776661 h 3776859"/>
                  <a:gd name="connsiteX6-527" fmla="*/ 104776 w 273845"/>
                  <a:gd name="connsiteY6-528" fmla="*/ 3664743 h 3776859"/>
                  <a:gd name="connsiteX7-529" fmla="*/ 57151 w 273845"/>
                  <a:gd name="connsiteY7-530" fmla="*/ 3750467 h 3776859"/>
                  <a:gd name="connsiteX8-531" fmla="*/ 1 w 273845"/>
                  <a:gd name="connsiteY8-532" fmla="*/ 3609974 h 3776859"/>
                  <a:gd name="connsiteX9-533" fmla="*/ 0 w 273845"/>
                  <a:gd name="connsiteY9-534" fmla="*/ 0 h 3776859"/>
                  <a:gd name="connsiteX0-535" fmla="*/ 0 w 273845"/>
                  <a:gd name="connsiteY0-536" fmla="*/ 0 h 3776859"/>
                  <a:gd name="connsiteX1-537" fmla="*/ 272825 w 273845"/>
                  <a:gd name="connsiteY1-538" fmla="*/ 0 h 3776859"/>
                  <a:gd name="connsiteX2-539" fmla="*/ 273845 w 273845"/>
                  <a:gd name="connsiteY2-540" fmla="*/ 3581399 h 3776859"/>
                  <a:gd name="connsiteX3-541" fmla="*/ 252414 w 273845"/>
                  <a:gd name="connsiteY3-542" fmla="*/ 3702843 h 3776859"/>
                  <a:gd name="connsiteX4-543" fmla="*/ 223839 w 273845"/>
                  <a:gd name="connsiteY4-544" fmla="*/ 3631404 h 3776859"/>
                  <a:gd name="connsiteX5-545" fmla="*/ 166689 w 273845"/>
                  <a:gd name="connsiteY5-546" fmla="*/ 3776661 h 3776859"/>
                  <a:gd name="connsiteX6-547" fmla="*/ 104776 w 273845"/>
                  <a:gd name="connsiteY6-548" fmla="*/ 3664743 h 3776859"/>
                  <a:gd name="connsiteX7-549" fmla="*/ 57151 w 273845"/>
                  <a:gd name="connsiteY7-550" fmla="*/ 3750467 h 3776859"/>
                  <a:gd name="connsiteX8-551" fmla="*/ 1 w 273845"/>
                  <a:gd name="connsiteY8-552" fmla="*/ 3609974 h 3776859"/>
                  <a:gd name="connsiteX9-553" fmla="*/ 0 w 273845"/>
                  <a:gd name="connsiteY9-554" fmla="*/ 0 h 3776859"/>
                  <a:gd name="connsiteX0-555" fmla="*/ 0 w 273845"/>
                  <a:gd name="connsiteY0-556" fmla="*/ 0 h 3776859"/>
                  <a:gd name="connsiteX1-557" fmla="*/ 272825 w 273845"/>
                  <a:gd name="connsiteY1-558" fmla="*/ 0 h 3776859"/>
                  <a:gd name="connsiteX2-559" fmla="*/ 273845 w 273845"/>
                  <a:gd name="connsiteY2-560" fmla="*/ 3581399 h 3776859"/>
                  <a:gd name="connsiteX3-561" fmla="*/ 245270 w 273845"/>
                  <a:gd name="connsiteY3-562" fmla="*/ 3702843 h 3776859"/>
                  <a:gd name="connsiteX4-563" fmla="*/ 223839 w 273845"/>
                  <a:gd name="connsiteY4-564" fmla="*/ 3631404 h 3776859"/>
                  <a:gd name="connsiteX5-565" fmla="*/ 166689 w 273845"/>
                  <a:gd name="connsiteY5-566" fmla="*/ 3776661 h 3776859"/>
                  <a:gd name="connsiteX6-567" fmla="*/ 104776 w 273845"/>
                  <a:gd name="connsiteY6-568" fmla="*/ 3664743 h 3776859"/>
                  <a:gd name="connsiteX7-569" fmla="*/ 57151 w 273845"/>
                  <a:gd name="connsiteY7-570" fmla="*/ 3750467 h 3776859"/>
                  <a:gd name="connsiteX8-571" fmla="*/ 1 w 273845"/>
                  <a:gd name="connsiteY8-572" fmla="*/ 3609974 h 3776859"/>
                  <a:gd name="connsiteX9-573" fmla="*/ 0 w 273845"/>
                  <a:gd name="connsiteY9-574" fmla="*/ 0 h 3776859"/>
                  <a:gd name="connsiteX0-575" fmla="*/ 0 w 273845"/>
                  <a:gd name="connsiteY0-576" fmla="*/ 0 h 3776859"/>
                  <a:gd name="connsiteX1-577" fmla="*/ 272825 w 273845"/>
                  <a:gd name="connsiteY1-578" fmla="*/ 0 h 3776859"/>
                  <a:gd name="connsiteX2-579" fmla="*/ 273845 w 273845"/>
                  <a:gd name="connsiteY2-580" fmla="*/ 3581399 h 3776859"/>
                  <a:gd name="connsiteX3-581" fmla="*/ 245270 w 273845"/>
                  <a:gd name="connsiteY3-582" fmla="*/ 3702843 h 3776859"/>
                  <a:gd name="connsiteX4-583" fmla="*/ 223839 w 273845"/>
                  <a:gd name="connsiteY4-584" fmla="*/ 3631404 h 3776859"/>
                  <a:gd name="connsiteX5-585" fmla="*/ 166689 w 273845"/>
                  <a:gd name="connsiteY5-586" fmla="*/ 3776661 h 3776859"/>
                  <a:gd name="connsiteX6-587" fmla="*/ 104776 w 273845"/>
                  <a:gd name="connsiteY6-588" fmla="*/ 3664743 h 3776859"/>
                  <a:gd name="connsiteX7-589" fmla="*/ 57151 w 273845"/>
                  <a:gd name="connsiteY7-590" fmla="*/ 3750467 h 3776859"/>
                  <a:gd name="connsiteX8-591" fmla="*/ 1 w 273845"/>
                  <a:gd name="connsiteY8-592" fmla="*/ 3609974 h 3776859"/>
                  <a:gd name="connsiteX9-593" fmla="*/ 0 w 273845"/>
                  <a:gd name="connsiteY9-594" fmla="*/ 0 h 3776859"/>
                  <a:gd name="connsiteX0-595" fmla="*/ 0 w 273845"/>
                  <a:gd name="connsiteY0-596" fmla="*/ 0 h 3776859"/>
                  <a:gd name="connsiteX1-597" fmla="*/ 272825 w 273845"/>
                  <a:gd name="connsiteY1-598" fmla="*/ 0 h 3776859"/>
                  <a:gd name="connsiteX2-599" fmla="*/ 273845 w 273845"/>
                  <a:gd name="connsiteY2-600" fmla="*/ 3581399 h 3776859"/>
                  <a:gd name="connsiteX3-601" fmla="*/ 245270 w 273845"/>
                  <a:gd name="connsiteY3-602" fmla="*/ 3702843 h 3776859"/>
                  <a:gd name="connsiteX4-603" fmla="*/ 223839 w 273845"/>
                  <a:gd name="connsiteY4-604" fmla="*/ 3631404 h 3776859"/>
                  <a:gd name="connsiteX5-605" fmla="*/ 166689 w 273845"/>
                  <a:gd name="connsiteY5-606" fmla="*/ 3776661 h 3776859"/>
                  <a:gd name="connsiteX6-607" fmla="*/ 104776 w 273845"/>
                  <a:gd name="connsiteY6-608" fmla="*/ 3664743 h 3776859"/>
                  <a:gd name="connsiteX7-609" fmla="*/ 57151 w 273845"/>
                  <a:gd name="connsiteY7-610" fmla="*/ 3750467 h 3776859"/>
                  <a:gd name="connsiteX8-611" fmla="*/ 1 w 273845"/>
                  <a:gd name="connsiteY8-612" fmla="*/ 3609974 h 3776859"/>
                  <a:gd name="connsiteX9-613" fmla="*/ 0 w 273845"/>
                  <a:gd name="connsiteY9-614" fmla="*/ 0 h 3776859"/>
                  <a:gd name="connsiteX0-615" fmla="*/ 0 w 273845"/>
                  <a:gd name="connsiteY0-616" fmla="*/ 0 h 3776859"/>
                  <a:gd name="connsiteX1-617" fmla="*/ 272825 w 273845"/>
                  <a:gd name="connsiteY1-618" fmla="*/ 0 h 3776859"/>
                  <a:gd name="connsiteX2-619" fmla="*/ 273845 w 273845"/>
                  <a:gd name="connsiteY2-620" fmla="*/ 3581399 h 3776859"/>
                  <a:gd name="connsiteX3-621" fmla="*/ 245270 w 273845"/>
                  <a:gd name="connsiteY3-622" fmla="*/ 3702843 h 3776859"/>
                  <a:gd name="connsiteX4-623" fmla="*/ 223839 w 273845"/>
                  <a:gd name="connsiteY4-624" fmla="*/ 3631404 h 3776859"/>
                  <a:gd name="connsiteX5-625" fmla="*/ 166689 w 273845"/>
                  <a:gd name="connsiteY5-626" fmla="*/ 3776661 h 3776859"/>
                  <a:gd name="connsiteX6-627" fmla="*/ 104776 w 273845"/>
                  <a:gd name="connsiteY6-628" fmla="*/ 3664743 h 3776859"/>
                  <a:gd name="connsiteX7-629" fmla="*/ 57151 w 273845"/>
                  <a:gd name="connsiteY7-630" fmla="*/ 3750467 h 3776859"/>
                  <a:gd name="connsiteX8-631" fmla="*/ 1 w 273845"/>
                  <a:gd name="connsiteY8-632" fmla="*/ 3609974 h 3776859"/>
                  <a:gd name="connsiteX9-633" fmla="*/ 0 w 273845"/>
                  <a:gd name="connsiteY9-634" fmla="*/ 0 h 3776859"/>
                  <a:gd name="connsiteX0-635" fmla="*/ 0 w 273845"/>
                  <a:gd name="connsiteY0-636" fmla="*/ 0 h 3776859"/>
                  <a:gd name="connsiteX1-637" fmla="*/ 272825 w 273845"/>
                  <a:gd name="connsiteY1-638" fmla="*/ 0 h 3776859"/>
                  <a:gd name="connsiteX2-639" fmla="*/ 273845 w 273845"/>
                  <a:gd name="connsiteY2-640" fmla="*/ 3581399 h 3776859"/>
                  <a:gd name="connsiteX3-641" fmla="*/ 245270 w 273845"/>
                  <a:gd name="connsiteY3-642" fmla="*/ 3702843 h 3776859"/>
                  <a:gd name="connsiteX4-643" fmla="*/ 223839 w 273845"/>
                  <a:gd name="connsiteY4-644" fmla="*/ 3631404 h 3776859"/>
                  <a:gd name="connsiteX5-645" fmla="*/ 166689 w 273845"/>
                  <a:gd name="connsiteY5-646" fmla="*/ 3776661 h 3776859"/>
                  <a:gd name="connsiteX6-647" fmla="*/ 104776 w 273845"/>
                  <a:gd name="connsiteY6-648" fmla="*/ 3664743 h 3776859"/>
                  <a:gd name="connsiteX7-649" fmla="*/ 57151 w 273845"/>
                  <a:gd name="connsiteY7-650" fmla="*/ 3750467 h 3776859"/>
                  <a:gd name="connsiteX8-651" fmla="*/ 1 w 273845"/>
                  <a:gd name="connsiteY8-652" fmla="*/ 3609974 h 3776859"/>
                  <a:gd name="connsiteX9-653" fmla="*/ 0 w 273845"/>
                  <a:gd name="connsiteY9-654" fmla="*/ 0 h 3776859"/>
                  <a:gd name="connsiteX0-655" fmla="*/ 0 w 273845"/>
                  <a:gd name="connsiteY0-656" fmla="*/ 0 h 3776859"/>
                  <a:gd name="connsiteX1-657" fmla="*/ 272825 w 273845"/>
                  <a:gd name="connsiteY1-658" fmla="*/ 0 h 3776859"/>
                  <a:gd name="connsiteX2-659" fmla="*/ 273845 w 273845"/>
                  <a:gd name="connsiteY2-660" fmla="*/ 3581399 h 3776859"/>
                  <a:gd name="connsiteX3-661" fmla="*/ 245270 w 273845"/>
                  <a:gd name="connsiteY3-662" fmla="*/ 3702843 h 3776859"/>
                  <a:gd name="connsiteX4-663" fmla="*/ 223839 w 273845"/>
                  <a:gd name="connsiteY4-664" fmla="*/ 3631404 h 3776859"/>
                  <a:gd name="connsiteX5-665" fmla="*/ 166689 w 273845"/>
                  <a:gd name="connsiteY5-666" fmla="*/ 3776661 h 3776859"/>
                  <a:gd name="connsiteX6-667" fmla="*/ 104776 w 273845"/>
                  <a:gd name="connsiteY6-668" fmla="*/ 3664743 h 3776859"/>
                  <a:gd name="connsiteX7-669" fmla="*/ 57151 w 273845"/>
                  <a:gd name="connsiteY7-670" fmla="*/ 3750467 h 3776859"/>
                  <a:gd name="connsiteX8-671" fmla="*/ 1 w 273845"/>
                  <a:gd name="connsiteY8-672" fmla="*/ 3609974 h 3776859"/>
                  <a:gd name="connsiteX9-673" fmla="*/ 0 w 273845"/>
                  <a:gd name="connsiteY9-674" fmla="*/ 0 h 3776859"/>
                  <a:gd name="connsiteX0-675" fmla="*/ 0 w 273845"/>
                  <a:gd name="connsiteY0-676" fmla="*/ 0 h 3776859"/>
                  <a:gd name="connsiteX1-677" fmla="*/ 272825 w 273845"/>
                  <a:gd name="connsiteY1-678" fmla="*/ 0 h 3776859"/>
                  <a:gd name="connsiteX2-679" fmla="*/ 273845 w 273845"/>
                  <a:gd name="connsiteY2-680" fmla="*/ 3581399 h 3776859"/>
                  <a:gd name="connsiteX3-681" fmla="*/ 245270 w 273845"/>
                  <a:gd name="connsiteY3-682" fmla="*/ 3702843 h 3776859"/>
                  <a:gd name="connsiteX4-683" fmla="*/ 223839 w 273845"/>
                  <a:gd name="connsiteY4-684" fmla="*/ 3631404 h 3776859"/>
                  <a:gd name="connsiteX5-685" fmla="*/ 166689 w 273845"/>
                  <a:gd name="connsiteY5-686" fmla="*/ 3776661 h 3776859"/>
                  <a:gd name="connsiteX6-687" fmla="*/ 104776 w 273845"/>
                  <a:gd name="connsiteY6-688" fmla="*/ 3664743 h 3776859"/>
                  <a:gd name="connsiteX7-689" fmla="*/ 57151 w 273845"/>
                  <a:gd name="connsiteY7-690" fmla="*/ 3750467 h 3776859"/>
                  <a:gd name="connsiteX8-691" fmla="*/ 1 w 273845"/>
                  <a:gd name="connsiteY8-692" fmla="*/ 3609974 h 3776859"/>
                  <a:gd name="connsiteX9-693" fmla="*/ 0 w 273845"/>
                  <a:gd name="connsiteY9-694" fmla="*/ 0 h 3776859"/>
                  <a:gd name="connsiteX0-695" fmla="*/ 0 w 273845"/>
                  <a:gd name="connsiteY0-696" fmla="*/ 0 h 3776859"/>
                  <a:gd name="connsiteX1-697" fmla="*/ 272825 w 273845"/>
                  <a:gd name="connsiteY1-698" fmla="*/ 0 h 3776859"/>
                  <a:gd name="connsiteX2-699" fmla="*/ 273845 w 273845"/>
                  <a:gd name="connsiteY2-700" fmla="*/ 3581399 h 3776859"/>
                  <a:gd name="connsiteX3-701" fmla="*/ 245270 w 273845"/>
                  <a:gd name="connsiteY3-702" fmla="*/ 3702843 h 3776859"/>
                  <a:gd name="connsiteX4-703" fmla="*/ 223839 w 273845"/>
                  <a:gd name="connsiteY4-704" fmla="*/ 3631404 h 3776859"/>
                  <a:gd name="connsiteX5-705" fmla="*/ 166689 w 273845"/>
                  <a:gd name="connsiteY5-706" fmla="*/ 3776661 h 3776859"/>
                  <a:gd name="connsiteX6-707" fmla="*/ 104776 w 273845"/>
                  <a:gd name="connsiteY6-708" fmla="*/ 3664743 h 3776859"/>
                  <a:gd name="connsiteX7-709" fmla="*/ 57151 w 273845"/>
                  <a:gd name="connsiteY7-710" fmla="*/ 3750467 h 3776859"/>
                  <a:gd name="connsiteX8-711" fmla="*/ 1 w 273845"/>
                  <a:gd name="connsiteY8-712" fmla="*/ 3609974 h 3776859"/>
                  <a:gd name="connsiteX9-713" fmla="*/ 0 w 273845"/>
                  <a:gd name="connsiteY9-714" fmla="*/ 0 h 3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7"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9"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1" fmla="*/ 0 w 226544"/>
                  <a:gd name="connsiteY0-2" fmla="*/ 35306 h 70612"/>
                  <a:gd name="connsiteX1-3" fmla="*/ 27685 w 226544"/>
                  <a:gd name="connsiteY1-4" fmla="*/ 0 h 70612"/>
                  <a:gd name="connsiteX2-5" fmla="*/ 226544 w 226544"/>
                  <a:gd name="connsiteY2-6" fmla="*/ 35306 h 70612"/>
                  <a:gd name="connsiteX3-7" fmla="*/ 27685 w 226544"/>
                  <a:gd name="connsiteY3-8" fmla="*/ 70612 h 70612"/>
                  <a:gd name="connsiteX4" fmla="*/ 0 w 226544"/>
                  <a:gd name="connsiteY4" fmla="*/ 35306 h 70612"/>
                  <a:gd name="connsiteX0-9" fmla="*/ 0 w 226544"/>
                  <a:gd name="connsiteY0-10" fmla="*/ 35306 h 70612"/>
                  <a:gd name="connsiteX1-11" fmla="*/ 27685 w 226544"/>
                  <a:gd name="connsiteY1-12" fmla="*/ 0 h 70612"/>
                  <a:gd name="connsiteX2-13" fmla="*/ 226544 w 226544"/>
                  <a:gd name="connsiteY2-14" fmla="*/ 35306 h 70612"/>
                  <a:gd name="connsiteX3-15" fmla="*/ 27685 w 226544"/>
                  <a:gd name="connsiteY3-16" fmla="*/ 70612 h 70612"/>
                  <a:gd name="connsiteX4-17" fmla="*/ 0 w 226544"/>
                  <a:gd name="connsiteY4-18" fmla="*/ 35306 h 70612"/>
                  <a:gd name="connsiteX0-19" fmla="*/ 0 w 226544"/>
                  <a:gd name="connsiteY0-20" fmla="*/ 35306 h 70612"/>
                  <a:gd name="connsiteX1-21" fmla="*/ 27685 w 226544"/>
                  <a:gd name="connsiteY1-22" fmla="*/ 0 h 70612"/>
                  <a:gd name="connsiteX2-23" fmla="*/ 226544 w 226544"/>
                  <a:gd name="connsiteY2-24" fmla="*/ 35306 h 70612"/>
                  <a:gd name="connsiteX3-25" fmla="*/ 27685 w 226544"/>
                  <a:gd name="connsiteY3-26" fmla="*/ 70612 h 70612"/>
                  <a:gd name="connsiteX4-27" fmla="*/ 0 w 226544"/>
                  <a:gd name="connsiteY4-28" fmla="*/ 35306 h 70612"/>
                  <a:gd name="connsiteX0-29" fmla="*/ 0 w 226544"/>
                  <a:gd name="connsiteY0-30" fmla="*/ 35306 h 70612"/>
                  <a:gd name="connsiteX1-31" fmla="*/ 27685 w 226544"/>
                  <a:gd name="connsiteY1-32" fmla="*/ 0 h 70612"/>
                  <a:gd name="connsiteX2-33" fmla="*/ 226544 w 226544"/>
                  <a:gd name="connsiteY2-34" fmla="*/ 35306 h 70612"/>
                  <a:gd name="connsiteX3-35" fmla="*/ 27685 w 226544"/>
                  <a:gd name="connsiteY3-36" fmla="*/ 70612 h 70612"/>
                  <a:gd name="connsiteX4-37" fmla="*/ 0 w 226544"/>
                  <a:gd name="connsiteY4-38" fmla="*/ 35306 h 70612"/>
                  <a:gd name="connsiteX0-39" fmla="*/ 0 w 226544"/>
                  <a:gd name="connsiteY0-40" fmla="*/ 35306 h 70612"/>
                  <a:gd name="connsiteX1-41" fmla="*/ 27685 w 226544"/>
                  <a:gd name="connsiteY1-42" fmla="*/ 0 h 70612"/>
                  <a:gd name="connsiteX2-43" fmla="*/ 226544 w 226544"/>
                  <a:gd name="connsiteY2-44" fmla="*/ 35306 h 70612"/>
                  <a:gd name="connsiteX3-45" fmla="*/ 27685 w 226544"/>
                  <a:gd name="connsiteY3-46" fmla="*/ 70612 h 70612"/>
                  <a:gd name="connsiteX4-47" fmla="*/ 0 w 226544"/>
                  <a:gd name="connsiteY4-48" fmla="*/ 35306 h 70612"/>
                  <a:gd name="connsiteX0-49" fmla="*/ 0 w 226544"/>
                  <a:gd name="connsiteY0-50" fmla="*/ 35306 h 70612"/>
                  <a:gd name="connsiteX1-51" fmla="*/ 27685 w 226544"/>
                  <a:gd name="connsiteY1-52" fmla="*/ 0 h 70612"/>
                  <a:gd name="connsiteX2-53" fmla="*/ 226544 w 226544"/>
                  <a:gd name="connsiteY2-54" fmla="*/ 35306 h 70612"/>
                  <a:gd name="connsiteX3-55" fmla="*/ 27685 w 226544"/>
                  <a:gd name="connsiteY3-56" fmla="*/ 70612 h 70612"/>
                  <a:gd name="connsiteX4-57" fmla="*/ 0 w 226544"/>
                  <a:gd name="connsiteY4-58" fmla="*/ 35306 h 70612"/>
                  <a:gd name="connsiteX0-59" fmla="*/ 0 w 226544"/>
                  <a:gd name="connsiteY0-60" fmla="*/ 35306 h 70612"/>
                  <a:gd name="connsiteX1-61" fmla="*/ 27685 w 226544"/>
                  <a:gd name="connsiteY1-62" fmla="*/ 0 h 70612"/>
                  <a:gd name="connsiteX2-63" fmla="*/ 226544 w 226544"/>
                  <a:gd name="connsiteY2-64" fmla="*/ 35306 h 70612"/>
                  <a:gd name="connsiteX3-65" fmla="*/ 27685 w 226544"/>
                  <a:gd name="connsiteY3-66" fmla="*/ 70612 h 70612"/>
                  <a:gd name="connsiteX4-67" fmla="*/ 0 w 226544"/>
                  <a:gd name="connsiteY4-68" fmla="*/ 35306 h 70612"/>
                  <a:gd name="connsiteX0-69" fmla="*/ 0 w 226544"/>
                  <a:gd name="connsiteY0-70" fmla="*/ 35306 h 70612"/>
                  <a:gd name="connsiteX1-71" fmla="*/ 27685 w 226544"/>
                  <a:gd name="connsiteY1-72" fmla="*/ 0 h 70612"/>
                  <a:gd name="connsiteX2-73" fmla="*/ 226544 w 226544"/>
                  <a:gd name="connsiteY2-74" fmla="*/ 35306 h 70612"/>
                  <a:gd name="connsiteX3-75" fmla="*/ 27685 w 226544"/>
                  <a:gd name="connsiteY3-76" fmla="*/ 70612 h 70612"/>
                  <a:gd name="connsiteX4-77" fmla="*/ 0 w 226544"/>
                  <a:gd name="connsiteY4-78" fmla="*/ 35306 h 70612"/>
                  <a:gd name="connsiteX0-79" fmla="*/ 0 w 226544"/>
                  <a:gd name="connsiteY0-80" fmla="*/ 35306 h 70612"/>
                  <a:gd name="connsiteX1-81" fmla="*/ 27685 w 226544"/>
                  <a:gd name="connsiteY1-82" fmla="*/ 0 h 70612"/>
                  <a:gd name="connsiteX2-83" fmla="*/ 226544 w 226544"/>
                  <a:gd name="connsiteY2-84" fmla="*/ 35306 h 70612"/>
                  <a:gd name="connsiteX3-85" fmla="*/ 27685 w 226544"/>
                  <a:gd name="connsiteY3-86" fmla="*/ 70612 h 70612"/>
                  <a:gd name="connsiteX4-87" fmla="*/ 0 w 226544"/>
                  <a:gd name="connsiteY4-88" fmla="*/ 35306 h 7061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0"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1"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2"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3"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4"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5"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6"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104" name="Trapezoid 5"/>
            <p:cNvSpPr/>
            <p:nvPr/>
          </p:nvSpPr>
          <p:spPr>
            <a:xfrm rot="16200000">
              <a:off x="1583797" y="5140518"/>
              <a:ext cx="695326" cy="59529"/>
            </a:xfrm>
            <a:prstGeom prst="trapezoid">
              <a:avLst>
                <a:gd name="adj" fmla="val 69837"/>
              </a:avLst>
            </a:prstGeom>
            <a:solidFill>
              <a:schemeClr val="accent2">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5" name="Trapezoid 6"/>
            <p:cNvSpPr/>
            <p:nvPr/>
          </p:nvSpPr>
          <p:spPr>
            <a:xfrm rot="16200000">
              <a:off x="1578744" y="4011233"/>
              <a:ext cx="729546" cy="48867"/>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Trapezoid 7"/>
            <p:cNvSpPr/>
            <p:nvPr/>
          </p:nvSpPr>
          <p:spPr>
            <a:xfrm rot="16200000">
              <a:off x="1594831" y="2834291"/>
              <a:ext cx="695326" cy="59529"/>
            </a:xfrm>
            <a:prstGeom prst="trapezoid">
              <a:avLst>
                <a:gd name="adj" fmla="val 69837"/>
              </a:avLst>
            </a:prstGeom>
            <a:solidFill>
              <a:srgbClr val="59595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Pentagon 10"/>
            <p:cNvSpPr/>
            <p:nvPr/>
          </p:nvSpPr>
          <p:spPr>
            <a:xfrm>
              <a:off x="1960344" y="2533160"/>
              <a:ext cx="2692349" cy="607219"/>
            </a:xfrm>
            <a:prstGeom prst="homePlate">
              <a:avLst>
                <a:gd name="adj" fmla="val 36274"/>
              </a:avLst>
            </a:prstGeom>
            <a:solidFill>
              <a:schemeClr val="tx1">
                <a:lumMod val="65000"/>
                <a:lumOff val="3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 name="Pentagon 11"/>
            <p:cNvSpPr/>
            <p:nvPr/>
          </p:nvSpPr>
          <p:spPr>
            <a:xfrm>
              <a:off x="1912729" y="3747862"/>
              <a:ext cx="2739963" cy="607219"/>
            </a:xfrm>
            <a:prstGeom prst="homePlate">
              <a:avLst>
                <a:gd name="adj" fmla="val 36274"/>
              </a:avLst>
            </a:prstGeom>
            <a:solidFill>
              <a:srgbClr val="8A0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 name="Pentagon 12"/>
            <p:cNvSpPr/>
            <p:nvPr/>
          </p:nvSpPr>
          <p:spPr>
            <a:xfrm>
              <a:off x="1912729" y="4875916"/>
              <a:ext cx="2739963" cy="607219"/>
            </a:xfrm>
            <a:prstGeom prst="homePlate">
              <a:avLst>
                <a:gd name="adj" fmla="val 36274"/>
              </a:avLst>
            </a:prstGeom>
            <a:solidFill>
              <a:srgbClr val="00206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Rectangle 33"/>
            <p:cNvSpPr/>
            <p:nvPr/>
          </p:nvSpPr>
          <p:spPr>
            <a:xfrm>
              <a:off x="2221367" y="2599519"/>
              <a:ext cx="2330568" cy="423893"/>
            </a:xfrm>
            <a:prstGeom prst="rect">
              <a:avLst/>
            </a:prstGeom>
          </p:spPr>
          <p:txBody>
            <a:bodyPr wrap="square">
              <a:spAutoFit/>
            </a:bodyPr>
            <a:lstStyle/>
            <a:p>
              <a:pPr algn="ctr">
                <a:lnSpc>
                  <a:spcPct val="120000"/>
                </a:lnSpc>
              </a:pPr>
              <a:r>
                <a:rPr lang="zh-CN" altLang="zh-CN" b="1" dirty="0">
                  <a:solidFill>
                    <a:schemeClr val="bg1"/>
                  </a:solidFill>
                  <a:latin typeface="微软雅黑" panose="020B0503020204020204" pitchFamily="34" charset="-122"/>
                  <a:ea typeface="微软雅黑" panose="020B0503020204020204" pitchFamily="34" charset="-122"/>
                </a:rPr>
                <a:t>夯实国际合作平台</a:t>
              </a:r>
              <a:endParaRPr lang="en-GB"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1" name="TextBox 38"/>
            <p:cNvSpPr txBox="1"/>
            <p:nvPr/>
          </p:nvSpPr>
          <p:spPr>
            <a:xfrm>
              <a:off x="1944843" y="2661970"/>
              <a:ext cx="303613" cy="349601"/>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1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a:t>
              </a:r>
            </a:p>
          </p:txBody>
        </p:sp>
        <p:sp>
          <p:nvSpPr>
            <p:cNvPr id="112" name="TextBox 192"/>
            <p:cNvSpPr txBox="1"/>
            <p:nvPr/>
          </p:nvSpPr>
          <p:spPr>
            <a:xfrm>
              <a:off x="1944843" y="3867260"/>
              <a:ext cx="303613" cy="349601"/>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1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a:t>
              </a:r>
            </a:p>
          </p:txBody>
        </p:sp>
        <p:sp>
          <p:nvSpPr>
            <p:cNvPr id="113" name="TextBox 193"/>
            <p:cNvSpPr txBox="1"/>
            <p:nvPr/>
          </p:nvSpPr>
          <p:spPr>
            <a:xfrm>
              <a:off x="1938846" y="4995483"/>
              <a:ext cx="315608" cy="351588"/>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140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3</a:t>
              </a:r>
            </a:p>
          </p:txBody>
        </p:sp>
        <p:sp>
          <p:nvSpPr>
            <p:cNvPr id="114" name="Rectangle 38"/>
            <p:cNvSpPr/>
            <p:nvPr/>
          </p:nvSpPr>
          <p:spPr>
            <a:xfrm>
              <a:off x="2679704" y="3412206"/>
              <a:ext cx="2330568" cy="351177"/>
            </a:xfrm>
            <a:prstGeom prst="rect">
              <a:avLst/>
            </a:prstGeom>
          </p:spPr>
          <p:txBody>
            <a:bodyPr wrap="square">
              <a:spAutoFit/>
            </a:bodyPr>
            <a:lstStyle/>
            <a:p>
              <a:pPr algn="ctr">
                <a:lnSpc>
                  <a:spcPct val="120000"/>
                </a:lnSpc>
              </a:pPr>
              <a:r>
                <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en-GB"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 </a:t>
              </a:r>
            </a:p>
          </p:txBody>
        </p:sp>
      </p:grpSp>
      <p:sp>
        <p:nvSpPr>
          <p:cNvPr id="127" name="Rectangle 33"/>
          <p:cNvSpPr/>
          <p:nvPr/>
        </p:nvSpPr>
        <p:spPr>
          <a:xfrm>
            <a:off x="3907313" y="4149998"/>
            <a:ext cx="2180414" cy="396583"/>
          </a:xfrm>
          <a:prstGeom prst="rect">
            <a:avLst/>
          </a:prstGeom>
        </p:spPr>
        <p:txBody>
          <a:bodyPr wrap="square">
            <a:spAutoFit/>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创新人才培养模式</a:t>
            </a:r>
            <a:endParaRPr lang="en-GB"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8" name="Rectangle 33"/>
          <p:cNvSpPr/>
          <p:nvPr/>
        </p:nvSpPr>
        <p:spPr>
          <a:xfrm>
            <a:off x="3869480" y="5127975"/>
            <a:ext cx="2256080" cy="424732"/>
          </a:xfrm>
          <a:prstGeom prst="rect">
            <a:avLst/>
          </a:prstGeom>
        </p:spPr>
        <p:txBody>
          <a:bodyPr wrap="square">
            <a:spAutoFit/>
          </a:bodyPr>
          <a:lstStyle/>
          <a:p>
            <a:pPr algn="ctr">
              <a:lnSpc>
                <a:spcPct val="120000"/>
              </a:lnSpc>
            </a:pPr>
            <a:r>
              <a:rPr lang="zh-CN" altLang="en-US" b="1" dirty="0">
                <a:solidFill>
                  <a:schemeClr val="bg1"/>
                </a:solidFill>
                <a:latin typeface="微软雅黑" panose="020B0503020204020204" pitchFamily="34" charset="-122"/>
                <a:ea typeface="微软雅黑" panose="020B0503020204020204" pitchFamily="34" charset="-122"/>
              </a:rPr>
              <a:t>建设新的学科增长点</a:t>
            </a:r>
            <a:endParaRPr lang="en-GB"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TextBox 22"/>
          <p:cNvSpPr txBox="1"/>
          <p:nvPr/>
        </p:nvSpPr>
        <p:spPr>
          <a:xfrm>
            <a:off x="6310824" y="4970717"/>
            <a:ext cx="5614476" cy="1569660"/>
          </a:xfrm>
          <a:prstGeom prst="rect">
            <a:avLst/>
          </a:prstGeom>
          <a:noFill/>
        </p:spPr>
        <p:txBody>
          <a:bodyPr wrap="square" rtlCol="0">
            <a:spAutoFit/>
          </a:bodyPr>
          <a:lstStyle/>
          <a:p>
            <a:pPr algn="just">
              <a:lnSpc>
                <a:spcPct val="120000"/>
              </a:lnSpc>
            </a:pPr>
            <a:r>
              <a:rPr lang="zh-CN" altLang="en-US" sz="1600" b="1" dirty="0">
                <a:latin typeface="微软雅黑" panose="020B0503020204020204" pitchFamily="34" charset="-122"/>
                <a:ea typeface="微软雅黑" panose="020B0503020204020204" pitchFamily="34" charset="-122"/>
              </a:rPr>
              <a:t>依托北大的多学科平台和自身语种优势，加强建设“国别和区域研究”二级学科，完善国别和区域研究二级学科培养模式、培养方案和课程体系，建设国际国内联合的跨学科性质的交叉学科导师团队。争取在</a:t>
            </a:r>
            <a:r>
              <a:rPr lang="en-US" altLang="zh-CN" sz="1600" b="1" dirty="0">
                <a:latin typeface="微软雅黑" panose="020B0503020204020204" pitchFamily="34" charset="-122"/>
                <a:ea typeface="微软雅黑" panose="020B0503020204020204" pitchFamily="34" charset="-122"/>
              </a:rPr>
              <a:t>5-10</a:t>
            </a:r>
            <a:r>
              <a:rPr lang="zh-CN" altLang="en-US" sz="1600" b="1" dirty="0">
                <a:latin typeface="微软雅黑" panose="020B0503020204020204" pitchFamily="34" charset="-122"/>
                <a:ea typeface="微软雅黑" panose="020B0503020204020204" pitchFamily="34" charset="-122"/>
              </a:rPr>
              <a:t>年内建立完善的“国别和区域研究”学科人才培养机制和学术研究体系。</a:t>
            </a:r>
            <a:endParaRPr lang="en-GB" sz="12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0" name="组合 129"/>
          <p:cNvGrpSpPr/>
          <p:nvPr/>
        </p:nvGrpSpPr>
        <p:grpSpPr>
          <a:xfrm>
            <a:off x="542259" y="2541493"/>
            <a:ext cx="2522577" cy="213303"/>
            <a:chOff x="3233367" y="1165384"/>
            <a:chExt cx="2402099" cy="234632"/>
          </a:xfrm>
        </p:grpSpPr>
        <p:grpSp>
          <p:nvGrpSpPr>
            <p:cNvPr id="131" name="组合 130"/>
            <p:cNvGrpSpPr/>
            <p:nvPr/>
          </p:nvGrpSpPr>
          <p:grpSpPr>
            <a:xfrm>
              <a:off x="3233367" y="1165384"/>
              <a:ext cx="234632" cy="234632"/>
              <a:chOff x="2483009" y="1114425"/>
              <a:chExt cx="209550" cy="209550"/>
            </a:xfrm>
          </p:grpSpPr>
          <p:sp>
            <p:nvSpPr>
              <p:cNvPr id="153" name="椭圆 15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54" name="椭圆 15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2" name="组合 131"/>
            <p:cNvGrpSpPr/>
            <p:nvPr/>
          </p:nvGrpSpPr>
          <p:grpSpPr>
            <a:xfrm>
              <a:off x="3594612" y="1165384"/>
              <a:ext cx="234632" cy="234632"/>
              <a:chOff x="2483009" y="1114425"/>
              <a:chExt cx="209550" cy="209550"/>
            </a:xfrm>
          </p:grpSpPr>
          <p:sp>
            <p:nvSpPr>
              <p:cNvPr id="148" name="椭圆 14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49" name="椭圆 14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3" name="组合 132"/>
            <p:cNvGrpSpPr/>
            <p:nvPr/>
          </p:nvGrpSpPr>
          <p:grpSpPr>
            <a:xfrm>
              <a:off x="3955856" y="1165384"/>
              <a:ext cx="234632" cy="234632"/>
              <a:chOff x="2483009" y="1114425"/>
              <a:chExt cx="209550" cy="209550"/>
            </a:xfrm>
          </p:grpSpPr>
          <p:sp>
            <p:nvSpPr>
              <p:cNvPr id="146" name="椭圆 14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47" name="椭圆 14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4" name="组合 133"/>
            <p:cNvGrpSpPr/>
            <p:nvPr/>
          </p:nvGrpSpPr>
          <p:grpSpPr>
            <a:xfrm>
              <a:off x="4317101" y="1165384"/>
              <a:ext cx="234632" cy="234632"/>
              <a:chOff x="2483009" y="1114425"/>
              <a:chExt cx="209550" cy="209550"/>
            </a:xfrm>
          </p:grpSpPr>
          <p:sp>
            <p:nvSpPr>
              <p:cNvPr id="144" name="椭圆 14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45" name="椭圆 14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5" name="组合 134"/>
            <p:cNvGrpSpPr/>
            <p:nvPr/>
          </p:nvGrpSpPr>
          <p:grpSpPr>
            <a:xfrm>
              <a:off x="4678345" y="1165384"/>
              <a:ext cx="234632" cy="234632"/>
              <a:chOff x="2483009" y="1114425"/>
              <a:chExt cx="209550" cy="209550"/>
            </a:xfrm>
          </p:grpSpPr>
          <p:sp>
            <p:nvSpPr>
              <p:cNvPr id="142" name="椭圆 14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43" name="椭圆 14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6" name="组合 135"/>
            <p:cNvGrpSpPr/>
            <p:nvPr/>
          </p:nvGrpSpPr>
          <p:grpSpPr>
            <a:xfrm>
              <a:off x="5039590" y="1165384"/>
              <a:ext cx="234632" cy="234632"/>
              <a:chOff x="2483009" y="1114425"/>
              <a:chExt cx="209550" cy="209550"/>
            </a:xfrm>
          </p:grpSpPr>
          <p:sp>
            <p:nvSpPr>
              <p:cNvPr id="140" name="椭圆 13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41" name="椭圆 14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7" name="组合 136"/>
            <p:cNvGrpSpPr/>
            <p:nvPr/>
          </p:nvGrpSpPr>
          <p:grpSpPr>
            <a:xfrm>
              <a:off x="5400834" y="1165384"/>
              <a:ext cx="234632" cy="234632"/>
              <a:chOff x="2483009" y="1114425"/>
              <a:chExt cx="209550" cy="209550"/>
            </a:xfrm>
          </p:grpSpPr>
          <p:sp>
            <p:nvSpPr>
              <p:cNvPr id="138" name="椭圆 1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39" name="椭圆 1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55" name="组合 154"/>
          <p:cNvGrpSpPr/>
          <p:nvPr/>
        </p:nvGrpSpPr>
        <p:grpSpPr>
          <a:xfrm>
            <a:off x="618292" y="2214098"/>
            <a:ext cx="99420" cy="440911"/>
            <a:chOff x="2244442" y="772895"/>
            <a:chExt cx="94671" cy="485002"/>
          </a:xfrm>
        </p:grpSpPr>
        <p:sp>
          <p:nvSpPr>
            <p:cNvPr id="156" name="圆角矩形 1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57" name="圆角矩形 1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8" name="组合 157"/>
          <p:cNvGrpSpPr/>
          <p:nvPr/>
        </p:nvGrpSpPr>
        <p:grpSpPr>
          <a:xfrm>
            <a:off x="994060" y="2214100"/>
            <a:ext cx="99420" cy="440911"/>
            <a:chOff x="2244442" y="772895"/>
            <a:chExt cx="94671" cy="485002"/>
          </a:xfrm>
        </p:grpSpPr>
        <p:sp>
          <p:nvSpPr>
            <p:cNvPr id="159" name="圆角矩形 1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60" name="圆角矩形 1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1" name="组合 160"/>
          <p:cNvGrpSpPr/>
          <p:nvPr/>
        </p:nvGrpSpPr>
        <p:grpSpPr>
          <a:xfrm>
            <a:off x="1381512" y="2214100"/>
            <a:ext cx="99420" cy="440911"/>
            <a:chOff x="2244442" y="772895"/>
            <a:chExt cx="94671" cy="485002"/>
          </a:xfrm>
        </p:grpSpPr>
        <p:sp>
          <p:nvSpPr>
            <p:cNvPr id="162" name="圆角矩形 1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63" name="圆角矩形 1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4" name="组合 163"/>
          <p:cNvGrpSpPr/>
          <p:nvPr/>
        </p:nvGrpSpPr>
        <p:grpSpPr>
          <a:xfrm>
            <a:off x="1741552" y="2214100"/>
            <a:ext cx="99420" cy="440911"/>
            <a:chOff x="2244442" y="772895"/>
            <a:chExt cx="94671" cy="485002"/>
          </a:xfrm>
        </p:grpSpPr>
        <p:sp>
          <p:nvSpPr>
            <p:cNvPr id="165" name="圆角矩形 1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66" name="圆角矩形 1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7" name="组合 166"/>
          <p:cNvGrpSpPr/>
          <p:nvPr/>
        </p:nvGrpSpPr>
        <p:grpSpPr>
          <a:xfrm>
            <a:off x="2146188" y="2214100"/>
            <a:ext cx="99420" cy="440911"/>
            <a:chOff x="2244442" y="772895"/>
            <a:chExt cx="94671" cy="485002"/>
          </a:xfrm>
        </p:grpSpPr>
        <p:sp>
          <p:nvSpPr>
            <p:cNvPr id="168" name="圆角矩形 1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69" name="圆角矩形 1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0" name="组合 169"/>
          <p:cNvGrpSpPr/>
          <p:nvPr/>
        </p:nvGrpSpPr>
        <p:grpSpPr>
          <a:xfrm>
            <a:off x="2506228" y="2214100"/>
            <a:ext cx="99420" cy="440911"/>
            <a:chOff x="2244442" y="772895"/>
            <a:chExt cx="94671" cy="485002"/>
          </a:xfrm>
        </p:grpSpPr>
        <p:sp>
          <p:nvSpPr>
            <p:cNvPr id="171" name="圆角矩形 17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72" name="圆角矩形 17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3" name="组合 172"/>
          <p:cNvGrpSpPr/>
          <p:nvPr/>
        </p:nvGrpSpPr>
        <p:grpSpPr>
          <a:xfrm>
            <a:off x="2901673" y="2214099"/>
            <a:ext cx="99420" cy="440911"/>
            <a:chOff x="2244442" y="772895"/>
            <a:chExt cx="94671" cy="485002"/>
          </a:xfrm>
        </p:grpSpPr>
        <p:sp>
          <p:nvSpPr>
            <p:cNvPr id="174" name="圆角矩形 17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sp>
          <p:nvSpPr>
            <p:cNvPr id="175" name="圆角矩形 17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微软雅黑" panose="020B0503020204020204" pitchFamily="34" charset="-122"/>
                <a:sym typeface="Arial" panose="020B0604020202020204" pitchFamily="34" charset="0"/>
              </a:endParaRPr>
            </a:p>
          </p:txBody>
        </p:sp>
      </p:grpSp>
      <p:cxnSp>
        <p:nvCxnSpPr>
          <p:cNvPr id="176" name="直接连接符 175"/>
          <p:cNvCxnSpPr/>
          <p:nvPr/>
        </p:nvCxnSpPr>
        <p:spPr>
          <a:xfrm>
            <a:off x="460733" y="3346778"/>
            <a:ext cx="2709579"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7" name="直接连接符 176"/>
          <p:cNvCxnSpPr/>
          <p:nvPr/>
        </p:nvCxnSpPr>
        <p:spPr>
          <a:xfrm>
            <a:off x="458051" y="3776282"/>
            <a:ext cx="2709579"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8" name="直接连接符 177"/>
          <p:cNvCxnSpPr/>
          <p:nvPr/>
        </p:nvCxnSpPr>
        <p:spPr>
          <a:xfrm>
            <a:off x="448162" y="4201966"/>
            <a:ext cx="2709579"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9" name="直接连接符 178"/>
          <p:cNvCxnSpPr/>
          <p:nvPr/>
        </p:nvCxnSpPr>
        <p:spPr>
          <a:xfrm>
            <a:off x="438968" y="5010791"/>
            <a:ext cx="2709579"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0" name="直接连接符 179"/>
          <p:cNvCxnSpPr/>
          <p:nvPr/>
        </p:nvCxnSpPr>
        <p:spPr>
          <a:xfrm>
            <a:off x="458051" y="5446071"/>
            <a:ext cx="2709579"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直接连接符 92"/>
          <p:cNvCxnSpPr/>
          <p:nvPr/>
        </p:nvCxnSpPr>
        <p:spPr>
          <a:xfrm>
            <a:off x="446202" y="4597425"/>
            <a:ext cx="2709579"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4" name="TextBox 3"/>
          <p:cNvSpPr txBox="1"/>
          <p:nvPr/>
        </p:nvSpPr>
        <p:spPr>
          <a:xfrm>
            <a:off x="170128" y="1510617"/>
            <a:ext cx="9788712"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fontAlgn="auto">
              <a:spcBef>
                <a:spcPts val="0"/>
              </a:spcBef>
              <a:spcAft>
                <a:spcPts val="0"/>
              </a:spcAft>
              <a:defRPr/>
            </a:pPr>
            <a:r>
              <a:rPr lang="zh-CN" altLang="en-US" sz="2000" b="1" dirty="0">
                <a:solidFill>
                  <a:schemeClr val="bg1"/>
                </a:solidFill>
                <a:ea typeface="微软雅黑" panose="020B0503020204020204" pitchFamily="34" charset="-122"/>
              </a:rPr>
              <a:t>        探索和创新国际化人才培养模式，夯实和拓展国际交流渠道</a:t>
            </a:r>
          </a:p>
        </p:txBody>
      </p:sp>
      <p:sp>
        <p:nvSpPr>
          <p:cNvPr id="95" name="矩形 94">
            <a:extLst>
              <a:ext uri="{FF2B5EF4-FFF2-40B4-BE49-F238E27FC236}">
                <a16:creationId xmlns:a16="http://schemas.microsoft.com/office/drawing/2014/main" id="{860A949B-17A1-EA4B-ACCA-678854129172}"/>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3" name="矩形 2"/>
          <p:cNvSpPr/>
          <p:nvPr/>
        </p:nvSpPr>
        <p:spPr>
          <a:xfrm>
            <a:off x="519982" y="1656565"/>
            <a:ext cx="11078894" cy="1338828"/>
          </a:xfrm>
          <a:prstGeom prst="rect">
            <a:avLst/>
          </a:prstGeom>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rPr>
              <a:t>围绕学校本科教育教学的一系列改革措施，结合外语专业特点，经过充分调研和教学研讨，形成了推动本科教育教学改革和人才培养的思路，在专业设置、培养方案优化、核心课程凝练、通识教育课程建设、教学改革项目立项等方面积极开展工作。</a:t>
            </a:r>
          </a:p>
        </p:txBody>
      </p:sp>
      <p:sp>
        <p:nvSpPr>
          <p:cNvPr id="41" name="燕尾形 40"/>
          <p:cNvSpPr/>
          <p:nvPr/>
        </p:nvSpPr>
        <p:spPr>
          <a:xfrm rot="5400000">
            <a:off x="1816896" y="3396867"/>
            <a:ext cx="359946" cy="57591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42" name="直接连接符 41"/>
          <p:cNvCxnSpPr/>
          <p:nvPr/>
        </p:nvCxnSpPr>
        <p:spPr>
          <a:xfrm>
            <a:off x="1996869" y="3972781"/>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5" name="矩形 47"/>
          <p:cNvSpPr>
            <a:spLocks noChangeArrowheads="1"/>
          </p:cNvSpPr>
          <p:nvPr/>
        </p:nvSpPr>
        <p:spPr bwMode="auto">
          <a:xfrm>
            <a:off x="2333779" y="3054823"/>
            <a:ext cx="3311506" cy="8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zh-CN" sz="1400" b="1" dirty="0"/>
              <a:t>学院从创建</a:t>
            </a:r>
            <a:r>
              <a:rPr lang="zh-CN" altLang="zh-CN" sz="1400" b="1" dirty="0">
                <a:solidFill>
                  <a:srgbClr val="C00000"/>
                </a:solidFill>
              </a:rPr>
              <a:t>世界一流大学</a:t>
            </a:r>
            <a:r>
              <a:rPr lang="zh-CN" altLang="zh-CN" sz="1400" b="1" dirty="0"/>
              <a:t>的目标出发，充分利用</a:t>
            </a:r>
            <a:r>
              <a:rPr lang="zh-CN" altLang="zh-CN" sz="1400" b="1" dirty="0">
                <a:solidFill>
                  <a:srgbClr val="006B59"/>
                </a:solidFill>
              </a:rPr>
              <a:t>北大多学科的资源优势</a:t>
            </a:r>
            <a:r>
              <a:rPr lang="zh-CN" altLang="zh-CN" sz="1400" b="1" dirty="0"/>
              <a:t>，将外语专业的本科生置于这个</a:t>
            </a:r>
            <a:r>
              <a:rPr lang="zh-CN" altLang="zh-CN" sz="1400" b="1" dirty="0">
                <a:solidFill>
                  <a:srgbClr val="006B59"/>
                </a:solidFill>
              </a:rPr>
              <a:t>大环境下培养</a:t>
            </a:r>
            <a:endParaRPr lang="zh-CN" altLang="en-US" sz="1400" b="1" dirty="0">
              <a:solidFill>
                <a:srgbClr val="006B59"/>
              </a:solidFill>
              <a:sym typeface="微软雅黑" panose="020B0503020204020204" pitchFamily="34" charset="-122"/>
            </a:endParaRPr>
          </a:p>
        </p:txBody>
      </p:sp>
      <p:sp>
        <p:nvSpPr>
          <p:cNvPr id="46" name="燕尾形 45"/>
          <p:cNvSpPr/>
          <p:nvPr/>
        </p:nvSpPr>
        <p:spPr>
          <a:xfrm rot="5400000">
            <a:off x="1816896" y="4599903"/>
            <a:ext cx="359946" cy="57591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47" name="直接连接符 46"/>
          <p:cNvCxnSpPr/>
          <p:nvPr/>
        </p:nvCxnSpPr>
        <p:spPr>
          <a:xfrm>
            <a:off x="1996869" y="5175817"/>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矩形 47"/>
          <p:cNvSpPr>
            <a:spLocks noChangeArrowheads="1"/>
          </p:cNvSpPr>
          <p:nvPr/>
        </p:nvSpPr>
        <p:spPr bwMode="auto">
          <a:xfrm>
            <a:off x="2320820" y="4494597"/>
            <a:ext cx="3311506" cy="68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600" b="1" dirty="0"/>
              <a:t>2016</a:t>
            </a:r>
            <a:r>
              <a:rPr lang="zh-CN" altLang="zh-CN" sz="1600" b="1" dirty="0"/>
              <a:t>年起，学院制定了</a:t>
            </a:r>
            <a:r>
              <a:rPr lang="zh-CN" altLang="zh-CN" sz="1600" b="1" dirty="0">
                <a:solidFill>
                  <a:srgbClr val="006B59"/>
                </a:solidFill>
              </a:rPr>
              <a:t>新版教学计划</a:t>
            </a:r>
            <a:r>
              <a:rPr lang="zh-CN" altLang="zh-CN" sz="1600" b="1" dirty="0"/>
              <a:t>，并不断进行修订和完善</a:t>
            </a:r>
            <a:endParaRPr lang="zh-CN" altLang="en-US" sz="1600" b="1" dirty="0">
              <a:solidFill>
                <a:srgbClr val="333333"/>
              </a:solidFill>
              <a:sym typeface="微软雅黑" panose="020B0503020204020204" pitchFamily="34" charset="-122"/>
            </a:endParaRPr>
          </a:p>
        </p:txBody>
      </p:sp>
      <p:sp>
        <p:nvSpPr>
          <p:cNvPr id="50" name="燕尾形 49"/>
          <p:cNvSpPr/>
          <p:nvPr/>
        </p:nvSpPr>
        <p:spPr>
          <a:xfrm rot="5400000">
            <a:off x="1816896" y="5800786"/>
            <a:ext cx="359946" cy="57591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51" name="直接连接符 50"/>
          <p:cNvCxnSpPr/>
          <p:nvPr/>
        </p:nvCxnSpPr>
        <p:spPr>
          <a:xfrm>
            <a:off x="1996869" y="6376700"/>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矩形 47"/>
          <p:cNvSpPr>
            <a:spLocks noChangeArrowheads="1"/>
          </p:cNvSpPr>
          <p:nvPr/>
        </p:nvSpPr>
        <p:spPr bwMode="auto">
          <a:xfrm>
            <a:off x="2320820" y="5508802"/>
            <a:ext cx="3311506" cy="8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zh-CN" sz="1400" b="1" dirty="0"/>
              <a:t>学院为各专业学生开设了大量的课程，完成了</a:t>
            </a:r>
            <a:r>
              <a:rPr lang="zh-CN" altLang="zh-CN" sz="1400" b="1" dirty="0">
                <a:solidFill>
                  <a:srgbClr val="006B59"/>
                </a:solidFill>
              </a:rPr>
              <a:t>课程库整理</a:t>
            </a:r>
            <a:r>
              <a:rPr lang="zh-CN" altLang="zh-CN" sz="1400" b="1" dirty="0"/>
              <a:t>，目前在用课程</a:t>
            </a:r>
            <a:r>
              <a:rPr lang="en-US" altLang="zh-CN" sz="1400" b="1" dirty="0">
                <a:solidFill>
                  <a:srgbClr val="C00000"/>
                </a:solidFill>
              </a:rPr>
              <a:t>1028</a:t>
            </a:r>
            <a:r>
              <a:rPr lang="zh-CN" altLang="zh-CN" sz="1400" b="1" dirty="0"/>
              <a:t>门</a:t>
            </a:r>
            <a:r>
              <a:rPr lang="zh-CN" altLang="en-US" sz="1400" b="1" dirty="0"/>
              <a:t>，</a:t>
            </a:r>
            <a:r>
              <a:rPr lang="zh-CN" altLang="zh-CN" sz="1400" b="1" dirty="0"/>
              <a:t>每学年用课在</a:t>
            </a:r>
            <a:r>
              <a:rPr lang="en-US" altLang="zh-CN" sz="1400" b="1" dirty="0">
                <a:solidFill>
                  <a:srgbClr val="C00000"/>
                </a:solidFill>
              </a:rPr>
              <a:t>550</a:t>
            </a:r>
            <a:r>
              <a:rPr lang="zh-CN" altLang="zh-CN" sz="1400" b="1" dirty="0"/>
              <a:t>门以上</a:t>
            </a:r>
            <a:endParaRPr lang="zh-CN" altLang="en-US" sz="1400" b="1" dirty="0">
              <a:solidFill>
                <a:srgbClr val="333333"/>
              </a:solidFill>
              <a:sym typeface="微软雅黑" panose="020B0503020204020204" pitchFamily="34" charset="-122"/>
            </a:endParaRPr>
          </a:p>
        </p:txBody>
      </p:sp>
      <p:sp>
        <p:nvSpPr>
          <p:cNvPr id="54" name="燕尾形 53"/>
          <p:cNvSpPr/>
          <p:nvPr/>
        </p:nvSpPr>
        <p:spPr>
          <a:xfrm rot="5400000">
            <a:off x="6532192" y="3396867"/>
            <a:ext cx="359946" cy="57591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55" name="直接连接符 54"/>
          <p:cNvCxnSpPr/>
          <p:nvPr/>
        </p:nvCxnSpPr>
        <p:spPr>
          <a:xfrm>
            <a:off x="6712165" y="3972781"/>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燕尾形 57"/>
          <p:cNvSpPr/>
          <p:nvPr/>
        </p:nvSpPr>
        <p:spPr>
          <a:xfrm rot="5400000">
            <a:off x="6532192" y="4599903"/>
            <a:ext cx="359946" cy="57591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59" name="直接连接符 58"/>
          <p:cNvCxnSpPr/>
          <p:nvPr/>
        </p:nvCxnSpPr>
        <p:spPr>
          <a:xfrm>
            <a:off x="6712165" y="5175817"/>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9" name="燕尾形 68"/>
          <p:cNvSpPr/>
          <p:nvPr/>
        </p:nvSpPr>
        <p:spPr>
          <a:xfrm rot="5400000">
            <a:off x="6532192" y="5800786"/>
            <a:ext cx="359946" cy="575914"/>
          </a:xfrm>
          <a:prstGeom prst="chevron">
            <a:avLst/>
          </a:prstGeom>
          <a:solidFill>
            <a:srgbClr val="E6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70" name="直接连接符 69"/>
          <p:cNvCxnSpPr/>
          <p:nvPr/>
        </p:nvCxnSpPr>
        <p:spPr>
          <a:xfrm>
            <a:off x="6712165" y="6376700"/>
            <a:ext cx="3635457"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041344" y="2911722"/>
            <a:ext cx="3503121" cy="954107"/>
          </a:xfrm>
          <a:prstGeom prst="rect">
            <a:avLst/>
          </a:prstGeom>
        </p:spPr>
        <p:txBody>
          <a:bodyPr wrap="square">
            <a:spAutoFit/>
          </a:bodyPr>
          <a:lstStyle/>
          <a:p>
            <a:r>
              <a:rPr lang="zh-CN" altLang="zh-CN" sz="1400" b="1" dirty="0">
                <a:latin typeface="微软雅黑" panose="020B0503020204020204" pitchFamily="34" charset="-122"/>
                <a:ea typeface="微软雅黑" panose="020B0503020204020204" pitchFamily="34" charset="-122"/>
                <a:sym typeface="Calibri" panose="020F0502020204030204" pitchFamily="34" charset="0"/>
              </a:rPr>
              <a:t>打通学科通道</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a:t>
            </a:r>
            <a:r>
              <a:rPr lang="zh-CN" altLang="zh-CN" sz="1400" b="1" dirty="0">
                <a:latin typeface="微软雅黑" panose="020B0503020204020204" pitchFamily="34" charset="-122"/>
                <a:ea typeface="微软雅黑" panose="020B0503020204020204" pitchFamily="34" charset="-122"/>
                <a:sym typeface="Calibri" panose="020F0502020204030204" pitchFamily="34" charset="0"/>
              </a:rPr>
              <a:t>实现</a:t>
            </a:r>
            <a:r>
              <a:rPr lang="zh-CN"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交叉培养</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，不仅打通本学科内部各专业的教学课程体系，还积极推动与相关院系之间的学科合作与共建，探索</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新的本科人才培养模式</a:t>
            </a:r>
            <a:endParaRPr lang="zh-CN" altLang="en-US" sz="14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73" name="矩形 47"/>
          <p:cNvSpPr>
            <a:spLocks noChangeArrowheads="1"/>
          </p:cNvSpPr>
          <p:nvPr/>
        </p:nvSpPr>
        <p:spPr bwMode="auto">
          <a:xfrm>
            <a:off x="7041344" y="4320478"/>
            <a:ext cx="3311506" cy="8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t>着力推动</a:t>
            </a:r>
            <a:r>
              <a:rPr lang="zh-CN" altLang="en-US" sz="1400" b="1" dirty="0">
                <a:solidFill>
                  <a:srgbClr val="006B59"/>
                </a:solidFill>
              </a:rPr>
              <a:t>本科生参加科研活动</a:t>
            </a:r>
            <a:r>
              <a:rPr lang="zh-CN" altLang="en-US" sz="1400" b="1" dirty="0"/>
              <a:t>，</a:t>
            </a:r>
            <a:r>
              <a:rPr lang="en-US" altLang="zh-CN" sz="1400" b="1" dirty="0"/>
              <a:t>2016</a:t>
            </a:r>
            <a:r>
              <a:rPr lang="zh-CN" altLang="en-US" sz="1400" b="1" dirty="0"/>
              <a:t>年以来，外国语学院本科生科研训练项目共计立项</a:t>
            </a:r>
            <a:r>
              <a:rPr lang="en-US" altLang="zh-CN" sz="1400" b="1" dirty="0">
                <a:solidFill>
                  <a:srgbClr val="C00000"/>
                </a:solidFill>
              </a:rPr>
              <a:t>82</a:t>
            </a:r>
            <a:r>
              <a:rPr lang="zh-CN" altLang="en-US" sz="1400" b="1" dirty="0">
                <a:solidFill>
                  <a:srgbClr val="C00000"/>
                </a:solidFill>
              </a:rPr>
              <a:t>项</a:t>
            </a:r>
            <a:endParaRPr lang="zh-CN" altLang="en-US" sz="1400" b="1" dirty="0">
              <a:solidFill>
                <a:srgbClr val="333333"/>
              </a:solidFill>
              <a:sym typeface="微软雅黑" panose="020B0503020204020204" pitchFamily="34" charset="-122"/>
            </a:endParaRPr>
          </a:p>
        </p:txBody>
      </p:sp>
      <p:sp>
        <p:nvSpPr>
          <p:cNvPr id="74" name="矩形 47"/>
          <p:cNvSpPr>
            <a:spLocks noChangeArrowheads="1"/>
          </p:cNvSpPr>
          <p:nvPr/>
        </p:nvSpPr>
        <p:spPr bwMode="auto">
          <a:xfrm>
            <a:off x="7041344" y="5449372"/>
            <a:ext cx="3311506" cy="86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b="1" dirty="0"/>
              <a:t>积极</a:t>
            </a:r>
            <a:r>
              <a:rPr lang="zh-CN" altLang="en-US" sz="1400" b="1" dirty="0">
                <a:solidFill>
                  <a:srgbClr val="006B59"/>
                </a:solidFill>
              </a:rPr>
              <a:t>探索和总结教育教学经验</a:t>
            </a:r>
            <a:r>
              <a:rPr lang="zh-CN" altLang="en-US" sz="1400" b="1" dirty="0"/>
              <a:t>，不仅在学科内共同分享，成熟的经验还可能对中国外语教育产生影响</a:t>
            </a:r>
            <a:endParaRPr lang="zh-CN" altLang="en-US" sz="1400" b="1" dirty="0">
              <a:solidFill>
                <a:srgbClr val="333333"/>
              </a:solidFill>
              <a:sym typeface="微软雅黑" panose="020B0503020204020204" pitchFamily="34" charset="-122"/>
            </a:endParaRPr>
          </a:p>
        </p:txBody>
      </p:sp>
      <p:sp>
        <p:nvSpPr>
          <p:cNvPr id="32" name="TextBox 3"/>
          <p:cNvSpPr txBox="1"/>
          <p:nvPr/>
        </p:nvSpPr>
        <p:spPr>
          <a:xfrm>
            <a:off x="339425" y="1221056"/>
            <a:ext cx="9826551"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kern="0" dirty="0">
                <a:solidFill>
                  <a:prstClr val="white"/>
                </a:solidFill>
                <a:ea typeface="微软雅黑" panose="020B0503020204020204" pitchFamily="34" charset="-122"/>
              </a:rPr>
              <a:t>夯实基础，推动本科人才培养改革</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33" name="组合 32"/>
          <p:cNvGrpSpPr/>
          <p:nvPr/>
        </p:nvGrpSpPr>
        <p:grpSpPr>
          <a:xfrm>
            <a:off x="1" y="0"/>
            <a:ext cx="1388224" cy="1046128"/>
            <a:chOff x="0" y="0"/>
            <a:chExt cx="6897954" cy="4536440"/>
          </a:xfrm>
        </p:grpSpPr>
        <p:sp>
          <p:nvSpPr>
            <p:cNvPr id="34" name="直角三角形 33"/>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直角三角形 3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直角三角形 3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a:extLst>
              <a:ext uri="{FF2B5EF4-FFF2-40B4-BE49-F238E27FC236}">
                <a16:creationId xmlns:a16="http://schemas.microsoft.com/office/drawing/2014/main" id="{B2A242E4-4402-0E46-A14B-340F81E1CC4A}"/>
              </a:ext>
            </a:extLst>
          </p:cNvPr>
          <p:cNvSpPr/>
          <p:nvPr/>
        </p:nvSpPr>
        <p:spPr>
          <a:xfrm>
            <a:off x="718366" y="285824"/>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184" name="矩形 183"/>
          <p:cNvSpPr/>
          <p:nvPr/>
        </p:nvSpPr>
        <p:spPr>
          <a:xfrm>
            <a:off x="637878" y="2446575"/>
            <a:ext cx="2113447" cy="1569660"/>
          </a:xfrm>
          <a:prstGeom prst="rect">
            <a:avLst/>
          </a:prstGeom>
        </p:spPr>
        <p:txBody>
          <a:bodyPr wrap="square">
            <a:spAutoFit/>
          </a:bodyPr>
          <a:lstStyle/>
          <a:p>
            <a:pPr algn="just"/>
            <a:r>
              <a:rPr lang="zh-CN" altLang="zh-CN" sz="1600" b="1" dirty="0">
                <a:solidFill>
                  <a:srgbClr val="006B59"/>
                </a:solidFill>
                <a:latin typeface="微软雅黑" panose="020B0503020204020204" pitchFamily="34" charset="-122"/>
                <a:ea typeface="微软雅黑" panose="020B0503020204020204" pitchFamily="34" charset="-122"/>
              </a:rPr>
              <a:t>博士研究生招生</a:t>
            </a:r>
            <a:r>
              <a:rPr lang="zh-CN" altLang="zh-CN" sz="1600" b="1" dirty="0">
                <a:latin typeface="微软雅黑" panose="020B0503020204020204" pitchFamily="34" charset="-122"/>
                <a:ea typeface="微软雅黑" panose="020B0503020204020204" pitchFamily="34" charset="-122"/>
              </a:rPr>
              <a:t>实行 “</a:t>
            </a:r>
            <a:r>
              <a:rPr lang="zh-CN" altLang="zh-CN" sz="1600" b="1" dirty="0">
                <a:solidFill>
                  <a:srgbClr val="C00000"/>
                </a:solidFill>
                <a:latin typeface="微软雅黑" panose="020B0503020204020204" pitchFamily="34" charset="-122"/>
                <a:ea typeface="微软雅黑" panose="020B0503020204020204" pitchFamily="34" charset="-122"/>
              </a:rPr>
              <a:t>申请</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zh-CN" sz="1600" b="1" dirty="0">
                <a:solidFill>
                  <a:srgbClr val="C00000"/>
                </a:solidFill>
                <a:latin typeface="微软雅黑" panose="020B0503020204020204" pitchFamily="34" charset="-122"/>
                <a:ea typeface="微软雅黑" panose="020B0503020204020204" pitchFamily="34" charset="-122"/>
              </a:rPr>
              <a:t>考核制</a:t>
            </a:r>
            <a:r>
              <a:rPr lang="zh-CN" altLang="zh-CN" sz="1600" b="1" dirty="0">
                <a:latin typeface="微软雅黑" panose="020B0503020204020204" pitchFamily="34" charset="-122"/>
                <a:ea typeface="微软雅黑" panose="020B0503020204020204" pitchFamily="34" charset="-122"/>
              </a:rPr>
              <a:t>”，学院成立研究生</a:t>
            </a:r>
            <a:r>
              <a:rPr lang="zh-CN" altLang="zh-CN" sz="1600" b="1" dirty="0">
                <a:solidFill>
                  <a:srgbClr val="C00000"/>
                </a:solidFill>
                <a:latin typeface="微软雅黑" panose="020B0503020204020204" pitchFamily="34" charset="-122"/>
                <a:ea typeface="微软雅黑" panose="020B0503020204020204" pitchFamily="34" charset="-122"/>
              </a:rPr>
              <a:t>招生工作小组</a:t>
            </a:r>
            <a:r>
              <a:rPr lang="zh-CN" altLang="en-US" sz="1600" b="1" dirty="0">
                <a:solidFill>
                  <a:srgbClr val="C00000"/>
                </a:solidFill>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对招生工作统一管理，确保选拔的公平、公正、公开</a:t>
            </a:r>
            <a:endParaRPr lang="zh-CN" altLang="en-US" sz="1600" b="1" dirty="0">
              <a:solidFill>
                <a:srgbClr val="333333"/>
              </a:solidFill>
              <a:latin typeface="微软雅黑" panose="020B0503020204020204" pitchFamily="34" charset="-122"/>
              <a:ea typeface="微软雅黑" panose="020B0503020204020204" pitchFamily="34" charset="-122"/>
            </a:endParaRPr>
          </a:p>
        </p:txBody>
      </p:sp>
      <p:sp>
        <p:nvSpPr>
          <p:cNvPr id="191" name="矩形 190"/>
          <p:cNvSpPr/>
          <p:nvPr/>
        </p:nvSpPr>
        <p:spPr>
          <a:xfrm>
            <a:off x="2992077" y="2004329"/>
            <a:ext cx="2446534" cy="1323439"/>
          </a:xfrm>
          <a:prstGeom prst="rect">
            <a:avLst/>
          </a:prstGeom>
        </p:spPr>
        <p:txBody>
          <a:bodyPr wrap="square">
            <a:spAutoFit/>
          </a:bodyPr>
          <a:lstStyle/>
          <a:p>
            <a:pPr algn="just"/>
            <a:r>
              <a:rPr lang="zh-CN" altLang="en-US" sz="1600" b="1" dirty="0">
                <a:solidFill>
                  <a:srgbClr val="006B59"/>
                </a:solidFill>
                <a:latin typeface="微软雅黑" panose="020B0503020204020204" pitchFamily="34" charset="-122"/>
                <a:ea typeface="微软雅黑" panose="020B0503020204020204" pitchFamily="34" charset="-122"/>
              </a:rPr>
              <a:t>研究生招生</a:t>
            </a:r>
            <a:r>
              <a:rPr lang="zh-CN" altLang="en-US" sz="1600" b="1" dirty="0">
                <a:latin typeface="微软雅黑" panose="020B0503020204020204" pitchFamily="34" charset="-122"/>
                <a:ea typeface="微软雅黑" panose="020B0503020204020204" pitchFamily="34" charset="-122"/>
              </a:rPr>
              <a:t>规模相对稳定，在报考</a:t>
            </a:r>
            <a:r>
              <a:rPr lang="zh-CN" altLang="en-US" sz="1600" b="1" dirty="0">
                <a:solidFill>
                  <a:srgbClr val="006B59"/>
                </a:solidFill>
                <a:latin typeface="微软雅黑" panose="020B0503020204020204" pitchFamily="34" charset="-122"/>
                <a:ea typeface="微软雅黑" panose="020B0503020204020204" pitchFamily="34" charset="-122"/>
              </a:rPr>
              <a:t>人数每年递增</a:t>
            </a:r>
            <a:r>
              <a:rPr lang="zh-CN" altLang="en-US" sz="1600" b="1" dirty="0">
                <a:latin typeface="微软雅黑" panose="020B0503020204020204" pitchFamily="34" charset="-122"/>
                <a:ea typeface="微软雅黑" panose="020B0503020204020204" pitchFamily="34" charset="-122"/>
              </a:rPr>
              <a:t>的情况下，不断</a:t>
            </a:r>
            <a:r>
              <a:rPr lang="zh-CN" altLang="en-US" sz="1600" b="1" dirty="0">
                <a:solidFill>
                  <a:srgbClr val="C00000"/>
                </a:solidFill>
                <a:latin typeface="微软雅黑" panose="020B0503020204020204" pitchFamily="34" charset="-122"/>
                <a:ea typeface="微软雅黑" panose="020B0503020204020204" pitchFamily="34" charset="-122"/>
              </a:rPr>
              <a:t>细化规章制度</a:t>
            </a:r>
            <a:r>
              <a:rPr lang="zh-CN" altLang="en-US" sz="1600" b="1" dirty="0">
                <a:latin typeface="微软雅黑" panose="020B0503020204020204" pitchFamily="34" charset="-122"/>
                <a:ea typeface="微软雅黑" panose="020B0503020204020204" pitchFamily="34" charset="-122"/>
              </a:rPr>
              <a:t>加强监察工作，保证招生工作的顺利进行</a:t>
            </a:r>
            <a:endParaRPr lang="zh-CN" altLang="en-US" sz="1600" b="1" dirty="0">
              <a:solidFill>
                <a:srgbClr val="333333"/>
              </a:solidFill>
              <a:latin typeface="微软雅黑" panose="020B0503020204020204" pitchFamily="34" charset="-122"/>
              <a:ea typeface="微软雅黑" panose="020B0503020204020204" pitchFamily="34" charset="-122"/>
            </a:endParaRPr>
          </a:p>
        </p:txBody>
      </p:sp>
      <p:sp>
        <p:nvSpPr>
          <p:cNvPr id="192" name="矩形 191"/>
          <p:cNvSpPr/>
          <p:nvPr/>
        </p:nvSpPr>
        <p:spPr>
          <a:xfrm>
            <a:off x="5314949" y="4945016"/>
            <a:ext cx="2087617" cy="1077218"/>
          </a:xfrm>
          <a:prstGeom prst="rect">
            <a:avLst/>
          </a:prstGeom>
        </p:spPr>
        <p:txBody>
          <a:bodyPr wrap="square">
            <a:spAutoFit/>
          </a:bodyPr>
          <a:lstStyle/>
          <a:p>
            <a:pPr algn="just"/>
            <a:r>
              <a:rPr lang="zh-CN" altLang="en-US" sz="1600" b="1" dirty="0">
                <a:solidFill>
                  <a:srgbClr val="006B59"/>
                </a:solidFill>
                <a:latin typeface="微软雅黑" panose="020B0503020204020204" pitchFamily="34" charset="-122"/>
                <a:ea typeface="微软雅黑" panose="020B0503020204020204" pitchFamily="34" charset="-122"/>
              </a:rPr>
              <a:t>研究生奖助</a:t>
            </a:r>
            <a:r>
              <a:rPr lang="zh-CN" altLang="en-US" sz="1600" b="1" dirty="0">
                <a:latin typeface="微软雅黑" panose="020B0503020204020204" pitchFamily="34" charset="-122"/>
                <a:ea typeface="微软雅黑" panose="020B0503020204020204" pitchFamily="34" charset="-122"/>
              </a:rPr>
              <a:t>工作</a:t>
            </a:r>
            <a:r>
              <a:rPr lang="zh-CN" altLang="en-US" sz="1600" b="1" dirty="0">
                <a:solidFill>
                  <a:srgbClr val="C00000"/>
                </a:solidFill>
                <a:latin typeface="微软雅黑" panose="020B0503020204020204" pitchFamily="34" charset="-122"/>
                <a:ea typeface="微软雅黑" panose="020B0503020204020204" pitchFamily="34" charset="-122"/>
              </a:rPr>
              <a:t>建章立制，</a:t>
            </a:r>
            <a:r>
              <a:rPr lang="zh-CN" altLang="en-US" sz="1600" b="1" dirty="0">
                <a:latin typeface="微软雅黑" panose="020B0503020204020204" pitchFamily="34" charset="-122"/>
                <a:ea typeface="微软雅黑" panose="020B0503020204020204" pitchFamily="34" charset="-122"/>
              </a:rPr>
              <a:t>完善在校生和新生各种奖学金的组织申请和评定工作</a:t>
            </a:r>
            <a:endParaRPr lang="zh-CN" altLang="en-US" sz="1600" b="1" dirty="0">
              <a:solidFill>
                <a:srgbClr val="333333"/>
              </a:solidFill>
              <a:latin typeface="微软雅黑" panose="020B0503020204020204" pitchFamily="34" charset="-122"/>
              <a:ea typeface="微软雅黑" panose="020B0503020204020204" pitchFamily="34" charset="-122"/>
            </a:endParaRPr>
          </a:p>
        </p:txBody>
      </p:sp>
      <p:sp>
        <p:nvSpPr>
          <p:cNvPr id="193" name="矩形 192"/>
          <p:cNvSpPr/>
          <p:nvPr/>
        </p:nvSpPr>
        <p:spPr>
          <a:xfrm>
            <a:off x="7495121" y="4299952"/>
            <a:ext cx="1783679" cy="1323439"/>
          </a:xfrm>
          <a:prstGeom prst="rect">
            <a:avLst/>
          </a:prstGeom>
        </p:spPr>
        <p:txBody>
          <a:bodyPr wrap="square">
            <a:spAutoFit/>
          </a:bodyPr>
          <a:lstStyle/>
          <a:p>
            <a:pPr algn="just"/>
            <a:r>
              <a:rPr lang="zh-CN" altLang="en-US" sz="1600" b="1" dirty="0">
                <a:latin typeface="微软雅黑" panose="020B0503020204020204" pitchFamily="34" charset="-122"/>
                <a:ea typeface="微软雅黑" panose="020B0503020204020204" pitchFamily="34" charset="-122"/>
              </a:rPr>
              <a:t>配合</a:t>
            </a:r>
            <a:r>
              <a:rPr lang="zh-CN" altLang="en-US" sz="1600" b="1" dirty="0">
                <a:solidFill>
                  <a:srgbClr val="006B59"/>
                </a:solidFill>
                <a:latin typeface="微软雅黑" panose="020B0503020204020204" pitchFamily="34" charset="-122"/>
                <a:ea typeface="微软雅黑" panose="020B0503020204020204" pitchFamily="34" charset="-122"/>
              </a:rPr>
              <a:t>学校博士生岗位奖学金制度，</a:t>
            </a:r>
            <a:r>
              <a:rPr lang="zh-CN" altLang="en-US" sz="1600" b="1" dirty="0">
                <a:latin typeface="微软雅黑" panose="020B0503020204020204" pitchFamily="34" charset="-122"/>
                <a:ea typeface="微软雅黑" panose="020B0503020204020204" pitchFamily="34" charset="-122"/>
              </a:rPr>
              <a:t>开发</a:t>
            </a:r>
            <a:r>
              <a:rPr lang="zh-CN" altLang="en-US" sz="1600" b="1" dirty="0">
                <a:solidFill>
                  <a:srgbClr val="C00000"/>
                </a:solidFill>
                <a:latin typeface="微软雅黑" panose="020B0503020204020204" pitchFamily="34" charset="-122"/>
                <a:ea typeface="微软雅黑" panose="020B0503020204020204" pitchFamily="34" charset="-122"/>
              </a:rPr>
              <a:t>博士生岗位管理系统</a:t>
            </a:r>
            <a:r>
              <a:rPr lang="zh-CN" altLang="en-US" sz="1600" b="1" dirty="0">
                <a:latin typeface="微软雅黑" panose="020B0503020204020204" pitchFamily="34" charset="-122"/>
                <a:ea typeface="微软雅黑" panose="020B0503020204020204" pitchFamily="34" charset="-122"/>
              </a:rPr>
              <a:t>，并获学校立项</a:t>
            </a:r>
            <a:endParaRPr lang="zh-CN" altLang="en-US" sz="1600" b="1" dirty="0">
              <a:solidFill>
                <a:srgbClr val="333333"/>
              </a:solidFill>
              <a:latin typeface="微软雅黑" panose="020B0503020204020204" pitchFamily="34" charset="-122"/>
              <a:ea typeface="微软雅黑" panose="020B0503020204020204" pitchFamily="34" charset="-122"/>
            </a:endParaRPr>
          </a:p>
        </p:txBody>
      </p:sp>
      <p:sp>
        <p:nvSpPr>
          <p:cNvPr id="194" name="矩形 193"/>
          <p:cNvSpPr/>
          <p:nvPr/>
        </p:nvSpPr>
        <p:spPr>
          <a:xfrm>
            <a:off x="9404460" y="3960568"/>
            <a:ext cx="2106544" cy="1323439"/>
          </a:xfrm>
          <a:prstGeom prst="rect">
            <a:avLst/>
          </a:prstGeom>
        </p:spPr>
        <p:txBody>
          <a:bodyPr wrap="square">
            <a:spAutoFit/>
          </a:bodyPr>
          <a:lstStyle/>
          <a:p>
            <a:pPr algn="just"/>
            <a:r>
              <a:rPr lang="zh-CN" altLang="en-US" sz="1600" b="1" dirty="0">
                <a:solidFill>
                  <a:srgbClr val="006B59"/>
                </a:solidFill>
                <a:latin typeface="微软雅黑" panose="020B0503020204020204" pitchFamily="34" charset="-122"/>
                <a:ea typeface="微软雅黑" panose="020B0503020204020204" pitchFamily="34" charset="-122"/>
              </a:rPr>
              <a:t>严格答辩程序</a:t>
            </a:r>
            <a:r>
              <a:rPr lang="zh-CN" altLang="en-US" sz="1600" b="1" dirty="0">
                <a:latin typeface="微软雅黑" panose="020B0503020204020204" pitchFamily="34" charset="-122"/>
                <a:ea typeface="微软雅黑" panose="020B0503020204020204" pitchFamily="34" charset="-122"/>
              </a:rPr>
              <a:t>，保障毕业生顺利完成答辩获得学位，</a:t>
            </a:r>
            <a:r>
              <a:rPr lang="en-US" altLang="zh-CN" sz="1600" b="1" dirty="0">
                <a:latin typeface="微软雅黑" panose="020B0503020204020204" pitchFamily="34" charset="-122"/>
                <a:ea typeface="微软雅黑" panose="020B0503020204020204" pitchFamily="34" charset="-122"/>
              </a:rPr>
              <a:t>2016</a:t>
            </a:r>
            <a:r>
              <a:rPr lang="zh-CN" altLang="en-US" sz="1600" b="1" dirty="0">
                <a:latin typeface="微软雅黑" panose="020B0503020204020204" pitchFamily="34" charset="-122"/>
                <a:ea typeface="微软雅黑" panose="020B0503020204020204" pitchFamily="34" charset="-122"/>
              </a:rPr>
              <a:t>年以来共有</a:t>
            </a:r>
            <a:r>
              <a:rPr lang="en-US" altLang="zh-CN" sz="1600" b="1" dirty="0">
                <a:solidFill>
                  <a:srgbClr val="C00000"/>
                </a:solidFill>
                <a:latin typeface="微软雅黑" panose="020B0503020204020204" pitchFamily="34" charset="-122"/>
                <a:ea typeface="微软雅黑" panose="020B0503020204020204" pitchFamily="34" charset="-122"/>
              </a:rPr>
              <a:t>7</a:t>
            </a:r>
            <a:r>
              <a:rPr lang="zh-CN" altLang="en-US" sz="1600" b="1" dirty="0">
                <a:solidFill>
                  <a:srgbClr val="C00000"/>
                </a:solidFill>
                <a:latin typeface="微软雅黑" panose="020B0503020204020204" pitchFamily="34" charset="-122"/>
                <a:ea typeface="微软雅黑" panose="020B0503020204020204" pitchFamily="34" charset="-122"/>
              </a:rPr>
              <a:t>人</a:t>
            </a:r>
            <a:r>
              <a:rPr lang="zh-CN" altLang="en-US" sz="1600" b="1" dirty="0">
                <a:latin typeface="微软雅黑" panose="020B0503020204020204" pitchFamily="34" charset="-122"/>
                <a:ea typeface="微软雅黑" panose="020B0503020204020204" pitchFamily="34" charset="-122"/>
              </a:rPr>
              <a:t>获北京大学</a:t>
            </a:r>
            <a:r>
              <a:rPr lang="zh-CN" altLang="en-US" sz="1600" b="1" dirty="0">
                <a:solidFill>
                  <a:srgbClr val="C00000"/>
                </a:solidFill>
                <a:latin typeface="微软雅黑" panose="020B0503020204020204" pitchFamily="34" charset="-122"/>
                <a:ea typeface="微软雅黑" panose="020B0503020204020204" pitchFamily="34" charset="-122"/>
              </a:rPr>
              <a:t>优秀博士论文</a:t>
            </a:r>
          </a:p>
        </p:txBody>
      </p:sp>
      <p:grpSp>
        <p:nvGrpSpPr>
          <p:cNvPr id="275" name="Group 32"/>
          <p:cNvGrpSpPr/>
          <p:nvPr/>
        </p:nvGrpSpPr>
        <p:grpSpPr>
          <a:xfrm>
            <a:off x="3269692" y="4176679"/>
            <a:ext cx="1795888" cy="570535"/>
            <a:chOff x="4736182" y="4330975"/>
            <a:chExt cx="1063179" cy="337761"/>
          </a:xfrm>
        </p:grpSpPr>
        <p:sp>
          <p:nvSpPr>
            <p:cNvPr id="276" name="Rectangle 6"/>
            <p:cNvSpPr>
              <a:spLocks noChangeArrowheads="1"/>
            </p:cNvSpPr>
            <p:nvPr/>
          </p:nvSpPr>
          <p:spPr bwMode="auto">
            <a:xfrm>
              <a:off x="4736182" y="4380871"/>
              <a:ext cx="1012003" cy="287864"/>
            </a:xfrm>
            <a:prstGeom prst="rect">
              <a:avLst/>
            </a:prstGeom>
            <a:solidFill>
              <a:srgbClr val="F6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7" name="Freeform 7"/>
            <p:cNvSpPr/>
            <p:nvPr/>
          </p:nvSpPr>
          <p:spPr bwMode="auto">
            <a:xfrm>
              <a:off x="4736182" y="4380871"/>
              <a:ext cx="1012003" cy="287864"/>
            </a:xfrm>
            <a:custGeom>
              <a:avLst/>
              <a:gdLst>
                <a:gd name="T0" fmla="*/ 0 w 791"/>
                <a:gd name="T1" fmla="*/ 225 h 225"/>
                <a:gd name="T2" fmla="*/ 0 w 791"/>
                <a:gd name="T3" fmla="*/ 0 h 225"/>
                <a:gd name="T4" fmla="*/ 791 w 791"/>
                <a:gd name="T5" fmla="*/ 0 h 225"/>
                <a:gd name="T6" fmla="*/ 791 w 791"/>
                <a:gd name="T7" fmla="*/ 225 h 225"/>
              </a:gdLst>
              <a:ahLst/>
              <a:cxnLst>
                <a:cxn ang="0">
                  <a:pos x="T0" y="T1"/>
                </a:cxn>
                <a:cxn ang="0">
                  <a:pos x="T2" y="T3"/>
                </a:cxn>
                <a:cxn ang="0">
                  <a:pos x="T4" y="T5"/>
                </a:cxn>
                <a:cxn ang="0">
                  <a:pos x="T6" y="T7"/>
                </a:cxn>
              </a:cxnLst>
              <a:rect l="0" t="0" r="r" b="b"/>
              <a:pathLst>
                <a:path w="791" h="225">
                  <a:moveTo>
                    <a:pt x="0" y="225"/>
                  </a:moveTo>
                  <a:lnTo>
                    <a:pt x="0" y="0"/>
                  </a:lnTo>
                  <a:lnTo>
                    <a:pt x="791" y="0"/>
                  </a:lnTo>
                  <a:lnTo>
                    <a:pt x="791" y="2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 name="Freeform 15"/>
            <p:cNvSpPr/>
            <p:nvPr/>
          </p:nvSpPr>
          <p:spPr bwMode="auto">
            <a:xfrm>
              <a:off x="4736182" y="4330975"/>
              <a:ext cx="1063179" cy="49897"/>
            </a:xfrm>
            <a:custGeom>
              <a:avLst/>
              <a:gdLst>
                <a:gd name="T0" fmla="*/ 0 w 831"/>
                <a:gd name="T1" fmla="*/ 39 h 39"/>
                <a:gd name="T2" fmla="*/ 69 w 831"/>
                <a:gd name="T3" fmla="*/ 0 h 39"/>
                <a:gd name="T4" fmla="*/ 831 w 831"/>
                <a:gd name="T5" fmla="*/ 0 h 39"/>
                <a:gd name="T6" fmla="*/ 791 w 831"/>
                <a:gd name="T7" fmla="*/ 39 h 39"/>
                <a:gd name="T8" fmla="*/ 0 w 831"/>
                <a:gd name="T9" fmla="*/ 39 h 39"/>
              </a:gdLst>
              <a:ahLst/>
              <a:cxnLst>
                <a:cxn ang="0">
                  <a:pos x="T0" y="T1"/>
                </a:cxn>
                <a:cxn ang="0">
                  <a:pos x="T2" y="T3"/>
                </a:cxn>
                <a:cxn ang="0">
                  <a:pos x="T4" y="T5"/>
                </a:cxn>
                <a:cxn ang="0">
                  <a:pos x="T6" y="T7"/>
                </a:cxn>
                <a:cxn ang="0">
                  <a:pos x="T8" y="T9"/>
                </a:cxn>
              </a:cxnLst>
              <a:rect l="0" t="0" r="r" b="b"/>
              <a:pathLst>
                <a:path w="831" h="39">
                  <a:moveTo>
                    <a:pt x="0" y="39"/>
                  </a:moveTo>
                  <a:lnTo>
                    <a:pt x="69" y="0"/>
                  </a:lnTo>
                  <a:lnTo>
                    <a:pt x="831" y="0"/>
                  </a:lnTo>
                  <a:lnTo>
                    <a:pt x="791" y="39"/>
                  </a:lnTo>
                  <a:lnTo>
                    <a:pt x="0" y="39"/>
                  </a:lnTo>
                  <a:close/>
                </a:path>
              </a:pathLst>
            </a:custGeom>
            <a:solidFill>
              <a:srgbClr val="F65050">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 name="Freeform 16"/>
            <p:cNvSpPr/>
            <p:nvPr/>
          </p:nvSpPr>
          <p:spPr bwMode="auto">
            <a:xfrm>
              <a:off x="5748185" y="4330975"/>
              <a:ext cx="51176" cy="337761"/>
            </a:xfrm>
            <a:custGeom>
              <a:avLst/>
              <a:gdLst>
                <a:gd name="T0" fmla="*/ 0 w 40"/>
                <a:gd name="T1" fmla="*/ 264 h 264"/>
                <a:gd name="T2" fmla="*/ 0 w 40"/>
                <a:gd name="T3" fmla="*/ 39 h 264"/>
                <a:gd name="T4" fmla="*/ 40 w 40"/>
                <a:gd name="T5" fmla="*/ 0 h 264"/>
                <a:gd name="T6" fmla="*/ 40 w 40"/>
                <a:gd name="T7" fmla="*/ 224 h 264"/>
                <a:gd name="T8" fmla="*/ 0 w 40"/>
                <a:gd name="T9" fmla="*/ 264 h 264"/>
              </a:gdLst>
              <a:ahLst/>
              <a:cxnLst>
                <a:cxn ang="0">
                  <a:pos x="T0" y="T1"/>
                </a:cxn>
                <a:cxn ang="0">
                  <a:pos x="T2" y="T3"/>
                </a:cxn>
                <a:cxn ang="0">
                  <a:pos x="T4" y="T5"/>
                </a:cxn>
                <a:cxn ang="0">
                  <a:pos x="T6" y="T7"/>
                </a:cxn>
                <a:cxn ang="0">
                  <a:pos x="T8" y="T9"/>
                </a:cxn>
              </a:cxnLst>
              <a:rect l="0" t="0" r="r" b="b"/>
              <a:pathLst>
                <a:path w="40" h="264">
                  <a:moveTo>
                    <a:pt x="0" y="264"/>
                  </a:moveTo>
                  <a:lnTo>
                    <a:pt x="0" y="39"/>
                  </a:lnTo>
                  <a:lnTo>
                    <a:pt x="40" y="0"/>
                  </a:lnTo>
                  <a:lnTo>
                    <a:pt x="40" y="224"/>
                  </a:lnTo>
                  <a:lnTo>
                    <a:pt x="0" y="264"/>
                  </a:lnTo>
                  <a:close/>
                </a:path>
              </a:pathLst>
            </a:custGeom>
            <a:solidFill>
              <a:srgbClr val="F65050">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 name="Freeform 24"/>
            <p:cNvSpPr>
              <a:spLocks noEditPoints="1"/>
            </p:cNvSpPr>
            <p:nvPr/>
          </p:nvSpPr>
          <p:spPr bwMode="auto">
            <a:xfrm>
              <a:off x="4791196" y="4415415"/>
              <a:ext cx="107469" cy="231571"/>
            </a:xfrm>
            <a:custGeom>
              <a:avLst/>
              <a:gdLst>
                <a:gd name="T0" fmla="*/ 50 w 51"/>
                <a:gd name="T1" fmla="*/ 48 h 110"/>
                <a:gd name="T2" fmla="*/ 45 w 51"/>
                <a:gd name="T3" fmla="*/ 55 h 110"/>
                <a:gd name="T4" fmla="*/ 50 w 51"/>
                <a:gd name="T5" fmla="*/ 62 h 110"/>
                <a:gd name="T6" fmla="*/ 51 w 51"/>
                <a:gd name="T7" fmla="*/ 68 h 110"/>
                <a:gd name="T8" fmla="*/ 51 w 51"/>
                <a:gd name="T9" fmla="*/ 71 h 110"/>
                <a:gd name="T10" fmla="*/ 51 w 51"/>
                <a:gd name="T11" fmla="*/ 88 h 110"/>
                <a:gd name="T12" fmla="*/ 51 w 51"/>
                <a:gd name="T13" fmla="*/ 92 h 110"/>
                <a:gd name="T14" fmla="*/ 50 w 51"/>
                <a:gd name="T15" fmla="*/ 98 h 110"/>
                <a:gd name="T16" fmla="*/ 47 w 51"/>
                <a:gd name="T17" fmla="*/ 104 h 110"/>
                <a:gd name="T18" fmla="*/ 42 w 51"/>
                <a:gd name="T19" fmla="*/ 108 h 110"/>
                <a:gd name="T20" fmla="*/ 34 w 51"/>
                <a:gd name="T21" fmla="*/ 110 h 110"/>
                <a:gd name="T22" fmla="*/ 0 w 51"/>
                <a:gd name="T23" fmla="*/ 110 h 110"/>
                <a:gd name="T24" fmla="*/ 0 w 51"/>
                <a:gd name="T25" fmla="*/ 61 h 110"/>
                <a:gd name="T26" fmla="*/ 0 w 51"/>
                <a:gd name="T27" fmla="*/ 49 h 110"/>
                <a:gd name="T28" fmla="*/ 0 w 51"/>
                <a:gd name="T29" fmla="*/ 0 h 110"/>
                <a:gd name="T30" fmla="*/ 12 w 51"/>
                <a:gd name="T31" fmla="*/ 0 h 110"/>
                <a:gd name="T32" fmla="*/ 34 w 51"/>
                <a:gd name="T33" fmla="*/ 0 h 110"/>
                <a:gd name="T34" fmla="*/ 42 w 51"/>
                <a:gd name="T35" fmla="*/ 1 h 110"/>
                <a:gd name="T36" fmla="*/ 47 w 51"/>
                <a:gd name="T37" fmla="*/ 5 h 110"/>
                <a:gd name="T38" fmla="*/ 50 w 51"/>
                <a:gd name="T39" fmla="*/ 11 h 110"/>
                <a:gd name="T40" fmla="*/ 51 w 51"/>
                <a:gd name="T41" fmla="*/ 17 h 110"/>
                <a:gd name="T42" fmla="*/ 51 w 51"/>
                <a:gd name="T43" fmla="*/ 21 h 110"/>
                <a:gd name="T44" fmla="*/ 51 w 51"/>
                <a:gd name="T45" fmla="*/ 39 h 110"/>
                <a:gd name="T46" fmla="*/ 51 w 51"/>
                <a:gd name="T47" fmla="*/ 42 h 110"/>
                <a:gd name="T48" fmla="*/ 50 w 51"/>
                <a:gd name="T49" fmla="*/ 48 h 110"/>
                <a:gd name="T50" fmla="*/ 12 w 51"/>
                <a:gd name="T51" fmla="*/ 49 h 110"/>
                <a:gd name="T52" fmla="*/ 28 w 51"/>
                <a:gd name="T53" fmla="*/ 49 h 110"/>
                <a:gd name="T54" fmla="*/ 33 w 51"/>
                <a:gd name="T55" fmla="*/ 47 h 110"/>
                <a:gd name="T56" fmla="*/ 36 w 51"/>
                <a:gd name="T57" fmla="*/ 45 h 110"/>
                <a:gd name="T58" fmla="*/ 38 w 51"/>
                <a:gd name="T59" fmla="*/ 42 h 110"/>
                <a:gd name="T60" fmla="*/ 38 w 51"/>
                <a:gd name="T61" fmla="*/ 40 h 110"/>
                <a:gd name="T62" fmla="*/ 38 w 51"/>
                <a:gd name="T63" fmla="*/ 38 h 110"/>
                <a:gd name="T64" fmla="*/ 38 w 51"/>
                <a:gd name="T65" fmla="*/ 20 h 110"/>
                <a:gd name="T66" fmla="*/ 38 w 51"/>
                <a:gd name="T67" fmla="*/ 19 h 110"/>
                <a:gd name="T68" fmla="*/ 36 w 51"/>
                <a:gd name="T69" fmla="*/ 13 h 110"/>
                <a:gd name="T70" fmla="*/ 30 w 51"/>
                <a:gd name="T71" fmla="*/ 10 h 110"/>
                <a:gd name="T72" fmla="*/ 21 w 51"/>
                <a:gd name="T73" fmla="*/ 10 h 110"/>
                <a:gd name="T74" fmla="*/ 12 w 51"/>
                <a:gd name="T75" fmla="*/ 10 h 110"/>
                <a:gd name="T76" fmla="*/ 12 w 51"/>
                <a:gd name="T77" fmla="*/ 49 h 110"/>
                <a:gd name="T78" fmla="*/ 36 w 51"/>
                <a:gd name="T79" fmla="*/ 96 h 110"/>
                <a:gd name="T80" fmla="*/ 38 w 51"/>
                <a:gd name="T81" fmla="*/ 91 h 110"/>
                <a:gd name="T82" fmla="*/ 38 w 51"/>
                <a:gd name="T83" fmla="*/ 71 h 110"/>
                <a:gd name="T84" fmla="*/ 38 w 51"/>
                <a:gd name="T85" fmla="*/ 70 h 110"/>
                <a:gd name="T86" fmla="*/ 38 w 51"/>
                <a:gd name="T87" fmla="*/ 67 h 110"/>
                <a:gd name="T88" fmla="*/ 36 w 51"/>
                <a:gd name="T89" fmla="*/ 64 h 110"/>
                <a:gd name="T90" fmla="*/ 32 w 51"/>
                <a:gd name="T91" fmla="*/ 62 h 110"/>
                <a:gd name="T92" fmla="*/ 25 w 51"/>
                <a:gd name="T93" fmla="*/ 61 h 110"/>
                <a:gd name="T94" fmla="*/ 12 w 51"/>
                <a:gd name="T95" fmla="*/ 61 h 110"/>
                <a:gd name="T96" fmla="*/ 12 w 51"/>
                <a:gd name="T97" fmla="*/ 99 h 110"/>
                <a:gd name="T98" fmla="*/ 21 w 51"/>
                <a:gd name="T99" fmla="*/ 99 h 110"/>
                <a:gd name="T100" fmla="*/ 30 w 51"/>
                <a:gd name="T101" fmla="*/ 99 h 110"/>
                <a:gd name="T102" fmla="*/ 36 w 51"/>
                <a:gd name="T103" fmla="*/ 9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110">
                  <a:moveTo>
                    <a:pt x="50" y="48"/>
                  </a:moveTo>
                  <a:cubicBezTo>
                    <a:pt x="50" y="50"/>
                    <a:pt x="48" y="52"/>
                    <a:pt x="45" y="55"/>
                  </a:cubicBezTo>
                  <a:cubicBezTo>
                    <a:pt x="48" y="57"/>
                    <a:pt x="50" y="59"/>
                    <a:pt x="50" y="62"/>
                  </a:cubicBezTo>
                  <a:cubicBezTo>
                    <a:pt x="51" y="64"/>
                    <a:pt x="51" y="66"/>
                    <a:pt x="51" y="68"/>
                  </a:cubicBezTo>
                  <a:cubicBezTo>
                    <a:pt x="51" y="71"/>
                    <a:pt x="51" y="71"/>
                    <a:pt x="51" y="71"/>
                  </a:cubicBezTo>
                  <a:cubicBezTo>
                    <a:pt x="51" y="88"/>
                    <a:pt x="51" y="88"/>
                    <a:pt x="51" y="88"/>
                  </a:cubicBezTo>
                  <a:cubicBezTo>
                    <a:pt x="51" y="92"/>
                    <a:pt x="51" y="92"/>
                    <a:pt x="51" y="92"/>
                  </a:cubicBezTo>
                  <a:cubicBezTo>
                    <a:pt x="51" y="94"/>
                    <a:pt x="51" y="96"/>
                    <a:pt x="50" y="98"/>
                  </a:cubicBezTo>
                  <a:cubicBezTo>
                    <a:pt x="49" y="100"/>
                    <a:pt x="48" y="102"/>
                    <a:pt x="47" y="104"/>
                  </a:cubicBezTo>
                  <a:cubicBezTo>
                    <a:pt x="46" y="106"/>
                    <a:pt x="44" y="107"/>
                    <a:pt x="42" y="108"/>
                  </a:cubicBezTo>
                  <a:cubicBezTo>
                    <a:pt x="39" y="109"/>
                    <a:pt x="37" y="110"/>
                    <a:pt x="34" y="110"/>
                  </a:cubicBezTo>
                  <a:cubicBezTo>
                    <a:pt x="0" y="110"/>
                    <a:pt x="0" y="110"/>
                    <a:pt x="0" y="110"/>
                  </a:cubicBezTo>
                  <a:cubicBezTo>
                    <a:pt x="0" y="61"/>
                    <a:pt x="0" y="61"/>
                    <a:pt x="0" y="61"/>
                  </a:cubicBezTo>
                  <a:cubicBezTo>
                    <a:pt x="0" y="49"/>
                    <a:pt x="0" y="49"/>
                    <a:pt x="0" y="49"/>
                  </a:cubicBezTo>
                  <a:cubicBezTo>
                    <a:pt x="0" y="0"/>
                    <a:pt x="0" y="0"/>
                    <a:pt x="0" y="0"/>
                  </a:cubicBezTo>
                  <a:cubicBezTo>
                    <a:pt x="12" y="0"/>
                    <a:pt x="12" y="0"/>
                    <a:pt x="12" y="0"/>
                  </a:cubicBezTo>
                  <a:cubicBezTo>
                    <a:pt x="34" y="0"/>
                    <a:pt x="34" y="0"/>
                    <a:pt x="34" y="0"/>
                  </a:cubicBezTo>
                  <a:cubicBezTo>
                    <a:pt x="37" y="0"/>
                    <a:pt x="39" y="0"/>
                    <a:pt x="42" y="1"/>
                  </a:cubicBezTo>
                  <a:cubicBezTo>
                    <a:pt x="44" y="2"/>
                    <a:pt x="46" y="4"/>
                    <a:pt x="47" y="5"/>
                  </a:cubicBezTo>
                  <a:cubicBezTo>
                    <a:pt x="48" y="7"/>
                    <a:pt x="49" y="9"/>
                    <a:pt x="50" y="11"/>
                  </a:cubicBezTo>
                  <a:cubicBezTo>
                    <a:pt x="51" y="13"/>
                    <a:pt x="51" y="15"/>
                    <a:pt x="51" y="17"/>
                  </a:cubicBezTo>
                  <a:cubicBezTo>
                    <a:pt x="51" y="21"/>
                    <a:pt x="51" y="21"/>
                    <a:pt x="51" y="21"/>
                  </a:cubicBezTo>
                  <a:cubicBezTo>
                    <a:pt x="51" y="39"/>
                    <a:pt x="51" y="39"/>
                    <a:pt x="51" y="39"/>
                  </a:cubicBezTo>
                  <a:cubicBezTo>
                    <a:pt x="51" y="42"/>
                    <a:pt x="51" y="42"/>
                    <a:pt x="51" y="42"/>
                  </a:cubicBezTo>
                  <a:cubicBezTo>
                    <a:pt x="51" y="43"/>
                    <a:pt x="51" y="45"/>
                    <a:pt x="50" y="48"/>
                  </a:cubicBezTo>
                  <a:close/>
                  <a:moveTo>
                    <a:pt x="12" y="49"/>
                  </a:moveTo>
                  <a:cubicBezTo>
                    <a:pt x="28" y="49"/>
                    <a:pt x="28" y="49"/>
                    <a:pt x="28" y="49"/>
                  </a:cubicBezTo>
                  <a:cubicBezTo>
                    <a:pt x="30" y="48"/>
                    <a:pt x="32" y="48"/>
                    <a:pt x="33" y="47"/>
                  </a:cubicBezTo>
                  <a:cubicBezTo>
                    <a:pt x="35" y="47"/>
                    <a:pt x="36" y="46"/>
                    <a:pt x="36" y="45"/>
                  </a:cubicBezTo>
                  <a:cubicBezTo>
                    <a:pt x="37" y="44"/>
                    <a:pt x="38" y="43"/>
                    <a:pt x="38" y="42"/>
                  </a:cubicBezTo>
                  <a:cubicBezTo>
                    <a:pt x="38" y="41"/>
                    <a:pt x="38" y="40"/>
                    <a:pt x="38" y="40"/>
                  </a:cubicBezTo>
                  <a:cubicBezTo>
                    <a:pt x="38" y="38"/>
                    <a:pt x="38" y="38"/>
                    <a:pt x="38" y="38"/>
                  </a:cubicBezTo>
                  <a:cubicBezTo>
                    <a:pt x="38" y="20"/>
                    <a:pt x="38" y="20"/>
                    <a:pt x="38" y="20"/>
                  </a:cubicBezTo>
                  <a:cubicBezTo>
                    <a:pt x="38" y="19"/>
                    <a:pt x="38" y="19"/>
                    <a:pt x="38" y="19"/>
                  </a:cubicBezTo>
                  <a:cubicBezTo>
                    <a:pt x="38" y="17"/>
                    <a:pt x="38" y="15"/>
                    <a:pt x="36" y="13"/>
                  </a:cubicBezTo>
                  <a:cubicBezTo>
                    <a:pt x="35" y="11"/>
                    <a:pt x="32" y="10"/>
                    <a:pt x="30" y="10"/>
                  </a:cubicBezTo>
                  <a:cubicBezTo>
                    <a:pt x="21" y="10"/>
                    <a:pt x="21" y="10"/>
                    <a:pt x="21" y="10"/>
                  </a:cubicBezTo>
                  <a:cubicBezTo>
                    <a:pt x="12" y="10"/>
                    <a:pt x="12" y="10"/>
                    <a:pt x="12" y="10"/>
                  </a:cubicBezTo>
                  <a:lnTo>
                    <a:pt x="12" y="49"/>
                  </a:lnTo>
                  <a:close/>
                  <a:moveTo>
                    <a:pt x="36" y="96"/>
                  </a:moveTo>
                  <a:cubicBezTo>
                    <a:pt x="37" y="95"/>
                    <a:pt x="38" y="93"/>
                    <a:pt x="38" y="91"/>
                  </a:cubicBezTo>
                  <a:cubicBezTo>
                    <a:pt x="38" y="71"/>
                    <a:pt x="38" y="71"/>
                    <a:pt x="38" y="71"/>
                  </a:cubicBezTo>
                  <a:cubicBezTo>
                    <a:pt x="38" y="70"/>
                    <a:pt x="38" y="70"/>
                    <a:pt x="38" y="70"/>
                  </a:cubicBezTo>
                  <a:cubicBezTo>
                    <a:pt x="38" y="69"/>
                    <a:pt x="38" y="68"/>
                    <a:pt x="38" y="67"/>
                  </a:cubicBezTo>
                  <a:cubicBezTo>
                    <a:pt x="38" y="66"/>
                    <a:pt x="37" y="65"/>
                    <a:pt x="36" y="64"/>
                  </a:cubicBezTo>
                  <a:cubicBezTo>
                    <a:pt x="35" y="63"/>
                    <a:pt x="34" y="62"/>
                    <a:pt x="32" y="62"/>
                  </a:cubicBezTo>
                  <a:cubicBezTo>
                    <a:pt x="30" y="61"/>
                    <a:pt x="28" y="61"/>
                    <a:pt x="25" y="61"/>
                  </a:cubicBezTo>
                  <a:cubicBezTo>
                    <a:pt x="12" y="61"/>
                    <a:pt x="12" y="61"/>
                    <a:pt x="12" y="61"/>
                  </a:cubicBezTo>
                  <a:cubicBezTo>
                    <a:pt x="12" y="99"/>
                    <a:pt x="12" y="99"/>
                    <a:pt x="12" y="99"/>
                  </a:cubicBezTo>
                  <a:cubicBezTo>
                    <a:pt x="21" y="99"/>
                    <a:pt x="21" y="99"/>
                    <a:pt x="21" y="99"/>
                  </a:cubicBezTo>
                  <a:cubicBezTo>
                    <a:pt x="30" y="99"/>
                    <a:pt x="30" y="99"/>
                    <a:pt x="30" y="99"/>
                  </a:cubicBezTo>
                  <a:cubicBezTo>
                    <a:pt x="32" y="99"/>
                    <a:pt x="34" y="98"/>
                    <a:pt x="36"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1" name="Group 33"/>
          <p:cNvGrpSpPr/>
          <p:nvPr/>
        </p:nvGrpSpPr>
        <p:grpSpPr>
          <a:xfrm>
            <a:off x="5438610" y="3718523"/>
            <a:ext cx="1709442" cy="484090"/>
            <a:chOff x="5807037" y="3858877"/>
            <a:chExt cx="1012003" cy="286585"/>
          </a:xfrm>
        </p:grpSpPr>
        <p:sp>
          <p:nvSpPr>
            <p:cNvPr id="282" name="Rectangle 8"/>
            <p:cNvSpPr>
              <a:spLocks noChangeArrowheads="1"/>
            </p:cNvSpPr>
            <p:nvPr/>
          </p:nvSpPr>
          <p:spPr bwMode="auto">
            <a:xfrm>
              <a:off x="5807037" y="3858877"/>
              <a:ext cx="1012003" cy="286585"/>
            </a:xfrm>
            <a:prstGeom prst="rect">
              <a:avLst/>
            </a:prstGeom>
            <a:solidFill>
              <a:srgbClr val="FC7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3" name="Freeform 25"/>
            <p:cNvSpPr/>
            <p:nvPr/>
          </p:nvSpPr>
          <p:spPr bwMode="auto">
            <a:xfrm>
              <a:off x="5854375" y="3885744"/>
              <a:ext cx="111308" cy="244365"/>
            </a:xfrm>
            <a:custGeom>
              <a:avLst/>
              <a:gdLst>
                <a:gd name="T0" fmla="*/ 40 w 53"/>
                <a:gd name="T1" fmla="*/ 23 h 116"/>
                <a:gd name="T2" fmla="*/ 40 w 53"/>
                <a:gd name="T3" fmla="*/ 21 h 116"/>
                <a:gd name="T4" fmla="*/ 39 w 53"/>
                <a:gd name="T5" fmla="*/ 18 h 116"/>
                <a:gd name="T6" fmla="*/ 37 w 53"/>
                <a:gd name="T7" fmla="*/ 15 h 116"/>
                <a:gd name="T8" fmla="*/ 33 w 53"/>
                <a:gd name="T9" fmla="*/ 13 h 116"/>
                <a:gd name="T10" fmla="*/ 26 w 53"/>
                <a:gd name="T11" fmla="*/ 12 h 116"/>
                <a:gd name="T12" fmla="*/ 19 w 53"/>
                <a:gd name="T13" fmla="*/ 13 h 116"/>
                <a:gd name="T14" fmla="*/ 15 w 53"/>
                <a:gd name="T15" fmla="*/ 15 h 116"/>
                <a:gd name="T16" fmla="*/ 14 w 53"/>
                <a:gd name="T17" fmla="*/ 19 h 116"/>
                <a:gd name="T18" fmla="*/ 13 w 53"/>
                <a:gd name="T19" fmla="*/ 22 h 116"/>
                <a:gd name="T20" fmla="*/ 13 w 53"/>
                <a:gd name="T21" fmla="*/ 23 h 116"/>
                <a:gd name="T22" fmla="*/ 13 w 53"/>
                <a:gd name="T23" fmla="*/ 93 h 116"/>
                <a:gd name="T24" fmla="*/ 13 w 53"/>
                <a:gd name="T25" fmla="*/ 95 h 116"/>
                <a:gd name="T26" fmla="*/ 14 w 53"/>
                <a:gd name="T27" fmla="*/ 98 h 116"/>
                <a:gd name="T28" fmla="*/ 15 w 53"/>
                <a:gd name="T29" fmla="*/ 101 h 116"/>
                <a:gd name="T30" fmla="*/ 19 w 53"/>
                <a:gd name="T31" fmla="*/ 103 h 116"/>
                <a:gd name="T32" fmla="*/ 26 w 53"/>
                <a:gd name="T33" fmla="*/ 104 h 116"/>
                <a:gd name="T34" fmla="*/ 33 w 53"/>
                <a:gd name="T35" fmla="*/ 103 h 116"/>
                <a:gd name="T36" fmla="*/ 37 w 53"/>
                <a:gd name="T37" fmla="*/ 101 h 116"/>
                <a:gd name="T38" fmla="*/ 39 w 53"/>
                <a:gd name="T39" fmla="*/ 98 h 116"/>
                <a:gd name="T40" fmla="*/ 40 w 53"/>
                <a:gd name="T41" fmla="*/ 95 h 116"/>
                <a:gd name="T42" fmla="*/ 40 w 53"/>
                <a:gd name="T43" fmla="*/ 93 h 116"/>
                <a:gd name="T44" fmla="*/ 53 w 53"/>
                <a:gd name="T45" fmla="*/ 93 h 116"/>
                <a:gd name="T46" fmla="*/ 53 w 53"/>
                <a:gd name="T47" fmla="*/ 97 h 116"/>
                <a:gd name="T48" fmla="*/ 53 w 53"/>
                <a:gd name="T49" fmla="*/ 102 h 116"/>
                <a:gd name="T50" fmla="*/ 49 w 53"/>
                <a:gd name="T51" fmla="*/ 108 h 116"/>
                <a:gd name="T52" fmla="*/ 41 w 53"/>
                <a:gd name="T53" fmla="*/ 114 h 116"/>
                <a:gd name="T54" fmla="*/ 27 w 53"/>
                <a:gd name="T55" fmla="*/ 116 h 116"/>
                <a:gd name="T56" fmla="*/ 12 w 53"/>
                <a:gd name="T57" fmla="*/ 114 h 116"/>
                <a:gd name="T58" fmla="*/ 4 w 53"/>
                <a:gd name="T59" fmla="*/ 108 h 116"/>
                <a:gd name="T60" fmla="*/ 0 w 53"/>
                <a:gd name="T61" fmla="*/ 102 h 116"/>
                <a:gd name="T62" fmla="*/ 0 w 53"/>
                <a:gd name="T63" fmla="*/ 97 h 116"/>
                <a:gd name="T64" fmla="*/ 0 w 53"/>
                <a:gd name="T65" fmla="*/ 93 h 116"/>
                <a:gd name="T66" fmla="*/ 0 w 53"/>
                <a:gd name="T67" fmla="*/ 23 h 116"/>
                <a:gd name="T68" fmla="*/ 0 w 53"/>
                <a:gd name="T69" fmla="*/ 19 h 116"/>
                <a:gd name="T70" fmla="*/ 0 w 53"/>
                <a:gd name="T71" fmla="*/ 14 h 116"/>
                <a:gd name="T72" fmla="*/ 4 w 53"/>
                <a:gd name="T73" fmla="*/ 8 h 116"/>
                <a:gd name="T74" fmla="*/ 12 w 53"/>
                <a:gd name="T75" fmla="*/ 2 h 116"/>
                <a:gd name="T76" fmla="*/ 27 w 53"/>
                <a:gd name="T77" fmla="*/ 0 h 116"/>
                <a:gd name="T78" fmla="*/ 41 w 53"/>
                <a:gd name="T79" fmla="*/ 2 h 116"/>
                <a:gd name="T80" fmla="*/ 49 w 53"/>
                <a:gd name="T81" fmla="*/ 8 h 116"/>
                <a:gd name="T82" fmla="*/ 53 w 53"/>
                <a:gd name="T83" fmla="*/ 14 h 116"/>
                <a:gd name="T84" fmla="*/ 53 w 53"/>
                <a:gd name="T85" fmla="*/ 19 h 116"/>
                <a:gd name="T86" fmla="*/ 53 w 53"/>
                <a:gd name="T87" fmla="*/ 23 h 116"/>
                <a:gd name="T88" fmla="*/ 40 w 53"/>
                <a:gd name="T89" fmla="*/ 2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116">
                  <a:moveTo>
                    <a:pt x="40" y="23"/>
                  </a:moveTo>
                  <a:cubicBezTo>
                    <a:pt x="40" y="21"/>
                    <a:pt x="40" y="21"/>
                    <a:pt x="40" y="21"/>
                  </a:cubicBezTo>
                  <a:cubicBezTo>
                    <a:pt x="40" y="20"/>
                    <a:pt x="40" y="19"/>
                    <a:pt x="39" y="18"/>
                  </a:cubicBezTo>
                  <a:cubicBezTo>
                    <a:pt x="39" y="17"/>
                    <a:pt x="38" y="16"/>
                    <a:pt x="37" y="15"/>
                  </a:cubicBezTo>
                  <a:cubicBezTo>
                    <a:pt x="36" y="14"/>
                    <a:pt x="35" y="14"/>
                    <a:pt x="33" y="13"/>
                  </a:cubicBezTo>
                  <a:cubicBezTo>
                    <a:pt x="32" y="12"/>
                    <a:pt x="29" y="12"/>
                    <a:pt x="26" y="12"/>
                  </a:cubicBezTo>
                  <a:cubicBezTo>
                    <a:pt x="23" y="12"/>
                    <a:pt x="21" y="12"/>
                    <a:pt x="19" y="13"/>
                  </a:cubicBezTo>
                  <a:cubicBezTo>
                    <a:pt x="18" y="14"/>
                    <a:pt x="16" y="14"/>
                    <a:pt x="15" y="15"/>
                  </a:cubicBezTo>
                  <a:cubicBezTo>
                    <a:pt x="14" y="16"/>
                    <a:pt x="14" y="18"/>
                    <a:pt x="14" y="19"/>
                  </a:cubicBezTo>
                  <a:cubicBezTo>
                    <a:pt x="13" y="20"/>
                    <a:pt x="13" y="21"/>
                    <a:pt x="13" y="22"/>
                  </a:cubicBezTo>
                  <a:cubicBezTo>
                    <a:pt x="13" y="23"/>
                    <a:pt x="13" y="23"/>
                    <a:pt x="13" y="23"/>
                  </a:cubicBezTo>
                  <a:cubicBezTo>
                    <a:pt x="13" y="93"/>
                    <a:pt x="13" y="93"/>
                    <a:pt x="13" y="93"/>
                  </a:cubicBezTo>
                  <a:cubicBezTo>
                    <a:pt x="13" y="95"/>
                    <a:pt x="13" y="95"/>
                    <a:pt x="13" y="95"/>
                  </a:cubicBezTo>
                  <a:cubicBezTo>
                    <a:pt x="13" y="95"/>
                    <a:pt x="13" y="96"/>
                    <a:pt x="14" y="98"/>
                  </a:cubicBezTo>
                  <a:cubicBezTo>
                    <a:pt x="14" y="99"/>
                    <a:pt x="14" y="100"/>
                    <a:pt x="15" y="101"/>
                  </a:cubicBezTo>
                  <a:cubicBezTo>
                    <a:pt x="16" y="102"/>
                    <a:pt x="18" y="103"/>
                    <a:pt x="19" y="103"/>
                  </a:cubicBezTo>
                  <a:cubicBezTo>
                    <a:pt x="21" y="104"/>
                    <a:pt x="23" y="104"/>
                    <a:pt x="26" y="104"/>
                  </a:cubicBezTo>
                  <a:cubicBezTo>
                    <a:pt x="29" y="104"/>
                    <a:pt x="32" y="104"/>
                    <a:pt x="33" y="103"/>
                  </a:cubicBezTo>
                  <a:cubicBezTo>
                    <a:pt x="35" y="103"/>
                    <a:pt x="36" y="102"/>
                    <a:pt x="37" y="101"/>
                  </a:cubicBezTo>
                  <a:cubicBezTo>
                    <a:pt x="38" y="100"/>
                    <a:pt x="39" y="99"/>
                    <a:pt x="39" y="98"/>
                  </a:cubicBezTo>
                  <a:cubicBezTo>
                    <a:pt x="40" y="97"/>
                    <a:pt x="40" y="96"/>
                    <a:pt x="40" y="95"/>
                  </a:cubicBezTo>
                  <a:cubicBezTo>
                    <a:pt x="40" y="93"/>
                    <a:pt x="40" y="93"/>
                    <a:pt x="40" y="93"/>
                  </a:cubicBezTo>
                  <a:cubicBezTo>
                    <a:pt x="53" y="93"/>
                    <a:pt x="53" y="93"/>
                    <a:pt x="53" y="93"/>
                  </a:cubicBezTo>
                  <a:cubicBezTo>
                    <a:pt x="53" y="97"/>
                    <a:pt x="53" y="97"/>
                    <a:pt x="53" y="97"/>
                  </a:cubicBezTo>
                  <a:cubicBezTo>
                    <a:pt x="53" y="98"/>
                    <a:pt x="53" y="100"/>
                    <a:pt x="53" y="102"/>
                  </a:cubicBezTo>
                  <a:cubicBezTo>
                    <a:pt x="52" y="104"/>
                    <a:pt x="51" y="106"/>
                    <a:pt x="49" y="108"/>
                  </a:cubicBezTo>
                  <a:cubicBezTo>
                    <a:pt x="47" y="110"/>
                    <a:pt x="45" y="112"/>
                    <a:pt x="41" y="114"/>
                  </a:cubicBezTo>
                  <a:cubicBezTo>
                    <a:pt x="38" y="115"/>
                    <a:pt x="33" y="116"/>
                    <a:pt x="27" y="116"/>
                  </a:cubicBezTo>
                  <a:cubicBezTo>
                    <a:pt x="20" y="116"/>
                    <a:pt x="15" y="115"/>
                    <a:pt x="12" y="114"/>
                  </a:cubicBezTo>
                  <a:cubicBezTo>
                    <a:pt x="8" y="112"/>
                    <a:pt x="6" y="110"/>
                    <a:pt x="4" y="108"/>
                  </a:cubicBezTo>
                  <a:cubicBezTo>
                    <a:pt x="2" y="106"/>
                    <a:pt x="1" y="104"/>
                    <a:pt x="0" y="102"/>
                  </a:cubicBezTo>
                  <a:cubicBezTo>
                    <a:pt x="0" y="100"/>
                    <a:pt x="0" y="98"/>
                    <a:pt x="0" y="97"/>
                  </a:cubicBezTo>
                  <a:cubicBezTo>
                    <a:pt x="0" y="93"/>
                    <a:pt x="0" y="93"/>
                    <a:pt x="0" y="93"/>
                  </a:cubicBezTo>
                  <a:cubicBezTo>
                    <a:pt x="0" y="23"/>
                    <a:pt x="0" y="23"/>
                    <a:pt x="0" y="23"/>
                  </a:cubicBezTo>
                  <a:cubicBezTo>
                    <a:pt x="0" y="19"/>
                    <a:pt x="0" y="19"/>
                    <a:pt x="0" y="19"/>
                  </a:cubicBezTo>
                  <a:cubicBezTo>
                    <a:pt x="0" y="18"/>
                    <a:pt x="0" y="16"/>
                    <a:pt x="0" y="14"/>
                  </a:cubicBezTo>
                  <a:cubicBezTo>
                    <a:pt x="1" y="12"/>
                    <a:pt x="2" y="10"/>
                    <a:pt x="4" y="8"/>
                  </a:cubicBezTo>
                  <a:cubicBezTo>
                    <a:pt x="6" y="6"/>
                    <a:pt x="8" y="4"/>
                    <a:pt x="12" y="2"/>
                  </a:cubicBezTo>
                  <a:cubicBezTo>
                    <a:pt x="15" y="1"/>
                    <a:pt x="20" y="0"/>
                    <a:pt x="27" y="0"/>
                  </a:cubicBezTo>
                  <a:cubicBezTo>
                    <a:pt x="33" y="0"/>
                    <a:pt x="38" y="1"/>
                    <a:pt x="41" y="2"/>
                  </a:cubicBezTo>
                  <a:cubicBezTo>
                    <a:pt x="45" y="4"/>
                    <a:pt x="47" y="6"/>
                    <a:pt x="49" y="8"/>
                  </a:cubicBezTo>
                  <a:cubicBezTo>
                    <a:pt x="51" y="10"/>
                    <a:pt x="52" y="12"/>
                    <a:pt x="53" y="14"/>
                  </a:cubicBezTo>
                  <a:cubicBezTo>
                    <a:pt x="53" y="16"/>
                    <a:pt x="53" y="18"/>
                    <a:pt x="53" y="19"/>
                  </a:cubicBezTo>
                  <a:cubicBezTo>
                    <a:pt x="53" y="23"/>
                    <a:pt x="53" y="23"/>
                    <a:pt x="53" y="23"/>
                  </a:cubicBezTo>
                  <a:lnTo>
                    <a:pt x="40"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4" name="Group 34"/>
          <p:cNvGrpSpPr/>
          <p:nvPr/>
        </p:nvGrpSpPr>
        <p:grpSpPr>
          <a:xfrm>
            <a:off x="7362264" y="3174710"/>
            <a:ext cx="1823981" cy="553246"/>
            <a:chOff x="6802408" y="3343280"/>
            <a:chExt cx="1079811" cy="327526"/>
          </a:xfrm>
        </p:grpSpPr>
        <p:sp>
          <p:nvSpPr>
            <p:cNvPr id="285" name="Rectangle 9"/>
            <p:cNvSpPr>
              <a:spLocks noChangeArrowheads="1"/>
            </p:cNvSpPr>
            <p:nvPr/>
          </p:nvSpPr>
          <p:spPr bwMode="auto">
            <a:xfrm>
              <a:off x="6853584" y="3343280"/>
              <a:ext cx="1028635" cy="278909"/>
            </a:xfrm>
            <a:prstGeom prst="rect">
              <a:avLst/>
            </a:prstGeom>
            <a:solidFill>
              <a:srgbClr val="FE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6" name="Freeform 17"/>
            <p:cNvSpPr/>
            <p:nvPr/>
          </p:nvSpPr>
          <p:spPr bwMode="auto">
            <a:xfrm>
              <a:off x="6802408" y="3622189"/>
              <a:ext cx="1079811" cy="48617"/>
            </a:xfrm>
            <a:custGeom>
              <a:avLst/>
              <a:gdLst>
                <a:gd name="T0" fmla="*/ 844 w 844"/>
                <a:gd name="T1" fmla="*/ 0 h 38"/>
                <a:gd name="T2" fmla="*/ 785 w 844"/>
                <a:gd name="T3" fmla="*/ 38 h 38"/>
                <a:gd name="T4" fmla="*/ 0 w 844"/>
                <a:gd name="T5" fmla="*/ 36 h 38"/>
                <a:gd name="T6" fmla="*/ 40 w 844"/>
                <a:gd name="T7" fmla="*/ 0 h 38"/>
                <a:gd name="T8" fmla="*/ 844 w 844"/>
                <a:gd name="T9" fmla="*/ 0 h 38"/>
              </a:gdLst>
              <a:ahLst/>
              <a:cxnLst>
                <a:cxn ang="0">
                  <a:pos x="T0" y="T1"/>
                </a:cxn>
                <a:cxn ang="0">
                  <a:pos x="T2" y="T3"/>
                </a:cxn>
                <a:cxn ang="0">
                  <a:pos x="T4" y="T5"/>
                </a:cxn>
                <a:cxn ang="0">
                  <a:pos x="T6" y="T7"/>
                </a:cxn>
                <a:cxn ang="0">
                  <a:pos x="T8" y="T9"/>
                </a:cxn>
              </a:cxnLst>
              <a:rect l="0" t="0" r="r" b="b"/>
              <a:pathLst>
                <a:path w="844" h="38">
                  <a:moveTo>
                    <a:pt x="844" y="0"/>
                  </a:moveTo>
                  <a:lnTo>
                    <a:pt x="785" y="38"/>
                  </a:lnTo>
                  <a:lnTo>
                    <a:pt x="0" y="36"/>
                  </a:lnTo>
                  <a:lnTo>
                    <a:pt x="40" y="0"/>
                  </a:lnTo>
                  <a:lnTo>
                    <a:pt x="844" y="0"/>
                  </a:lnTo>
                  <a:close/>
                </a:path>
              </a:pathLst>
            </a:custGeom>
            <a:solidFill>
              <a:srgbClr val="FE6666">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7" name="Freeform 18"/>
            <p:cNvSpPr/>
            <p:nvPr/>
          </p:nvSpPr>
          <p:spPr bwMode="auto">
            <a:xfrm>
              <a:off x="6802408" y="3343280"/>
              <a:ext cx="51176" cy="324967"/>
            </a:xfrm>
            <a:custGeom>
              <a:avLst/>
              <a:gdLst>
                <a:gd name="T0" fmla="*/ 40 w 40"/>
                <a:gd name="T1" fmla="*/ 0 h 254"/>
                <a:gd name="T2" fmla="*/ 40 w 40"/>
                <a:gd name="T3" fmla="*/ 218 h 254"/>
                <a:gd name="T4" fmla="*/ 0 w 40"/>
                <a:gd name="T5" fmla="*/ 254 h 254"/>
                <a:gd name="T6" fmla="*/ 2 w 40"/>
                <a:gd name="T7" fmla="*/ 38 h 254"/>
                <a:gd name="T8" fmla="*/ 40 w 40"/>
                <a:gd name="T9" fmla="*/ 0 h 254"/>
              </a:gdLst>
              <a:ahLst/>
              <a:cxnLst>
                <a:cxn ang="0">
                  <a:pos x="T0" y="T1"/>
                </a:cxn>
                <a:cxn ang="0">
                  <a:pos x="T2" y="T3"/>
                </a:cxn>
                <a:cxn ang="0">
                  <a:pos x="T4" y="T5"/>
                </a:cxn>
                <a:cxn ang="0">
                  <a:pos x="T6" y="T7"/>
                </a:cxn>
                <a:cxn ang="0">
                  <a:pos x="T8" y="T9"/>
                </a:cxn>
              </a:cxnLst>
              <a:rect l="0" t="0" r="r" b="b"/>
              <a:pathLst>
                <a:path w="40" h="254">
                  <a:moveTo>
                    <a:pt x="40" y="0"/>
                  </a:moveTo>
                  <a:lnTo>
                    <a:pt x="40" y="218"/>
                  </a:lnTo>
                  <a:lnTo>
                    <a:pt x="0" y="254"/>
                  </a:lnTo>
                  <a:lnTo>
                    <a:pt x="2" y="38"/>
                  </a:lnTo>
                  <a:lnTo>
                    <a:pt x="40" y="0"/>
                  </a:lnTo>
                  <a:close/>
                </a:path>
              </a:pathLst>
            </a:custGeom>
            <a:solidFill>
              <a:srgbClr val="FE6666">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8" name="Freeform 26"/>
            <p:cNvSpPr>
              <a:spLocks noEditPoints="1"/>
            </p:cNvSpPr>
            <p:nvPr/>
          </p:nvSpPr>
          <p:spPr bwMode="auto">
            <a:xfrm>
              <a:off x="6890686" y="3367588"/>
              <a:ext cx="110028" cy="232850"/>
            </a:xfrm>
            <a:custGeom>
              <a:avLst/>
              <a:gdLst>
                <a:gd name="T0" fmla="*/ 52 w 52"/>
                <a:gd name="T1" fmla="*/ 90 h 111"/>
                <a:gd name="T2" fmla="*/ 52 w 52"/>
                <a:gd name="T3" fmla="*/ 94 h 111"/>
                <a:gd name="T4" fmla="*/ 51 w 52"/>
                <a:gd name="T5" fmla="*/ 100 h 111"/>
                <a:gd name="T6" fmla="*/ 48 w 52"/>
                <a:gd name="T7" fmla="*/ 105 h 111"/>
                <a:gd name="T8" fmla="*/ 43 w 52"/>
                <a:gd name="T9" fmla="*/ 109 h 111"/>
                <a:gd name="T10" fmla="*/ 35 w 52"/>
                <a:gd name="T11" fmla="*/ 111 h 111"/>
                <a:gd name="T12" fmla="*/ 8 w 52"/>
                <a:gd name="T13" fmla="*/ 111 h 111"/>
                <a:gd name="T14" fmla="*/ 8 w 52"/>
                <a:gd name="T15" fmla="*/ 111 h 111"/>
                <a:gd name="T16" fmla="*/ 0 w 52"/>
                <a:gd name="T17" fmla="*/ 111 h 111"/>
                <a:gd name="T18" fmla="*/ 0 w 52"/>
                <a:gd name="T19" fmla="*/ 0 h 111"/>
                <a:gd name="T20" fmla="*/ 13 w 52"/>
                <a:gd name="T21" fmla="*/ 0 h 111"/>
                <a:gd name="T22" fmla="*/ 35 w 52"/>
                <a:gd name="T23" fmla="*/ 0 h 111"/>
                <a:gd name="T24" fmla="*/ 43 w 52"/>
                <a:gd name="T25" fmla="*/ 1 h 111"/>
                <a:gd name="T26" fmla="*/ 48 w 52"/>
                <a:gd name="T27" fmla="*/ 6 h 111"/>
                <a:gd name="T28" fmla="*/ 51 w 52"/>
                <a:gd name="T29" fmla="*/ 11 h 111"/>
                <a:gd name="T30" fmla="*/ 52 w 52"/>
                <a:gd name="T31" fmla="*/ 17 h 111"/>
                <a:gd name="T32" fmla="*/ 52 w 52"/>
                <a:gd name="T33" fmla="*/ 21 h 111"/>
                <a:gd name="T34" fmla="*/ 52 w 52"/>
                <a:gd name="T35" fmla="*/ 90 h 111"/>
                <a:gd name="T36" fmla="*/ 40 w 52"/>
                <a:gd name="T37" fmla="*/ 21 h 111"/>
                <a:gd name="T38" fmla="*/ 40 w 52"/>
                <a:gd name="T39" fmla="*/ 20 h 111"/>
                <a:gd name="T40" fmla="*/ 37 w 52"/>
                <a:gd name="T41" fmla="*/ 13 h 111"/>
                <a:gd name="T42" fmla="*/ 31 w 52"/>
                <a:gd name="T43" fmla="*/ 11 h 111"/>
                <a:gd name="T44" fmla="*/ 22 w 52"/>
                <a:gd name="T45" fmla="*/ 11 h 111"/>
                <a:gd name="T46" fmla="*/ 13 w 52"/>
                <a:gd name="T47" fmla="*/ 11 h 111"/>
                <a:gd name="T48" fmla="*/ 13 w 52"/>
                <a:gd name="T49" fmla="*/ 100 h 111"/>
                <a:gd name="T50" fmla="*/ 22 w 52"/>
                <a:gd name="T51" fmla="*/ 100 h 111"/>
                <a:gd name="T52" fmla="*/ 31 w 52"/>
                <a:gd name="T53" fmla="*/ 100 h 111"/>
                <a:gd name="T54" fmla="*/ 37 w 52"/>
                <a:gd name="T55" fmla="*/ 98 h 111"/>
                <a:gd name="T56" fmla="*/ 40 w 52"/>
                <a:gd name="T57" fmla="*/ 91 h 111"/>
                <a:gd name="T58" fmla="*/ 40 w 52"/>
                <a:gd name="T59" fmla="*/ 90 h 111"/>
                <a:gd name="T60" fmla="*/ 40 w 52"/>
                <a:gd name="T61"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111">
                  <a:moveTo>
                    <a:pt x="52" y="90"/>
                  </a:moveTo>
                  <a:cubicBezTo>
                    <a:pt x="52" y="94"/>
                    <a:pt x="52" y="94"/>
                    <a:pt x="52" y="94"/>
                  </a:cubicBezTo>
                  <a:cubicBezTo>
                    <a:pt x="52" y="96"/>
                    <a:pt x="52" y="98"/>
                    <a:pt x="51" y="100"/>
                  </a:cubicBezTo>
                  <a:cubicBezTo>
                    <a:pt x="51" y="102"/>
                    <a:pt x="50" y="104"/>
                    <a:pt x="48" y="105"/>
                  </a:cubicBezTo>
                  <a:cubicBezTo>
                    <a:pt x="47" y="107"/>
                    <a:pt x="45" y="108"/>
                    <a:pt x="43" y="109"/>
                  </a:cubicBezTo>
                  <a:cubicBezTo>
                    <a:pt x="41" y="111"/>
                    <a:pt x="38" y="111"/>
                    <a:pt x="35" y="111"/>
                  </a:cubicBezTo>
                  <a:cubicBezTo>
                    <a:pt x="8" y="111"/>
                    <a:pt x="8" y="111"/>
                    <a:pt x="8" y="111"/>
                  </a:cubicBezTo>
                  <a:cubicBezTo>
                    <a:pt x="8" y="111"/>
                    <a:pt x="8" y="111"/>
                    <a:pt x="8" y="111"/>
                  </a:cubicBezTo>
                  <a:cubicBezTo>
                    <a:pt x="0" y="111"/>
                    <a:pt x="0" y="111"/>
                    <a:pt x="0" y="111"/>
                  </a:cubicBezTo>
                  <a:cubicBezTo>
                    <a:pt x="0" y="0"/>
                    <a:pt x="0" y="0"/>
                    <a:pt x="0" y="0"/>
                  </a:cubicBezTo>
                  <a:cubicBezTo>
                    <a:pt x="13" y="0"/>
                    <a:pt x="13" y="0"/>
                    <a:pt x="13" y="0"/>
                  </a:cubicBezTo>
                  <a:cubicBezTo>
                    <a:pt x="35" y="0"/>
                    <a:pt x="35" y="0"/>
                    <a:pt x="35" y="0"/>
                  </a:cubicBezTo>
                  <a:cubicBezTo>
                    <a:pt x="38" y="0"/>
                    <a:pt x="41" y="0"/>
                    <a:pt x="43" y="1"/>
                  </a:cubicBezTo>
                  <a:cubicBezTo>
                    <a:pt x="45" y="2"/>
                    <a:pt x="47" y="4"/>
                    <a:pt x="48" y="6"/>
                  </a:cubicBezTo>
                  <a:cubicBezTo>
                    <a:pt x="50" y="7"/>
                    <a:pt x="51" y="9"/>
                    <a:pt x="51" y="11"/>
                  </a:cubicBezTo>
                  <a:cubicBezTo>
                    <a:pt x="52" y="13"/>
                    <a:pt x="52" y="15"/>
                    <a:pt x="52" y="17"/>
                  </a:cubicBezTo>
                  <a:cubicBezTo>
                    <a:pt x="52" y="21"/>
                    <a:pt x="52" y="21"/>
                    <a:pt x="52" y="21"/>
                  </a:cubicBezTo>
                  <a:lnTo>
                    <a:pt x="52" y="90"/>
                  </a:lnTo>
                  <a:close/>
                  <a:moveTo>
                    <a:pt x="40" y="21"/>
                  </a:moveTo>
                  <a:cubicBezTo>
                    <a:pt x="40" y="20"/>
                    <a:pt x="40" y="20"/>
                    <a:pt x="40" y="20"/>
                  </a:cubicBezTo>
                  <a:cubicBezTo>
                    <a:pt x="40" y="17"/>
                    <a:pt x="39" y="15"/>
                    <a:pt x="37" y="13"/>
                  </a:cubicBezTo>
                  <a:cubicBezTo>
                    <a:pt x="36" y="11"/>
                    <a:pt x="33" y="11"/>
                    <a:pt x="31" y="11"/>
                  </a:cubicBezTo>
                  <a:cubicBezTo>
                    <a:pt x="22" y="11"/>
                    <a:pt x="22" y="11"/>
                    <a:pt x="22" y="11"/>
                  </a:cubicBezTo>
                  <a:cubicBezTo>
                    <a:pt x="13" y="11"/>
                    <a:pt x="13" y="11"/>
                    <a:pt x="13" y="11"/>
                  </a:cubicBezTo>
                  <a:cubicBezTo>
                    <a:pt x="13" y="100"/>
                    <a:pt x="13" y="100"/>
                    <a:pt x="13" y="100"/>
                  </a:cubicBezTo>
                  <a:cubicBezTo>
                    <a:pt x="22" y="100"/>
                    <a:pt x="22" y="100"/>
                    <a:pt x="22" y="100"/>
                  </a:cubicBezTo>
                  <a:cubicBezTo>
                    <a:pt x="31" y="100"/>
                    <a:pt x="31" y="100"/>
                    <a:pt x="31" y="100"/>
                  </a:cubicBezTo>
                  <a:cubicBezTo>
                    <a:pt x="33" y="100"/>
                    <a:pt x="36" y="99"/>
                    <a:pt x="37" y="98"/>
                  </a:cubicBezTo>
                  <a:cubicBezTo>
                    <a:pt x="39" y="96"/>
                    <a:pt x="40" y="94"/>
                    <a:pt x="40" y="91"/>
                  </a:cubicBezTo>
                  <a:cubicBezTo>
                    <a:pt x="40" y="90"/>
                    <a:pt x="40" y="90"/>
                    <a:pt x="40" y="90"/>
                  </a:cubicBezTo>
                  <a:lnTo>
                    <a:pt x="4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9" name="Group 31"/>
          <p:cNvGrpSpPr/>
          <p:nvPr/>
        </p:nvGrpSpPr>
        <p:grpSpPr>
          <a:xfrm>
            <a:off x="856807" y="4622287"/>
            <a:ext cx="1921231" cy="719651"/>
            <a:chOff x="3597518" y="4806911"/>
            <a:chExt cx="1137384" cy="426039"/>
          </a:xfrm>
        </p:grpSpPr>
        <p:sp>
          <p:nvSpPr>
            <p:cNvPr id="290" name="Rectangle 5"/>
            <p:cNvSpPr>
              <a:spLocks noChangeArrowheads="1"/>
            </p:cNvSpPr>
            <p:nvPr/>
          </p:nvSpPr>
          <p:spPr bwMode="auto">
            <a:xfrm>
              <a:off x="3597518" y="4946365"/>
              <a:ext cx="1020959" cy="286585"/>
            </a:xfrm>
            <a:prstGeom prst="rect">
              <a:avLst/>
            </a:prstGeom>
            <a:solidFill>
              <a:srgbClr val="B801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1" name="Freeform 13"/>
            <p:cNvSpPr/>
            <p:nvPr/>
          </p:nvSpPr>
          <p:spPr bwMode="auto">
            <a:xfrm>
              <a:off x="3597518" y="4868322"/>
              <a:ext cx="1113076" cy="78043"/>
            </a:xfrm>
            <a:custGeom>
              <a:avLst/>
              <a:gdLst>
                <a:gd name="T0" fmla="*/ 0 w 870"/>
                <a:gd name="T1" fmla="*/ 61 h 61"/>
                <a:gd name="T2" fmla="*/ 112 w 870"/>
                <a:gd name="T3" fmla="*/ 0 h 61"/>
                <a:gd name="T4" fmla="*/ 870 w 870"/>
                <a:gd name="T5" fmla="*/ 0 h 61"/>
                <a:gd name="T6" fmla="*/ 798 w 870"/>
                <a:gd name="T7" fmla="*/ 61 h 61"/>
                <a:gd name="T8" fmla="*/ 0 w 870"/>
                <a:gd name="T9" fmla="*/ 61 h 61"/>
              </a:gdLst>
              <a:ahLst/>
              <a:cxnLst>
                <a:cxn ang="0">
                  <a:pos x="T0" y="T1"/>
                </a:cxn>
                <a:cxn ang="0">
                  <a:pos x="T2" y="T3"/>
                </a:cxn>
                <a:cxn ang="0">
                  <a:pos x="T4" y="T5"/>
                </a:cxn>
                <a:cxn ang="0">
                  <a:pos x="T6" y="T7"/>
                </a:cxn>
                <a:cxn ang="0">
                  <a:pos x="T8" y="T9"/>
                </a:cxn>
              </a:cxnLst>
              <a:rect l="0" t="0" r="r" b="b"/>
              <a:pathLst>
                <a:path w="870" h="61">
                  <a:moveTo>
                    <a:pt x="0" y="61"/>
                  </a:moveTo>
                  <a:lnTo>
                    <a:pt x="112" y="0"/>
                  </a:lnTo>
                  <a:lnTo>
                    <a:pt x="870" y="0"/>
                  </a:lnTo>
                  <a:lnTo>
                    <a:pt x="798" y="61"/>
                  </a:lnTo>
                  <a:lnTo>
                    <a:pt x="0" y="61"/>
                  </a:lnTo>
                  <a:close/>
                </a:path>
              </a:pathLst>
            </a:custGeom>
            <a:solidFill>
              <a:srgbClr val="B80106">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2" name="Freeform 14"/>
            <p:cNvSpPr/>
            <p:nvPr/>
          </p:nvSpPr>
          <p:spPr bwMode="auto">
            <a:xfrm>
              <a:off x="4615918" y="4868322"/>
              <a:ext cx="94675" cy="364628"/>
            </a:xfrm>
            <a:custGeom>
              <a:avLst/>
              <a:gdLst>
                <a:gd name="T0" fmla="*/ 2 w 74"/>
                <a:gd name="T1" fmla="*/ 285 h 285"/>
                <a:gd name="T2" fmla="*/ 0 w 74"/>
                <a:gd name="T3" fmla="*/ 61 h 285"/>
                <a:gd name="T4" fmla="*/ 74 w 74"/>
                <a:gd name="T5" fmla="*/ 0 h 285"/>
                <a:gd name="T6" fmla="*/ 74 w 74"/>
                <a:gd name="T7" fmla="*/ 216 h 285"/>
                <a:gd name="T8" fmla="*/ 2 w 74"/>
                <a:gd name="T9" fmla="*/ 285 h 285"/>
              </a:gdLst>
              <a:ahLst/>
              <a:cxnLst>
                <a:cxn ang="0">
                  <a:pos x="T0" y="T1"/>
                </a:cxn>
                <a:cxn ang="0">
                  <a:pos x="T2" y="T3"/>
                </a:cxn>
                <a:cxn ang="0">
                  <a:pos x="T4" y="T5"/>
                </a:cxn>
                <a:cxn ang="0">
                  <a:pos x="T6" y="T7"/>
                </a:cxn>
                <a:cxn ang="0">
                  <a:pos x="T8" y="T9"/>
                </a:cxn>
              </a:cxnLst>
              <a:rect l="0" t="0" r="r" b="b"/>
              <a:pathLst>
                <a:path w="74" h="285">
                  <a:moveTo>
                    <a:pt x="2" y="285"/>
                  </a:moveTo>
                  <a:lnTo>
                    <a:pt x="0" y="61"/>
                  </a:lnTo>
                  <a:lnTo>
                    <a:pt x="74" y="0"/>
                  </a:lnTo>
                  <a:lnTo>
                    <a:pt x="74" y="216"/>
                  </a:lnTo>
                  <a:lnTo>
                    <a:pt x="2" y="285"/>
                  </a:lnTo>
                  <a:close/>
                </a:path>
              </a:pathLst>
            </a:custGeom>
            <a:solidFill>
              <a:srgbClr val="B80106">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3" name="Freeform 23"/>
            <p:cNvSpPr>
              <a:spLocks noEditPoints="1"/>
            </p:cNvSpPr>
            <p:nvPr/>
          </p:nvSpPr>
          <p:spPr bwMode="auto">
            <a:xfrm>
              <a:off x="3651253" y="4975791"/>
              <a:ext cx="104911" cy="226453"/>
            </a:xfrm>
            <a:custGeom>
              <a:avLst/>
              <a:gdLst>
                <a:gd name="T0" fmla="*/ 50 w 50"/>
                <a:gd name="T1" fmla="*/ 107 h 107"/>
                <a:gd name="T2" fmla="*/ 37 w 50"/>
                <a:gd name="T3" fmla="*/ 107 h 107"/>
                <a:gd name="T4" fmla="*/ 37 w 50"/>
                <a:gd name="T5" fmla="*/ 58 h 107"/>
                <a:gd name="T6" fmla="*/ 34 w 50"/>
                <a:gd name="T7" fmla="*/ 59 h 107"/>
                <a:gd name="T8" fmla="*/ 28 w 50"/>
                <a:gd name="T9" fmla="*/ 61 h 107"/>
                <a:gd name="T10" fmla="*/ 19 w 50"/>
                <a:gd name="T11" fmla="*/ 64 h 107"/>
                <a:gd name="T12" fmla="*/ 16 w 50"/>
                <a:gd name="T13" fmla="*/ 66 h 107"/>
                <a:gd name="T14" fmla="*/ 13 w 50"/>
                <a:gd name="T15" fmla="*/ 68 h 107"/>
                <a:gd name="T16" fmla="*/ 12 w 50"/>
                <a:gd name="T17" fmla="*/ 71 h 107"/>
                <a:gd name="T18" fmla="*/ 12 w 50"/>
                <a:gd name="T19" fmla="*/ 72 h 107"/>
                <a:gd name="T20" fmla="*/ 12 w 50"/>
                <a:gd name="T21" fmla="*/ 107 h 107"/>
                <a:gd name="T22" fmla="*/ 0 w 50"/>
                <a:gd name="T23" fmla="*/ 107 h 107"/>
                <a:gd name="T24" fmla="*/ 0 w 50"/>
                <a:gd name="T25" fmla="*/ 17 h 107"/>
                <a:gd name="T26" fmla="*/ 0 w 50"/>
                <a:gd name="T27" fmla="*/ 13 h 107"/>
                <a:gd name="T28" fmla="*/ 3 w 50"/>
                <a:gd name="T29" fmla="*/ 7 h 107"/>
                <a:gd name="T30" fmla="*/ 11 w 50"/>
                <a:gd name="T31" fmla="*/ 2 h 107"/>
                <a:gd name="T32" fmla="*/ 25 w 50"/>
                <a:gd name="T33" fmla="*/ 0 h 107"/>
                <a:gd name="T34" fmla="*/ 38 w 50"/>
                <a:gd name="T35" fmla="*/ 2 h 107"/>
                <a:gd name="T36" fmla="*/ 46 w 50"/>
                <a:gd name="T37" fmla="*/ 7 h 107"/>
                <a:gd name="T38" fmla="*/ 49 w 50"/>
                <a:gd name="T39" fmla="*/ 13 h 107"/>
                <a:gd name="T40" fmla="*/ 50 w 50"/>
                <a:gd name="T41" fmla="*/ 17 h 107"/>
                <a:gd name="T42" fmla="*/ 50 w 50"/>
                <a:gd name="T43" fmla="*/ 107 h 107"/>
                <a:gd name="T44" fmla="*/ 16 w 50"/>
                <a:gd name="T45" fmla="*/ 53 h 107"/>
                <a:gd name="T46" fmla="*/ 23 w 50"/>
                <a:gd name="T47" fmla="*/ 50 h 107"/>
                <a:gd name="T48" fmla="*/ 28 w 50"/>
                <a:gd name="T49" fmla="*/ 48 h 107"/>
                <a:gd name="T50" fmla="*/ 31 w 50"/>
                <a:gd name="T51" fmla="*/ 47 h 107"/>
                <a:gd name="T52" fmla="*/ 36 w 50"/>
                <a:gd name="T53" fmla="*/ 44 h 107"/>
                <a:gd name="T54" fmla="*/ 37 w 50"/>
                <a:gd name="T55" fmla="*/ 39 h 107"/>
                <a:gd name="T56" fmla="*/ 37 w 50"/>
                <a:gd name="T57" fmla="*/ 19 h 107"/>
                <a:gd name="T58" fmla="*/ 37 w 50"/>
                <a:gd name="T59" fmla="*/ 17 h 107"/>
                <a:gd name="T60" fmla="*/ 35 w 50"/>
                <a:gd name="T61" fmla="*/ 14 h 107"/>
                <a:gd name="T62" fmla="*/ 31 w 50"/>
                <a:gd name="T63" fmla="*/ 11 h 107"/>
                <a:gd name="T64" fmla="*/ 24 w 50"/>
                <a:gd name="T65" fmla="*/ 10 h 107"/>
                <a:gd name="T66" fmla="*/ 18 w 50"/>
                <a:gd name="T67" fmla="*/ 11 h 107"/>
                <a:gd name="T68" fmla="*/ 14 w 50"/>
                <a:gd name="T69" fmla="*/ 14 h 107"/>
                <a:gd name="T70" fmla="*/ 12 w 50"/>
                <a:gd name="T71" fmla="*/ 17 h 107"/>
                <a:gd name="T72" fmla="*/ 12 w 50"/>
                <a:gd name="T73" fmla="*/ 20 h 107"/>
                <a:gd name="T74" fmla="*/ 12 w 50"/>
                <a:gd name="T75" fmla="*/ 54 h 107"/>
                <a:gd name="T76" fmla="*/ 16 w 50"/>
                <a:gd name="T77" fmla="*/ 5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107">
                  <a:moveTo>
                    <a:pt x="50" y="107"/>
                  </a:moveTo>
                  <a:cubicBezTo>
                    <a:pt x="37" y="107"/>
                    <a:pt x="37" y="107"/>
                    <a:pt x="37" y="107"/>
                  </a:cubicBezTo>
                  <a:cubicBezTo>
                    <a:pt x="37" y="58"/>
                    <a:pt x="37" y="58"/>
                    <a:pt x="37" y="58"/>
                  </a:cubicBezTo>
                  <a:cubicBezTo>
                    <a:pt x="37" y="58"/>
                    <a:pt x="36" y="58"/>
                    <a:pt x="34" y="59"/>
                  </a:cubicBezTo>
                  <a:cubicBezTo>
                    <a:pt x="32" y="60"/>
                    <a:pt x="30" y="60"/>
                    <a:pt x="28" y="61"/>
                  </a:cubicBezTo>
                  <a:cubicBezTo>
                    <a:pt x="19" y="64"/>
                    <a:pt x="19" y="64"/>
                    <a:pt x="19" y="64"/>
                  </a:cubicBezTo>
                  <a:cubicBezTo>
                    <a:pt x="18" y="64"/>
                    <a:pt x="17" y="65"/>
                    <a:pt x="16" y="66"/>
                  </a:cubicBezTo>
                  <a:cubicBezTo>
                    <a:pt x="15" y="66"/>
                    <a:pt x="14" y="67"/>
                    <a:pt x="13" y="68"/>
                  </a:cubicBezTo>
                  <a:cubicBezTo>
                    <a:pt x="12" y="69"/>
                    <a:pt x="12" y="70"/>
                    <a:pt x="12" y="71"/>
                  </a:cubicBezTo>
                  <a:cubicBezTo>
                    <a:pt x="12" y="72"/>
                    <a:pt x="12" y="72"/>
                    <a:pt x="12" y="72"/>
                  </a:cubicBezTo>
                  <a:cubicBezTo>
                    <a:pt x="12" y="107"/>
                    <a:pt x="12" y="107"/>
                    <a:pt x="12" y="107"/>
                  </a:cubicBezTo>
                  <a:cubicBezTo>
                    <a:pt x="0" y="107"/>
                    <a:pt x="0" y="107"/>
                    <a:pt x="0" y="107"/>
                  </a:cubicBezTo>
                  <a:cubicBezTo>
                    <a:pt x="0" y="17"/>
                    <a:pt x="0" y="17"/>
                    <a:pt x="0" y="17"/>
                  </a:cubicBezTo>
                  <a:cubicBezTo>
                    <a:pt x="0" y="16"/>
                    <a:pt x="0" y="15"/>
                    <a:pt x="0" y="13"/>
                  </a:cubicBezTo>
                  <a:cubicBezTo>
                    <a:pt x="1" y="11"/>
                    <a:pt x="2" y="9"/>
                    <a:pt x="3" y="7"/>
                  </a:cubicBezTo>
                  <a:cubicBezTo>
                    <a:pt x="5" y="5"/>
                    <a:pt x="8" y="3"/>
                    <a:pt x="11" y="2"/>
                  </a:cubicBezTo>
                  <a:cubicBezTo>
                    <a:pt x="14" y="0"/>
                    <a:pt x="19" y="0"/>
                    <a:pt x="25" y="0"/>
                  </a:cubicBezTo>
                  <a:cubicBezTo>
                    <a:pt x="30" y="0"/>
                    <a:pt x="35" y="0"/>
                    <a:pt x="38" y="2"/>
                  </a:cubicBezTo>
                  <a:cubicBezTo>
                    <a:pt x="42" y="3"/>
                    <a:pt x="44" y="5"/>
                    <a:pt x="46" y="7"/>
                  </a:cubicBezTo>
                  <a:cubicBezTo>
                    <a:pt x="48" y="9"/>
                    <a:pt x="49" y="11"/>
                    <a:pt x="49" y="13"/>
                  </a:cubicBezTo>
                  <a:cubicBezTo>
                    <a:pt x="49" y="15"/>
                    <a:pt x="50" y="16"/>
                    <a:pt x="50" y="17"/>
                  </a:cubicBezTo>
                  <a:lnTo>
                    <a:pt x="50" y="107"/>
                  </a:lnTo>
                  <a:close/>
                  <a:moveTo>
                    <a:pt x="16" y="53"/>
                  </a:moveTo>
                  <a:cubicBezTo>
                    <a:pt x="18" y="52"/>
                    <a:pt x="21" y="51"/>
                    <a:pt x="23" y="50"/>
                  </a:cubicBezTo>
                  <a:cubicBezTo>
                    <a:pt x="25" y="50"/>
                    <a:pt x="27" y="49"/>
                    <a:pt x="28" y="48"/>
                  </a:cubicBezTo>
                  <a:cubicBezTo>
                    <a:pt x="30" y="48"/>
                    <a:pt x="31" y="47"/>
                    <a:pt x="31" y="47"/>
                  </a:cubicBezTo>
                  <a:cubicBezTo>
                    <a:pt x="34" y="46"/>
                    <a:pt x="35" y="45"/>
                    <a:pt x="36" y="44"/>
                  </a:cubicBezTo>
                  <a:cubicBezTo>
                    <a:pt x="37" y="42"/>
                    <a:pt x="37" y="41"/>
                    <a:pt x="37" y="39"/>
                  </a:cubicBezTo>
                  <a:cubicBezTo>
                    <a:pt x="37" y="19"/>
                    <a:pt x="37" y="19"/>
                    <a:pt x="37" y="19"/>
                  </a:cubicBezTo>
                  <a:cubicBezTo>
                    <a:pt x="37" y="19"/>
                    <a:pt x="37" y="18"/>
                    <a:pt x="37" y="17"/>
                  </a:cubicBezTo>
                  <a:cubicBezTo>
                    <a:pt x="36" y="16"/>
                    <a:pt x="36" y="15"/>
                    <a:pt x="35" y="14"/>
                  </a:cubicBezTo>
                  <a:cubicBezTo>
                    <a:pt x="34" y="13"/>
                    <a:pt x="33" y="12"/>
                    <a:pt x="31" y="11"/>
                  </a:cubicBezTo>
                  <a:cubicBezTo>
                    <a:pt x="29" y="11"/>
                    <a:pt x="27" y="10"/>
                    <a:pt x="24" y="10"/>
                  </a:cubicBezTo>
                  <a:cubicBezTo>
                    <a:pt x="22" y="10"/>
                    <a:pt x="19" y="11"/>
                    <a:pt x="18" y="11"/>
                  </a:cubicBezTo>
                  <a:cubicBezTo>
                    <a:pt x="16" y="12"/>
                    <a:pt x="15" y="13"/>
                    <a:pt x="14" y="14"/>
                  </a:cubicBezTo>
                  <a:cubicBezTo>
                    <a:pt x="13" y="15"/>
                    <a:pt x="13" y="16"/>
                    <a:pt x="12" y="17"/>
                  </a:cubicBezTo>
                  <a:cubicBezTo>
                    <a:pt x="12" y="18"/>
                    <a:pt x="12" y="19"/>
                    <a:pt x="12" y="20"/>
                  </a:cubicBezTo>
                  <a:cubicBezTo>
                    <a:pt x="12" y="54"/>
                    <a:pt x="12" y="54"/>
                    <a:pt x="12" y="54"/>
                  </a:cubicBezTo>
                  <a:cubicBezTo>
                    <a:pt x="13" y="54"/>
                    <a:pt x="14" y="53"/>
                    <a:pt x="16"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4" name="Line 28"/>
            <p:cNvSpPr>
              <a:spLocks noChangeShapeType="1"/>
            </p:cNvSpPr>
            <p:nvPr/>
          </p:nvSpPr>
          <p:spPr bwMode="auto">
            <a:xfrm>
              <a:off x="4734902" y="4806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5" name="Line 29"/>
            <p:cNvSpPr>
              <a:spLocks noChangeShapeType="1"/>
            </p:cNvSpPr>
            <p:nvPr/>
          </p:nvSpPr>
          <p:spPr bwMode="auto">
            <a:xfrm>
              <a:off x="4734902" y="4806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6" name="Group 35"/>
          <p:cNvGrpSpPr/>
          <p:nvPr/>
        </p:nvGrpSpPr>
        <p:grpSpPr>
          <a:xfrm>
            <a:off x="9426997" y="2589336"/>
            <a:ext cx="1865043" cy="605112"/>
            <a:chOff x="7882219" y="2779066"/>
            <a:chExt cx="1104120" cy="358231"/>
          </a:xfrm>
        </p:grpSpPr>
        <p:sp>
          <p:nvSpPr>
            <p:cNvPr id="297" name="Rectangle 10"/>
            <p:cNvSpPr>
              <a:spLocks noChangeArrowheads="1"/>
            </p:cNvSpPr>
            <p:nvPr/>
          </p:nvSpPr>
          <p:spPr bwMode="auto">
            <a:xfrm>
              <a:off x="7974336" y="2779066"/>
              <a:ext cx="1012003" cy="286585"/>
            </a:xfrm>
            <a:prstGeom prst="rect">
              <a:avLst/>
            </a:prstGeom>
            <a:solidFill>
              <a:srgbClr val="EE2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8" name="Freeform 19"/>
            <p:cNvSpPr/>
            <p:nvPr/>
          </p:nvSpPr>
          <p:spPr bwMode="auto">
            <a:xfrm>
              <a:off x="7882219" y="3063092"/>
              <a:ext cx="1104120" cy="74205"/>
            </a:xfrm>
            <a:custGeom>
              <a:avLst/>
              <a:gdLst>
                <a:gd name="T0" fmla="*/ 863 w 863"/>
                <a:gd name="T1" fmla="*/ 2 h 58"/>
                <a:gd name="T2" fmla="*/ 779 w 863"/>
                <a:gd name="T3" fmla="*/ 58 h 58"/>
                <a:gd name="T4" fmla="*/ 0 w 863"/>
                <a:gd name="T5" fmla="*/ 58 h 58"/>
                <a:gd name="T6" fmla="*/ 72 w 863"/>
                <a:gd name="T7" fmla="*/ 0 h 58"/>
                <a:gd name="T8" fmla="*/ 863 w 863"/>
                <a:gd name="T9" fmla="*/ 2 h 58"/>
              </a:gdLst>
              <a:ahLst/>
              <a:cxnLst>
                <a:cxn ang="0">
                  <a:pos x="T0" y="T1"/>
                </a:cxn>
                <a:cxn ang="0">
                  <a:pos x="T2" y="T3"/>
                </a:cxn>
                <a:cxn ang="0">
                  <a:pos x="T4" y="T5"/>
                </a:cxn>
                <a:cxn ang="0">
                  <a:pos x="T6" y="T7"/>
                </a:cxn>
                <a:cxn ang="0">
                  <a:pos x="T8" y="T9"/>
                </a:cxn>
              </a:cxnLst>
              <a:rect l="0" t="0" r="r" b="b"/>
              <a:pathLst>
                <a:path w="863" h="58">
                  <a:moveTo>
                    <a:pt x="863" y="2"/>
                  </a:moveTo>
                  <a:lnTo>
                    <a:pt x="779" y="58"/>
                  </a:lnTo>
                  <a:lnTo>
                    <a:pt x="0" y="58"/>
                  </a:lnTo>
                  <a:lnTo>
                    <a:pt x="72" y="0"/>
                  </a:lnTo>
                  <a:lnTo>
                    <a:pt x="863" y="2"/>
                  </a:lnTo>
                  <a:close/>
                </a:path>
              </a:pathLst>
            </a:custGeom>
            <a:solidFill>
              <a:srgbClr val="EE2222">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9" name="Freeform 20"/>
            <p:cNvSpPr/>
            <p:nvPr/>
          </p:nvSpPr>
          <p:spPr bwMode="auto">
            <a:xfrm>
              <a:off x="7882219" y="2779066"/>
              <a:ext cx="92117" cy="358231"/>
            </a:xfrm>
            <a:custGeom>
              <a:avLst/>
              <a:gdLst>
                <a:gd name="T0" fmla="*/ 72 w 72"/>
                <a:gd name="T1" fmla="*/ 0 h 280"/>
                <a:gd name="T2" fmla="*/ 72 w 72"/>
                <a:gd name="T3" fmla="*/ 222 h 280"/>
                <a:gd name="T4" fmla="*/ 0 w 72"/>
                <a:gd name="T5" fmla="*/ 280 h 280"/>
                <a:gd name="T6" fmla="*/ 0 w 72"/>
                <a:gd name="T7" fmla="*/ 66 h 280"/>
                <a:gd name="T8" fmla="*/ 72 w 72"/>
                <a:gd name="T9" fmla="*/ 0 h 280"/>
              </a:gdLst>
              <a:ahLst/>
              <a:cxnLst>
                <a:cxn ang="0">
                  <a:pos x="T0" y="T1"/>
                </a:cxn>
                <a:cxn ang="0">
                  <a:pos x="T2" y="T3"/>
                </a:cxn>
                <a:cxn ang="0">
                  <a:pos x="T4" y="T5"/>
                </a:cxn>
                <a:cxn ang="0">
                  <a:pos x="T6" y="T7"/>
                </a:cxn>
                <a:cxn ang="0">
                  <a:pos x="T8" y="T9"/>
                </a:cxn>
              </a:cxnLst>
              <a:rect l="0" t="0" r="r" b="b"/>
              <a:pathLst>
                <a:path w="72" h="280">
                  <a:moveTo>
                    <a:pt x="72" y="0"/>
                  </a:moveTo>
                  <a:lnTo>
                    <a:pt x="72" y="222"/>
                  </a:lnTo>
                  <a:lnTo>
                    <a:pt x="0" y="280"/>
                  </a:lnTo>
                  <a:lnTo>
                    <a:pt x="0" y="66"/>
                  </a:lnTo>
                  <a:lnTo>
                    <a:pt x="72" y="0"/>
                  </a:lnTo>
                  <a:close/>
                </a:path>
              </a:pathLst>
            </a:custGeom>
            <a:solidFill>
              <a:srgbClr val="EE2222">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0" name="Freeform 27"/>
            <p:cNvSpPr/>
            <p:nvPr/>
          </p:nvSpPr>
          <p:spPr bwMode="auto">
            <a:xfrm>
              <a:off x="8029350" y="2809771"/>
              <a:ext cx="97234" cy="230292"/>
            </a:xfrm>
            <a:custGeom>
              <a:avLst/>
              <a:gdLst>
                <a:gd name="T0" fmla="*/ 46 w 46"/>
                <a:gd name="T1" fmla="*/ 109 h 109"/>
                <a:gd name="T2" fmla="*/ 17 w 46"/>
                <a:gd name="T3" fmla="*/ 109 h 109"/>
                <a:gd name="T4" fmla="*/ 9 w 46"/>
                <a:gd name="T5" fmla="*/ 108 h 109"/>
                <a:gd name="T6" fmla="*/ 4 w 46"/>
                <a:gd name="T7" fmla="*/ 104 h 109"/>
                <a:gd name="T8" fmla="*/ 1 w 46"/>
                <a:gd name="T9" fmla="*/ 98 h 109"/>
                <a:gd name="T10" fmla="*/ 0 w 46"/>
                <a:gd name="T11" fmla="*/ 92 h 109"/>
                <a:gd name="T12" fmla="*/ 0 w 46"/>
                <a:gd name="T13" fmla="*/ 88 h 109"/>
                <a:gd name="T14" fmla="*/ 0 w 46"/>
                <a:gd name="T15" fmla="*/ 21 h 109"/>
                <a:gd name="T16" fmla="*/ 0 w 46"/>
                <a:gd name="T17" fmla="*/ 17 h 109"/>
                <a:gd name="T18" fmla="*/ 1 w 46"/>
                <a:gd name="T19" fmla="*/ 11 h 109"/>
                <a:gd name="T20" fmla="*/ 4 w 46"/>
                <a:gd name="T21" fmla="*/ 5 h 109"/>
                <a:gd name="T22" fmla="*/ 9 w 46"/>
                <a:gd name="T23" fmla="*/ 1 h 109"/>
                <a:gd name="T24" fmla="*/ 17 w 46"/>
                <a:gd name="T25" fmla="*/ 0 h 109"/>
                <a:gd name="T26" fmla="*/ 46 w 46"/>
                <a:gd name="T27" fmla="*/ 0 h 109"/>
                <a:gd name="T28" fmla="*/ 46 w 46"/>
                <a:gd name="T29" fmla="*/ 10 h 109"/>
                <a:gd name="T30" fmla="*/ 30 w 46"/>
                <a:gd name="T31" fmla="*/ 10 h 109"/>
                <a:gd name="T32" fmla="*/ 21 w 46"/>
                <a:gd name="T33" fmla="*/ 10 h 109"/>
                <a:gd name="T34" fmla="*/ 15 w 46"/>
                <a:gd name="T35" fmla="*/ 13 h 109"/>
                <a:gd name="T36" fmla="*/ 12 w 46"/>
                <a:gd name="T37" fmla="*/ 19 h 109"/>
                <a:gd name="T38" fmla="*/ 12 w 46"/>
                <a:gd name="T39" fmla="*/ 21 h 109"/>
                <a:gd name="T40" fmla="*/ 12 w 46"/>
                <a:gd name="T41" fmla="*/ 49 h 109"/>
                <a:gd name="T42" fmla="*/ 40 w 46"/>
                <a:gd name="T43" fmla="*/ 49 h 109"/>
                <a:gd name="T44" fmla="*/ 40 w 46"/>
                <a:gd name="T45" fmla="*/ 60 h 109"/>
                <a:gd name="T46" fmla="*/ 12 w 46"/>
                <a:gd name="T47" fmla="*/ 60 h 109"/>
                <a:gd name="T48" fmla="*/ 12 w 46"/>
                <a:gd name="T49" fmla="*/ 88 h 109"/>
                <a:gd name="T50" fmla="*/ 12 w 46"/>
                <a:gd name="T51" fmla="*/ 90 h 109"/>
                <a:gd name="T52" fmla="*/ 15 w 46"/>
                <a:gd name="T53" fmla="*/ 96 h 109"/>
                <a:gd name="T54" fmla="*/ 21 w 46"/>
                <a:gd name="T55" fmla="*/ 99 h 109"/>
                <a:gd name="T56" fmla="*/ 30 w 46"/>
                <a:gd name="T57" fmla="*/ 99 h 109"/>
                <a:gd name="T58" fmla="*/ 46 w 46"/>
                <a:gd name="T59" fmla="*/ 99 h 109"/>
                <a:gd name="T60" fmla="*/ 46 w 46"/>
                <a:gd name="T6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109">
                  <a:moveTo>
                    <a:pt x="46" y="109"/>
                  </a:moveTo>
                  <a:cubicBezTo>
                    <a:pt x="17" y="109"/>
                    <a:pt x="17" y="109"/>
                    <a:pt x="17" y="109"/>
                  </a:cubicBezTo>
                  <a:cubicBezTo>
                    <a:pt x="14" y="109"/>
                    <a:pt x="11" y="109"/>
                    <a:pt x="9" y="108"/>
                  </a:cubicBezTo>
                  <a:cubicBezTo>
                    <a:pt x="7" y="107"/>
                    <a:pt x="5" y="105"/>
                    <a:pt x="4" y="104"/>
                  </a:cubicBezTo>
                  <a:cubicBezTo>
                    <a:pt x="2" y="102"/>
                    <a:pt x="1" y="100"/>
                    <a:pt x="1" y="98"/>
                  </a:cubicBezTo>
                  <a:cubicBezTo>
                    <a:pt x="0" y="96"/>
                    <a:pt x="0" y="94"/>
                    <a:pt x="0" y="92"/>
                  </a:cubicBezTo>
                  <a:cubicBezTo>
                    <a:pt x="0" y="88"/>
                    <a:pt x="0" y="88"/>
                    <a:pt x="0" y="88"/>
                  </a:cubicBezTo>
                  <a:cubicBezTo>
                    <a:pt x="0" y="21"/>
                    <a:pt x="0" y="21"/>
                    <a:pt x="0" y="21"/>
                  </a:cubicBezTo>
                  <a:cubicBezTo>
                    <a:pt x="0" y="17"/>
                    <a:pt x="0" y="17"/>
                    <a:pt x="0" y="17"/>
                  </a:cubicBezTo>
                  <a:cubicBezTo>
                    <a:pt x="0" y="15"/>
                    <a:pt x="0" y="13"/>
                    <a:pt x="1" y="11"/>
                  </a:cubicBezTo>
                  <a:cubicBezTo>
                    <a:pt x="1" y="9"/>
                    <a:pt x="2" y="7"/>
                    <a:pt x="4" y="5"/>
                  </a:cubicBezTo>
                  <a:cubicBezTo>
                    <a:pt x="5" y="4"/>
                    <a:pt x="7" y="2"/>
                    <a:pt x="9" y="1"/>
                  </a:cubicBezTo>
                  <a:cubicBezTo>
                    <a:pt x="11" y="0"/>
                    <a:pt x="14" y="0"/>
                    <a:pt x="17" y="0"/>
                  </a:cubicBezTo>
                  <a:cubicBezTo>
                    <a:pt x="46" y="0"/>
                    <a:pt x="46" y="0"/>
                    <a:pt x="46" y="0"/>
                  </a:cubicBezTo>
                  <a:cubicBezTo>
                    <a:pt x="46" y="10"/>
                    <a:pt x="46" y="10"/>
                    <a:pt x="46" y="10"/>
                  </a:cubicBezTo>
                  <a:cubicBezTo>
                    <a:pt x="30" y="10"/>
                    <a:pt x="30" y="10"/>
                    <a:pt x="30" y="10"/>
                  </a:cubicBezTo>
                  <a:cubicBezTo>
                    <a:pt x="21" y="10"/>
                    <a:pt x="21" y="10"/>
                    <a:pt x="21" y="10"/>
                  </a:cubicBezTo>
                  <a:cubicBezTo>
                    <a:pt x="18" y="10"/>
                    <a:pt x="16" y="11"/>
                    <a:pt x="15" y="13"/>
                  </a:cubicBezTo>
                  <a:cubicBezTo>
                    <a:pt x="13" y="15"/>
                    <a:pt x="12" y="17"/>
                    <a:pt x="12" y="19"/>
                  </a:cubicBezTo>
                  <a:cubicBezTo>
                    <a:pt x="12" y="21"/>
                    <a:pt x="12" y="21"/>
                    <a:pt x="12" y="21"/>
                  </a:cubicBezTo>
                  <a:cubicBezTo>
                    <a:pt x="12" y="49"/>
                    <a:pt x="12" y="49"/>
                    <a:pt x="12" y="49"/>
                  </a:cubicBezTo>
                  <a:cubicBezTo>
                    <a:pt x="40" y="49"/>
                    <a:pt x="40" y="49"/>
                    <a:pt x="40" y="49"/>
                  </a:cubicBezTo>
                  <a:cubicBezTo>
                    <a:pt x="40" y="60"/>
                    <a:pt x="40" y="60"/>
                    <a:pt x="40" y="60"/>
                  </a:cubicBezTo>
                  <a:cubicBezTo>
                    <a:pt x="12" y="60"/>
                    <a:pt x="12" y="60"/>
                    <a:pt x="12" y="60"/>
                  </a:cubicBezTo>
                  <a:cubicBezTo>
                    <a:pt x="12" y="88"/>
                    <a:pt x="12" y="88"/>
                    <a:pt x="12" y="88"/>
                  </a:cubicBezTo>
                  <a:cubicBezTo>
                    <a:pt x="12" y="90"/>
                    <a:pt x="12" y="90"/>
                    <a:pt x="12" y="90"/>
                  </a:cubicBezTo>
                  <a:cubicBezTo>
                    <a:pt x="12" y="92"/>
                    <a:pt x="13" y="94"/>
                    <a:pt x="15" y="96"/>
                  </a:cubicBezTo>
                  <a:cubicBezTo>
                    <a:pt x="16" y="98"/>
                    <a:pt x="18" y="99"/>
                    <a:pt x="21" y="99"/>
                  </a:cubicBezTo>
                  <a:cubicBezTo>
                    <a:pt x="30" y="99"/>
                    <a:pt x="30" y="99"/>
                    <a:pt x="30" y="99"/>
                  </a:cubicBezTo>
                  <a:cubicBezTo>
                    <a:pt x="46" y="99"/>
                    <a:pt x="46" y="99"/>
                    <a:pt x="46" y="99"/>
                  </a:cubicBezTo>
                  <a:lnTo>
                    <a:pt x="46"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11" name="Straight Connector 2"/>
          <p:cNvCxnSpPr/>
          <p:nvPr/>
        </p:nvCxnSpPr>
        <p:spPr>
          <a:xfrm>
            <a:off x="1817423" y="4123710"/>
            <a:ext cx="0" cy="526878"/>
          </a:xfrm>
          <a:prstGeom prst="line">
            <a:avLst/>
          </a:prstGeom>
          <a:noFill/>
          <a:ln w="12700" cap="flat" cmpd="sng" algn="ctr">
            <a:solidFill>
              <a:srgbClr val="778495">
                <a:lumMod val="20000"/>
                <a:lumOff val="80000"/>
              </a:srgbClr>
            </a:solidFill>
            <a:prstDash val="sysDash"/>
            <a:miter lim="800000"/>
            <a:headEnd type="oval"/>
          </a:ln>
          <a:effectLst/>
        </p:spPr>
      </p:cxnSp>
      <p:cxnSp>
        <p:nvCxnSpPr>
          <p:cNvPr id="312" name="Straight Connector 55"/>
          <p:cNvCxnSpPr/>
          <p:nvPr/>
        </p:nvCxnSpPr>
        <p:spPr>
          <a:xfrm>
            <a:off x="4215344" y="3508516"/>
            <a:ext cx="0" cy="526878"/>
          </a:xfrm>
          <a:prstGeom prst="line">
            <a:avLst/>
          </a:prstGeom>
          <a:noFill/>
          <a:ln w="12700" cap="flat" cmpd="sng" algn="ctr">
            <a:solidFill>
              <a:srgbClr val="778495">
                <a:lumMod val="20000"/>
                <a:lumOff val="80000"/>
              </a:srgbClr>
            </a:solidFill>
            <a:prstDash val="sysDash"/>
            <a:miter lim="800000"/>
            <a:headEnd type="oval"/>
          </a:ln>
          <a:effectLst/>
        </p:spPr>
      </p:cxnSp>
      <p:cxnSp>
        <p:nvCxnSpPr>
          <p:cNvPr id="313" name="Straight Connector 56"/>
          <p:cNvCxnSpPr/>
          <p:nvPr/>
        </p:nvCxnSpPr>
        <p:spPr>
          <a:xfrm>
            <a:off x="6294996" y="4297984"/>
            <a:ext cx="0" cy="526878"/>
          </a:xfrm>
          <a:prstGeom prst="line">
            <a:avLst/>
          </a:prstGeom>
          <a:noFill/>
          <a:ln w="12700" cap="flat" cmpd="sng" algn="ctr">
            <a:solidFill>
              <a:srgbClr val="778495">
                <a:lumMod val="20000"/>
                <a:lumOff val="80000"/>
              </a:srgbClr>
            </a:solidFill>
            <a:prstDash val="sysDash"/>
            <a:miter lim="800000"/>
            <a:headEnd type="none"/>
            <a:tailEnd type="oval"/>
          </a:ln>
          <a:effectLst/>
        </p:spPr>
      </p:cxnSp>
      <p:cxnSp>
        <p:nvCxnSpPr>
          <p:cNvPr id="314" name="Straight Connector 57"/>
          <p:cNvCxnSpPr/>
          <p:nvPr/>
        </p:nvCxnSpPr>
        <p:spPr>
          <a:xfrm>
            <a:off x="8333861" y="3822021"/>
            <a:ext cx="0" cy="526878"/>
          </a:xfrm>
          <a:prstGeom prst="line">
            <a:avLst/>
          </a:prstGeom>
          <a:noFill/>
          <a:ln w="12700" cap="flat" cmpd="sng" algn="ctr">
            <a:solidFill>
              <a:srgbClr val="778495">
                <a:lumMod val="20000"/>
                <a:lumOff val="80000"/>
              </a:srgbClr>
            </a:solidFill>
            <a:prstDash val="sysDash"/>
            <a:miter lim="800000"/>
            <a:headEnd type="none"/>
            <a:tailEnd type="oval"/>
          </a:ln>
          <a:effectLst/>
        </p:spPr>
      </p:cxnSp>
      <p:cxnSp>
        <p:nvCxnSpPr>
          <p:cNvPr id="315" name="Straight Connector 58"/>
          <p:cNvCxnSpPr/>
          <p:nvPr/>
        </p:nvCxnSpPr>
        <p:spPr>
          <a:xfrm>
            <a:off x="10385083" y="3286463"/>
            <a:ext cx="0" cy="526878"/>
          </a:xfrm>
          <a:prstGeom prst="line">
            <a:avLst/>
          </a:prstGeom>
          <a:noFill/>
          <a:ln w="12700" cap="flat" cmpd="sng" algn="ctr">
            <a:solidFill>
              <a:srgbClr val="778495">
                <a:lumMod val="20000"/>
                <a:lumOff val="80000"/>
              </a:srgbClr>
            </a:solidFill>
            <a:prstDash val="sysDash"/>
            <a:miter lim="800000"/>
            <a:headEnd type="none"/>
            <a:tailEnd type="oval"/>
          </a:ln>
          <a:effectLst/>
        </p:spPr>
      </p:cxnSp>
      <p:grpSp>
        <p:nvGrpSpPr>
          <p:cNvPr id="316" name="Group 36"/>
          <p:cNvGrpSpPr/>
          <p:nvPr/>
        </p:nvGrpSpPr>
        <p:grpSpPr>
          <a:xfrm rot="1265050">
            <a:off x="5674699" y="1738609"/>
            <a:ext cx="1044793" cy="1805186"/>
            <a:chOff x="4871798" y="1625049"/>
            <a:chExt cx="1569820" cy="2712323"/>
          </a:xfrm>
          <a:solidFill>
            <a:srgbClr val="778495"/>
          </a:solidFill>
        </p:grpSpPr>
        <p:sp>
          <p:nvSpPr>
            <p:cNvPr id="317" name="Freeform 11"/>
            <p:cNvSpPr/>
            <p:nvPr/>
          </p:nvSpPr>
          <p:spPr bwMode="auto">
            <a:xfrm>
              <a:off x="5308072" y="1625049"/>
              <a:ext cx="461862" cy="464421"/>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8" name="Freeform 12"/>
            <p:cNvSpPr/>
            <p:nvPr/>
          </p:nvSpPr>
          <p:spPr bwMode="auto">
            <a:xfrm>
              <a:off x="4871798" y="2116338"/>
              <a:ext cx="1569820" cy="2221034"/>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2" name="TextBox 3"/>
          <p:cNvSpPr txBox="1"/>
          <p:nvPr/>
        </p:nvSpPr>
        <p:spPr>
          <a:xfrm>
            <a:off x="399333" y="1222593"/>
            <a:ext cx="9183265"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kern="0" dirty="0">
                <a:solidFill>
                  <a:prstClr val="white"/>
                </a:solidFill>
                <a:ea typeface="微软雅黑" panose="020B0503020204020204" pitchFamily="34" charset="-122"/>
              </a:rPr>
              <a:t>坚守学术，优化研究生培养体系</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53" name="组合 52"/>
          <p:cNvGrpSpPr/>
          <p:nvPr/>
        </p:nvGrpSpPr>
        <p:grpSpPr>
          <a:xfrm>
            <a:off x="1" y="33018"/>
            <a:ext cx="1388224" cy="1046128"/>
            <a:chOff x="0" y="0"/>
            <a:chExt cx="6897954" cy="4536440"/>
          </a:xfrm>
        </p:grpSpPr>
        <p:sp>
          <p:nvSpPr>
            <p:cNvPr id="54" name="直角三角形 53"/>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直角三角形 5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直角三角形 5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矩形 58">
            <a:extLst>
              <a:ext uri="{FF2B5EF4-FFF2-40B4-BE49-F238E27FC236}">
                <a16:creationId xmlns:a16="http://schemas.microsoft.com/office/drawing/2014/main" id="{A916E151-5434-B34E-A604-845D4D0B4750}"/>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8000"/>
          <a:stretch>
            <a:fillRect/>
          </a:stretch>
        </p:blipFill>
        <p:spPr>
          <a:xfrm>
            <a:off x="4790427" y="15288"/>
            <a:ext cx="7393210" cy="6842524"/>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1705"/>
          </a:p>
        </p:txBody>
      </p:sp>
      <p:sp>
        <p:nvSpPr>
          <p:cNvPr id="2050" name="文本框 2"/>
          <p:cNvSpPr txBox="1">
            <a:spLocks noChangeArrowheads="1"/>
          </p:cNvSpPr>
          <p:nvPr>
            <p:custDataLst>
              <p:tags r:id="rId2"/>
            </p:custDataLst>
          </p:nvPr>
        </p:nvSpPr>
        <p:spPr bwMode="auto">
          <a:xfrm>
            <a:off x="324983" y="1819203"/>
            <a:ext cx="4205057" cy="30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199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783940" y="3117063"/>
            <a:ext cx="3287141" cy="553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6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36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3600" b="1" dirty="0">
              <a:solidFill>
                <a:srgbClr val="8A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altLang="en-US" sz="512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学科总体介绍</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、坚守学术，优化研究生培养体系</a:t>
            </a:r>
            <a:endParaRPr lang="zh-CN" altLang="en-US" sz="24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27027" y="-61560"/>
            <a:ext cx="2829919" cy="1080850"/>
          </a:xfrm>
          <a:prstGeom prst="rect">
            <a:avLst/>
          </a:prstGeom>
        </p:spPr>
      </p:pic>
      <p:sp>
        <p:nvSpPr>
          <p:cNvPr id="84" name="Freeform 8"/>
          <p:cNvSpPr/>
          <p:nvPr/>
        </p:nvSpPr>
        <p:spPr bwMode="auto">
          <a:xfrm rot="1800000">
            <a:off x="5078865" y="3797633"/>
            <a:ext cx="1208325" cy="1669157"/>
          </a:xfrm>
          <a:custGeom>
            <a:avLst/>
            <a:gdLst>
              <a:gd name="T0" fmla="*/ 95 w 423"/>
              <a:gd name="T1" fmla="*/ 135 h 584"/>
              <a:gd name="T2" fmla="*/ 34 w 423"/>
              <a:gd name="T3" fmla="*/ 280 h 584"/>
              <a:gd name="T4" fmla="*/ 118 w 423"/>
              <a:gd name="T5" fmla="*/ 535 h 584"/>
              <a:gd name="T6" fmla="*/ 370 w 423"/>
              <a:gd name="T7" fmla="*/ 466 h 584"/>
              <a:gd name="T8" fmla="*/ 342 w 423"/>
              <a:gd name="T9" fmla="*/ 286 h 584"/>
              <a:gd name="T10" fmla="*/ 336 w 423"/>
              <a:gd name="T11" fmla="*/ 444 h 584"/>
              <a:gd name="T12" fmla="*/ 166 w 423"/>
              <a:gd name="T13" fmla="*/ 488 h 584"/>
              <a:gd name="T14" fmla="*/ 121 w 423"/>
              <a:gd name="T15" fmla="*/ 308 h 584"/>
              <a:gd name="T16" fmla="*/ 186 w 423"/>
              <a:gd name="T17" fmla="*/ 183 h 584"/>
              <a:gd name="T18" fmla="*/ 231 w 423"/>
              <a:gd name="T19" fmla="*/ 207 h 584"/>
              <a:gd name="T20" fmla="*/ 224 w 423"/>
              <a:gd name="T21" fmla="*/ 0 h 584"/>
              <a:gd name="T22" fmla="*/ 48 w 423"/>
              <a:gd name="T23" fmla="*/ 110 h 584"/>
              <a:gd name="T24" fmla="*/ 95 w 423"/>
              <a:gd name="T25" fmla="*/ 13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584">
                <a:moveTo>
                  <a:pt x="95" y="135"/>
                </a:moveTo>
                <a:cubicBezTo>
                  <a:pt x="80" y="160"/>
                  <a:pt x="53" y="218"/>
                  <a:pt x="34" y="280"/>
                </a:cubicBezTo>
                <a:cubicBezTo>
                  <a:pt x="0" y="387"/>
                  <a:pt x="24" y="485"/>
                  <a:pt x="118" y="535"/>
                </a:cubicBezTo>
                <a:cubicBezTo>
                  <a:pt x="210" y="584"/>
                  <a:pt x="322" y="557"/>
                  <a:pt x="370" y="466"/>
                </a:cubicBezTo>
                <a:cubicBezTo>
                  <a:pt x="423" y="365"/>
                  <a:pt x="342" y="286"/>
                  <a:pt x="342" y="286"/>
                </a:cubicBezTo>
                <a:cubicBezTo>
                  <a:pt x="342" y="286"/>
                  <a:pt x="381" y="367"/>
                  <a:pt x="336" y="444"/>
                </a:cubicBezTo>
                <a:cubicBezTo>
                  <a:pt x="297" y="513"/>
                  <a:pt x="213" y="513"/>
                  <a:pt x="166" y="488"/>
                </a:cubicBezTo>
                <a:cubicBezTo>
                  <a:pt x="77" y="439"/>
                  <a:pt x="116" y="321"/>
                  <a:pt x="121" y="308"/>
                </a:cubicBezTo>
                <a:cubicBezTo>
                  <a:pt x="135" y="270"/>
                  <a:pt x="172" y="209"/>
                  <a:pt x="186" y="183"/>
                </a:cubicBezTo>
                <a:cubicBezTo>
                  <a:pt x="231" y="207"/>
                  <a:pt x="231" y="207"/>
                  <a:pt x="231" y="207"/>
                </a:cubicBezTo>
                <a:cubicBezTo>
                  <a:pt x="224" y="0"/>
                  <a:pt x="224" y="0"/>
                  <a:pt x="224" y="0"/>
                </a:cubicBezTo>
                <a:cubicBezTo>
                  <a:pt x="48" y="110"/>
                  <a:pt x="48" y="110"/>
                  <a:pt x="48" y="110"/>
                </a:cubicBezTo>
                <a:lnTo>
                  <a:pt x="95" y="135"/>
                </a:lnTo>
                <a:close/>
              </a:path>
            </a:pathLst>
          </a:custGeom>
          <a:solidFill>
            <a:srgbClr val="FE6666"/>
          </a:solidFill>
          <a:ln w="9525" cap="flat" cmpd="sng" algn="ctr">
            <a:noFill/>
            <a:prstDash val="solid"/>
            <a:round/>
            <a:headEnd type="none" w="med" len="med"/>
            <a:tailEnd type="none" w="med" len="med"/>
          </a:ln>
          <a:effectLst/>
        </p:spPr>
        <p:txBody>
          <a:bodyPr lIns="82124" tIns="41061" rIns="82124" bIns="41061" anchor="ctr"/>
          <a:lstStyle/>
          <a:p>
            <a:pPr marL="0" marR="0" lvl="0" indent="0" algn="ctr" defTabSz="814070" eaLnBrk="1" fontAlgn="auto" latinLnBrk="0" hangingPunct="1">
              <a:lnSpc>
                <a:spcPct val="90000"/>
              </a:lnSpc>
              <a:spcBef>
                <a:spcPts val="0"/>
              </a:spcBef>
              <a:spcAft>
                <a:spcPts val="0"/>
              </a:spcAft>
              <a:buClrTx/>
              <a:buSzTx/>
              <a:buFontTx/>
              <a:buNone/>
              <a:defRPr/>
            </a:pPr>
            <a:endParaRPr kumimoji="0" 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Freeform 9"/>
          <p:cNvSpPr/>
          <p:nvPr/>
        </p:nvSpPr>
        <p:spPr bwMode="auto">
          <a:xfrm rot="1800000">
            <a:off x="5896509" y="4096388"/>
            <a:ext cx="1600214" cy="1191391"/>
          </a:xfrm>
          <a:custGeom>
            <a:avLst/>
            <a:gdLst>
              <a:gd name="T0" fmla="*/ 89 w 560"/>
              <a:gd name="T1" fmla="*/ 242 h 417"/>
              <a:gd name="T2" fmla="*/ 208 w 560"/>
              <a:gd name="T3" fmla="*/ 344 h 417"/>
              <a:gd name="T4" fmla="*/ 476 w 560"/>
              <a:gd name="T5" fmla="*/ 343 h 417"/>
              <a:gd name="T6" fmla="*/ 488 w 560"/>
              <a:gd name="T7" fmla="*/ 82 h 417"/>
              <a:gd name="T8" fmla="*/ 309 w 560"/>
              <a:gd name="T9" fmla="*/ 53 h 417"/>
              <a:gd name="T10" fmla="*/ 457 w 560"/>
              <a:gd name="T11" fmla="*/ 107 h 417"/>
              <a:gd name="T12" fmla="*/ 446 w 560"/>
              <a:gd name="T13" fmla="*/ 283 h 417"/>
              <a:gd name="T14" fmla="*/ 261 w 560"/>
              <a:gd name="T15" fmla="*/ 270 h 417"/>
              <a:gd name="T16" fmla="*/ 163 w 560"/>
              <a:gd name="T17" fmla="*/ 170 h 417"/>
              <a:gd name="T18" fmla="*/ 199 w 560"/>
              <a:gd name="T19" fmla="*/ 134 h 417"/>
              <a:gd name="T20" fmla="*/ 0 w 560"/>
              <a:gd name="T21" fmla="*/ 77 h 417"/>
              <a:gd name="T22" fmla="*/ 50 w 560"/>
              <a:gd name="T23" fmla="*/ 278 h 417"/>
              <a:gd name="T24" fmla="*/ 89 w 560"/>
              <a:gd name="T25" fmla="*/ 24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417">
                <a:moveTo>
                  <a:pt x="89" y="242"/>
                </a:moveTo>
                <a:cubicBezTo>
                  <a:pt x="108" y="263"/>
                  <a:pt x="155" y="307"/>
                  <a:pt x="208" y="344"/>
                </a:cubicBezTo>
                <a:cubicBezTo>
                  <a:pt x="299" y="410"/>
                  <a:pt x="399" y="417"/>
                  <a:pt x="476" y="343"/>
                </a:cubicBezTo>
                <a:cubicBezTo>
                  <a:pt x="551" y="270"/>
                  <a:pt x="560" y="156"/>
                  <a:pt x="488" y="82"/>
                </a:cubicBezTo>
                <a:cubicBezTo>
                  <a:pt x="409" y="0"/>
                  <a:pt x="309" y="53"/>
                  <a:pt x="309" y="53"/>
                </a:cubicBezTo>
                <a:cubicBezTo>
                  <a:pt x="309" y="53"/>
                  <a:pt x="397" y="41"/>
                  <a:pt x="457" y="107"/>
                </a:cubicBezTo>
                <a:cubicBezTo>
                  <a:pt x="510" y="166"/>
                  <a:pt x="484" y="246"/>
                  <a:pt x="446" y="283"/>
                </a:cubicBezTo>
                <a:cubicBezTo>
                  <a:pt x="373" y="352"/>
                  <a:pt x="271" y="279"/>
                  <a:pt x="261" y="270"/>
                </a:cubicBezTo>
                <a:cubicBezTo>
                  <a:pt x="230" y="245"/>
                  <a:pt x="182" y="191"/>
                  <a:pt x="163" y="170"/>
                </a:cubicBezTo>
                <a:cubicBezTo>
                  <a:pt x="199" y="134"/>
                  <a:pt x="199" y="134"/>
                  <a:pt x="199" y="134"/>
                </a:cubicBezTo>
                <a:cubicBezTo>
                  <a:pt x="0" y="77"/>
                  <a:pt x="0" y="77"/>
                  <a:pt x="0" y="77"/>
                </a:cubicBezTo>
                <a:cubicBezTo>
                  <a:pt x="50" y="278"/>
                  <a:pt x="50" y="278"/>
                  <a:pt x="50" y="278"/>
                </a:cubicBezTo>
                <a:lnTo>
                  <a:pt x="89" y="242"/>
                </a:lnTo>
                <a:close/>
              </a:path>
            </a:pathLst>
          </a:custGeom>
          <a:solidFill>
            <a:srgbClr val="FC7C7C"/>
          </a:solidFill>
          <a:ln w="9525" cap="flat" cmpd="sng" algn="ctr">
            <a:noFill/>
            <a:prstDash val="solid"/>
            <a:round/>
            <a:headEnd type="none" w="med" len="med"/>
            <a:tailEnd type="none" w="med" len="med"/>
          </a:ln>
          <a:effectLst/>
        </p:spPr>
        <p:txBody>
          <a:bodyPr lIns="82124" tIns="41061" rIns="82124" bIns="41061" anchor="ctr"/>
          <a:lstStyle/>
          <a:p>
            <a:pPr marL="0" marR="0" lvl="0" indent="0" algn="ctr" defTabSz="814070" eaLnBrk="1" fontAlgn="auto" latinLnBrk="0" hangingPunct="1">
              <a:lnSpc>
                <a:spcPct val="90000"/>
              </a:lnSpc>
              <a:spcBef>
                <a:spcPts val="0"/>
              </a:spcBef>
              <a:spcAft>
                <a:spcPts val="0"/>
              </a:spcAft>
              <a:buClrTx/>
              <a:buSzTx/>
              <a:buFontTx/>
              <a:buNone/>
              <a:defRPr/>
            </a:pPr>
            <a:endParaRPr kumimoji="0" 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Freeform 10"/>
          <p:cNvSpPr/>
          <p:nvPr/>
        </p:nvSpPr>
        <p:spPr bwMode="auto">
          <a:xfrm rot="1800000">
            <a:off x="6514582" y="2880806"/>
            <a:ext cx="1274849" cy="1493775"/>
          </a:xfrm>
          <a:custGeom>
            <a:avLst/>
            <a:gdLst>
              <a:gd name="T0" fmla="*/ 184 w 446"/>
              <a:gd name="T1" fmla="*/ 475 h 523"/>
              <a:gd name="T2" fmla="*/ 318 w 446"/>
              <a:gd name="T3" fmla="*/ 393 h 523"/>
              <a:gd name="T4" fmla="*/ 400 w 446"/>
              <a:gd name="T5" fmla="*/ 138 h 523"/>
              <a:gd name="T6" fmla="*/ 155 w 446"/>
              <a:gd name="T7" fmla="*/ 45 h 523"/>
              <a:gd name="T8" fmla="*/ 73 w 446"/>
              <a:gd name="T9" fmla="*/ 207 h 523"/>
              <a:gd name="T10" fmla="*/ 170 w 446"/>
              <a:gd name="T11" fmla="*/ 83 h 523"/>
              <a:gd name="T12" fmla="*/ 333 w 446"/>
              <a:gd name="T13" fmla="*/ 148 h 523"/>
              <a:gd name="T14" fmla="*/ 264 w 446"/>
              <a:gd name="T15" fmla="*/ 320 h 523"/>
              <a:gd name="T16" fmla="*/ 138 w 446"/>
              <a:gd name="T17" fmla="*/ 382 h 523"/>
              <a:gd name="T18" fmla="*/ 116 w 446"/>
              <a:gd name="T19" fmla="*/ 336 h 523"/>
              <a:gd name="T20" fmla="*/ 0 w 446"/>
              <a:gd name="T21" fmla="*/ 508 h 523"/>
              <a:gd name="T22" fmla="*/ 207 w 446"/>
              <a:gd name="T23" fmla="*/ 523 h 523"/>
              <a:gd name="T24" fmla="*/ 184 w 446"/>
              <a:gd name="T25" fmla="*/ 47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6" h="523">
                <a:moveTo>
                  <a:pt x="184" y="475"/>
                </a:moveTo>
                <a:cubicBezTo>
                  <a:pt x="210" y="463"/>
                  <a:pt x="266" y="432"/>
                  <a:pt x="318" y="393"/>
                </a:cubicBezTo>
                <a:cubicBezTo>
                  <a:pt x="409" y="327"/>
                  <a:pt x="446" y="233"/>
                  <a:pt x="400" y="138"/>
                </a:cubicBezTo>
                <a:cubicBezTo>
                  <a:pt x="354" y="44"/>
                  <a:pt x="248" y="0"/>
                  <a:pt x="155" y="45"/>
                </a:cubicBezTo>
                <a:cubicBezTo>
                  <a:pt x="53" y="95"/>
                  <a:pt x="73" y="207"/>
                  <a:pt x="73" y="207"/>
                </a:cubicBezTo>
                <a:cubicBezTo>
                  <a:pt x="73" y="207"/>
                  <a:pt x="88" y="119"/>
                  <a:pt x="170" y="83"/>
                </a:cubicBezTo>
                <a:cubicBezTo>
                  <a:pt x="242" y="50"/>
                  <a:pt x="310" y="100"/>
                  <a:pt x="333" y="148"/>
                </a:cubicBezTo>
                <a:cubicBezTo>
                  <a:pt x="377" y="239"/>
                  <a:pt x="276" y="313"/>
                  <a:pt x="264" y="320"/>
                </a:cubicBezTo>
                <a:cubicBezTo>
                  <a:pt x="231" y="342"/>
                  <a:pt x="164" y="370"/>
                  <a:pt x="138" y="382"/>
                </a:cubicBezTo>
                <a:cubicBezTo>
                  <a:pt x="116" y="336"/>
                  <a:pt x="116" y="336"/>
                  <a:pt x="116" y="336"/>
                </a:cubicBezTo>
                <a:cubicBezTo>
                  <a:pt x="0" y="508"/>
                  <a:pt x="0" y="508"/>
                  <a:pt x="0" y="508"/>
                </a:cubicBezTo>
                <a:cubicBezTo>
                  <a:pt x="207" y="523"/>
                  <a:pt x="207" y="523"/>
                  <a:pt x="207" y="523"/>
                </a:cubicBezTo>
                <a:lnTo>
                  <a:pt x="184" y="475"/>
                </a:lnTo>
                <a:close/>
              </a:path>
            </a:pathLst>
          </a:custGeom>
          <a:solidFill>
            <a:srgbClr val="F65050"/>
          </a:solidFill>
          <a:ln w="9525" cap="flat" cmpd="sng" algn="ctr">
            <a:noFill/>
            <a:prstDash val="solid"/>
            <a:round/>
            <a:headEnd type="none" w="med" len="med"/>
            <a:tailEnd type="none" w="med" len="med"/>
          </a:ln>
          <a:effectLst/>
        </p:spPr>
        <p:txBody>
          <a:bodyPr lIns="82124" tIns="41061" rIns="82124" bIns="41061" anchor="ctr"/>
          <a:lstStyle/>
          <a:p>
            <a:pPr marL="0" marR="0" lvl="0" indent="0" algn="ctr" defTabSz="814070" eaLnBrk="1" fontAlgn="auto" latinLnBrk="0" hangingPunct="1">
              <a:lnSpc>
                <a:spcPct val="90000"/>
              </a:lnSpc>
              <a:spcBef>
                <a:spcPts val="0"/>
              </a:spcBef>
              <a:spcAft>
                <a:spcPts val="0"/>
              </a:spcAft>
              <a:buClrTx/>
              <a:buSzTx/>
              <a:buFontTx/>
              <a:buNone/>
              <a:defRPr/>
            </a:pPr>
            <a:endParaRPr kumimoji="0" 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Freeform 11"/>
          <p:cNvSpPr/>
          <p:nvPr/>
        </p:nvSpPr>
        <p:spPr bwMode="auto">
          <a:xfrm rot="1800000">
            <a:off x="5484058" y="2259106"/>
            <a:ext cx="1384916" cy="1457489"/>
          </a:xfrm>
          <a:custGeom>
            <a:avLst/>
            <a:gdLst>
              <a:gd name="T0" fmla="*/ 432 w 485"/>
              <a:gd name="T1" fmla="*/ 324 h 510"/>
              <a:gd name="T2" fmla="*/ 396 w 485"/>
              <a:gd name="T3" fmla="*/ 171 h 510"/>
              <a:gd name="T4" fmla="*/ 178 w 485"/>
              <a:gd name="T5" fmla="*/ 15 h 510"/>
              <a:gd name="T6" fmla="*/ 15 w 485"/>
              <a:gd name="T7" fmla="*/ 218 h 510"/>
              <a:gd name="T8" fmla="*/ 143 w 485"/>
              <a:gd name="T9" fmla="*/ 347 h 510"/>
              <a:gd name="T10" fmla="*/ 55 w 485"/>
              <a:gd name="T11" fmla="*/ 217 h 510"/>
              <a:gd name="T12" fmla="*/ 167 w 485"/>
              <a:gd name="T13" fmla="*/ 81 h 510"/>
              <a:gd name="T14" fmla="*/ 310 w 485"/>
              <a:gd name="T15" fmla="*/ 200 h 510"/>
              <a:gd name="T16" fmla="*/ 330 w 485"/>
              <a:gd name="T17" fmla="*/ 339 h 510"/>
              <a:gd name="T18" fmla="*/ 279 w 485"/>
              <a:gd name="T19" fmla="*/ 346 h 510"/>
              <a:gd name="T20" fmla="*/ 407 w 485"/>
              <a:gd name="T21" fmla="*/ 510 h 510"/>
              <a:gd name="T22" fmla="*/ 485 w 485"/>
              <a:gd name="T23" fmla="*/ 317 h 510"/>
              <a:gd name="T24" fmla="*/ 432 w 485"/>
              <a:gd name="T25" fmla="*/ 32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10">
                <a:moveTo>
                  <a:pt x="432" y="324"/>
                </a:moveTo>
                <a:cubicBezTo>
                  <a:pt x="429" y="295"/>
                  <a:pt x="417" y="233"/>
                  <a:pt x="396" y="171"/>
                </a:cubicBezTo>
                <a:cubicBezTo>
                  <a:pt x="361" y="65"/>
                  <a:pt x="284" y="0"/>
                  <a:pt x="178" y="15"/>
                </a:cubicBezTo>
                <a:cubicBezTo>
                  <a:pt x="75" y="30"/>
                  <a:pt x="0" y="117"/>
                  <a:pt x="15" y="218"/>
                </a:cubicBezTo>
                <a:cubicBezTo>
                  <a:pt x="31" y="331"/>
                  <a:pt x="143" y="347"/>
                  <a:pt x="143" y="347"/>
                </a:cubicBezTo>
                <a:cubicBezTo>
                  <a:pt x="143" y="347"/>
                  <a:pt x="65" y="305"/>
                  <a:pt x="55" y="217"/>
                </a:cubicBezTo>
                <a:cubicBezTo>
                  <a:pt x="47" y="137"/>
                  <a:pt x="114" y="88"/>
                  <a:pt x="167" y="81"/>
                </a:cubicBezTo>
                <a:cubicBezTo>
                  <a:pt x="267" y="68"/>
                  <a:pt x="306" y="187"/>
                  <a:pt x="310" y="200"/>
                </a:cubicBezTo>
                <a:cubicBezTo>
                  <a:pt x="320" y="238"/>
                  <a:pt x="326" y="310"/>
                  <a:pt x="330" y="339"/>
                </a:cubicBezTo>
                <a:cubicBezTo>
                  <a:pt x="279" y="346"/>
                  <a:pt x="279" y="346"/>
                  <a:pt x="279" y="346"/>
                </a:cubicBezTo>
                <a:cubicBezTo>
                  <a:pt x="407" y="510"/>
                  <a:pt x="407" y="510"/>
                  <a:pt x="407" y="510"/>
                </a:cubicBezTo>
                <a:cubicBezTo>
                  <a:pt x="485" y="317"/>
                  <a:pt x="485" y="317"/>
                  <a:pt x="485" y="317"/>
                </a:cubicBezTo>
                <a:lnTo>
                  <a:pt x="432" y="324"/>
                </a:lnTo>
                <a:close/>
              </a:path>
            </a:pathLst>
          </a:custGeom>
          <a:solidFill>
            <a:srgbClr val="B80106"/>
          </a:solidFill>
          <a:ln w="9525" cap="flat" cmpd="sng" algn="ctr">
            <a:noFill/>
            <a:prstDash val="solid"/>
            <a:round/>
            <a:headEnd type="none" w="med" len="med"/>
            <a:tailEnd type="none" w="med" len="med"/>
          </a:ln>
          <a:effectLst/>
        </p:spPr>
        <p:txBody>
          <a:bodyPr lIns="82124" tIns="41061" rIns="82124" bIns="41061" anchor="ctr"/>
          <a:lstStyle/>
          <a:p>
            <a:pPr marL="0" marR="0" lvl="0" indent="0" algn="ctr" defTabSz="814070" eaLnBrk="1" fontAlgn="auto" latinLnBrk="0" hangingPunct="1">
              <a:lnSpc>
                <a:spcPct val="90000"/>
              </a:lnSpc>
              <a:spcBef>
                <a:spcPts val="0"/>
              </a:spcBef>
              <a:spcAft>
                <a:spcPts val="0"/>
              </a:spcAft>
              <a:buClrTx/>
              <a:buSzTx/>
              <a:buFontTx/>
              <a:buNone/>
              <a:defRPr/>
            </a:pPr>
            <a:endParaRPr kumimoji="0" 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Freeform 12"/>
          <p:cNvSpPr/>
          <p:nvPr/>
        </p:nvSpPr>
        <p:spPr bwMode="auto">
          <a:xfrm rot="1800000">
            <a:off x="4538203" y="3044093"/>
            <a:ext cx="1597794" cy="1245820"/>
          </a:xfrm>
          <a:custGeom>
            <a:avLst/>
            <a:gdLst>
              <a:gd name="T0" fmla="*/ 391 w 559"/>
              <a:gd name="T1" fmla="*/ 52 h 436"/>
              <a:gd name="T2" fmla="*/ 234 w 559"/>
              <a:gd name="T3" fmla="*/ 39 h 436"/>
              <a:gd name="T4" fmla="*/ 18 w 559"/>
              <a:gd name="T5" fmla="*/ 198 h 436"/>
              <a:gd name="T6" fmla="*/ 161 w 559"/>
              <a:gd name="T7" fmla="*/ 417 h 436"/>
              <a:gd name="T8" fmla="*/ 323 w 559"/>
              <a:gd name="T9" fmla="*/ 334 h 436"/>
              <a:gd name="T10" fmla="*/ 171 w 559"/>
              <a:gd name="T11" fmla="*/ 378 h 436"/>
              <a:gd name="T12" fmla="*/ 77 w 559"/>
              <a:gd name="T13" fmla="*/ 229 h 436"/>
              <a:gd name="T14" fmla="*/ 235 w 559"/>
              <a:gd name="T15" fmla="*/ 130 h 436"/>
              <a:gd name="T16" fmla="*/ 373 w 559"/>
              <a:gd name="T17" fmla="*/ 154 h 436"/>
              <a:gd name="T18" fmla="*/ 364 w 559"/>
              <a:gd name="T19" fmla="*/ 205 h 436"/>
              <a:gd name="T20" fmla="*/ 559 w 559"/>
              <a:gd name="T21" fmla="*/ 133 h 436"/>
              <a:gd name="T22" fmla="*/ 400 w 559"/>
              <a:gd name="T23" fmla="*/ 0 h 436"/>
              <a:gd name="T24" fmla="*/ 391 w 559"/>
              <a:gd name="T25" fmla="*/ 5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9" h="436">
                <a:moveTo>
                  <a:pt x="391" y="52"/>
                </a:moveTo>
                <a:cubicBezTo>
                  <a:pt x="362" y="47"/>
                  <a:pt x="298" y="39"/>
                  <a:pt x="234" y="39"/>
                </a:cubicBezTo>
                <a:cubicBezTo>
                  <a:pt x="121" y="40"/>
                  <a:pt x="36" y="94"/>
                  <a:pt x="18" y="198"/>
                </a:cubicBezTo>
                <a:cubicBezTo>
                  <a:pt x="0" y="301"/>
                  <a:pt x="60" y="399"/>
                  <a:pt x="161" y="417"/>
                </a:cubicBezTo>
                <a:cubicBezTo>
                  <a:pt x="273" y="436"/>
                  <a:pt x="323" y="334"/>
                  <a:pt x="323" y="334"/>
                </a:cubicBezTo>
                <a:cubicBezTo>
                  <a:pt x="323" y="334"/>
                  <a:pt x="259" y="396"/>
                  <a:pt x="171" y="378"/>
                </a:cubicBezTo>
                <a:cubicBezTo>
                  <a:pt x="94" y="361"/>
                  <a:pt x="68" y="282"/>
                  <a:pt x="77" y="229"/>
                </a:cubicBezTo>
                <a:cubicBezTo>
                  <a:pt x="96" y="130"/>
                  <a:pt x="221" y="130"/>
                  <a:pt x="235" y="130"/>
                </a:cubicBezTo>
                <a:cubicBezTo>
                  <a:pt x="274" y="133"/>
                  <a:pt x="345" y="149"/>
                  <a:pt x="373" y="154"/>
                </a:cubicBezTo>
                <a:cubicBezTo>
                  <a:pt x="364" y="205"/>
                  <a:pt x="364" y="205"/>
                  <a:pt x="364" y="205"/>
                </a:cubicBezTo>
                <a:cubicBezTo>
                  <a:pt x="559" y="133"/>
                  <a:pt x="559" y="133"/>
                  <a:pt x="559" y="133"/>
                </a:cubicBezTo>
                <a:cubicBezTo>
                  <a:pt x="400" y="0"/>
                  <a:pt x="400" y="0"/>
                  <a:pt x="400" y="0"/>
                </a:cubicBezTo>
                <a:lnTo>
                  <a:pt x="391" y="52"/>
                </a:lnTo>
                <a:close/>
              </a:path>
            </a:pathLst>
          </a:custGeom>
          <a:solidFill>
            <a:srgbClr val="EE2222"/>
          </a:solidFill>
          <a:ln w="9525" cap="flat" cmpd="sng" algn="ctr">
            <a:noFill/>
            <a:prstDash val="solid"/>
            <a:round/>
            <a:headEnd type="none" w="med" len="med"/>
            <a:tailEnd type="none" w="med" len="med"/>
          </a:ln>
          <a:effectLst/>
        </p:spPr>
        <p:txBody>
          <a:bodyPr lIns="82124" tIns="41061" rIns="82124" bIns="41061" anchor="ctr"/>
          <a:lstStyle/>
          <a:p>
            <a:pPr marL="0" marR="0" lvl="0" indent="0" algn="ctr" defTabSz="814070" eaLnBrk="1" fontAlgn="auto" latinLnBrk="0" hangingPunct="1">
              <a:lnSpc>
                <a:spcPct val="90000"/>
              </a:lnSpc>
              <a:spcBef>
                <a:spcPts val="0"/>
              </a:spcBef>
              <a:spcAft>
                <a:spcPts val="0"/>
              </a:spcAft>
              <a:buClrTx/>
              <a:buSzTx/>
              <a:buFontTx/>
              <a:buNone/>
              <a:defRPr/>
            </a:pPr>
            <a:endParaRPr kumimoji="0" lang="en-US" sz="24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Freeform 75"/>
          <p:cNvSpPr>
            <a:spLocks noEditPoints="1"/>
          </p:cNvSpPr>
          <p:nvPr/>
        </p:nvSpPr>
        <p:spPr bwMode="auto">
          <a:xfrm>
            <a:off x="6114471" y="2921196"/>
            <a:ext cx="249856" cy="244832"/>
          </a:xfrm>
          <a:custGeom>
            <a:avLst/>
            <a:gdLst>
              <a:gd name="T0" fmla="*/ 32 w 59"/>
              <a:gd name="T1" fmla="*/ 42 h 58"/>
              <a:gd name="T2" fmla="*/ 22 w 59"/>
              <a:gd name="T3" fmla="*/ 42 h 58"/>
              <a:gd name="T4" fmla="*/ 8 w 59"/>
              <a:gd name="T5" fmla="*/ 44 h 58"/>
              <a:gd name="T6" fmla="*/ 22 w 59"/>
              <a:gd name="T7" fmla="*/ 45 h 58"/>
              <a:gd name="T8" fmla="*/ 32 w 59"/>
              <a:gd name="T9" fmla="*/ 45 h 58"/>
              <a:gd name="T10" fmla="*/ 51 w 59"/>
              <a:gd name="T11" fmla="*/ 44 h 58"/>
              <a:gd name="T12" fmla="*/ 27 w 59"/>
              <a:gd name="T13" fmla="*/ 46 h 58"/>
              <a:gd name="T14" fmla="*/ 27 w 59"/>
              <a:gd name="T15" fmla="*/ 41 h 58"/>
              <a:gd name="T16" fmla="*/ 27 w 59"/>
              <a:gd name="T17" fmla="*/ 46 h 58"/>
              <a:gd name="T18" fmla="*/ 27 w 59"/>
              <a:gd name="T19" fmla="*/ 13 h 58"/>
              <a:gd name="T20" fmla="*/ 17 w 59"/>
              <a:gd name="T21" fmla="*/ 13 h 58"/>
              <a:gd name="T22" fmla="*/ 8 w 59"/>
              <a:gd name="T23" fmla="*/ 14 h 58"/>
              <a:gd name="T24" fmla="*/ 17 w 59"/>
              <a:gd name="T25" fmla="*/ 16 h 58"/>
              <a:gd name="T26" fmla="*/ 27 w 59"/>
              <a:gd name="T27" fmla="*/ 16 h 58"/>
              <a:gd name="T28" fmla="*/ 51 w 59"/>
              <a:gd name="T29" fmla="*/ 14 h 58"/>
              <a:gd name="T30" fmla="*/ 22 w 59"/>
              <a:gd name="T31" fmla="*/ 17 h 58"/>
              <a:gd name="T32" fmla="*/ 22 w 59"/>
              <a:gd name="T33" fmla="*/ 12 h 58"/>
              <a:gd name="T34" fmla="*/ 22 w 59"/>
              <a:gd name="T35" fmla="*/ 17 h 58"/>
              <a:gd name="T36" fmla="*/ 45 w 59"/>
              <a:gd name="T37" fmla="*/ 28 h 58"/>
              <a:gd name="T38" fmla="*/ 35 w 59"/>
              <a:gd name="T39" fmla="*/ 28 h 58"/>
              <a:gd name="T40" fmla="*/ 8 w 59"/>
              <a:gd name="T41" fmla="*/ 29 h 58"/>
              <a:gd name="T42" fmla="*/ 35 w 59"/>
              <a:gd name="T43" fmla="*/ 30 h 58"/>
              <a:gd name="T44" fmla="*/ 45 w 59"/>
              <a:gd name="T45" fmla="*/ 30 h 58"/>
              <a:gd name="T46" fmla="*/ 51 w 59"/>
              <a:gd name="T47" fmla="*/ 29 h 58"/>
              <a:gd name="T48" fmla="*/ 40 w 59"/>
              <a:gd name="T49" fmla="*/ 32 h 58"/>
              <a:gd name="T50" fmla="*/ 40 w 59"/>
              <a:gd name="T51" fmla="*/ 26 h 58"/>
              <a:gd name="T52" fmla="*/ 40 w 59"/>
              <a:gd name="T53" fmla="*/ 32 h 58"/>
              <a:gd name="T54" fmla="*/ 6 w 59"/>
              <a:gd name="T55" fmla="*/ 0 h 58"/>
              <a:gd name="T56" fmla="*/ 0 w 59"/>
              <a:gd name="T57" fmla="*/ 53 h 58"/>
              <a:gd name="T58" fmla="*/ 54 w 59"/>
              <a:gd name="T59" fmla="*/ 58 h 58"/>
              <a:gd name="T60" fmla="*/ 59 w 59"/>
              <a:gd name="T61" fmla="*/ 5 h 58"/>
              <a:gd name="T62" fmla="*/ 56 w 59"/>
              <a:gd name="T63" fmla="*/ 53 h 58"/>
              <a:gd name="T64" fmla="*/ 6 w 59"/>
              <a:gd name="T65" fmla="*/ 56 h 58"/>
              <a:gd name="T66" fmla="*/ 3 w 59"/>
              <a:gd name="T67" fmla="*/ 5 h 58"/>
              <a:gd name="T68" fmla="*/ 54 w 59"/>
              <a:gd name="T69" fmla="*/ 2 h 58"/>
              <a:gd name="T70" fmla="*/ 56 w 59"/>
              <a:gd name="T71"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58">
                <a:moveTo>
                  <a:pt x="50" y="42"/>
                </a:moveTo>
                <a:cubicBezTo>
                  <a:pt x="32" y="42"/>
                  <a:pt x="32" y="42"/>
                  <a:pt x="32" y="42"/>
                </a:cubicBezTo>
                <a:cubicBezTo>
                  <a:pt x="32" y="40"/>
                  <a:pt x="29" y="38"/>
                  <a:pt x="27" y="38"/>
                </a:cubicBezTo>
                <a:cubicBezTo>
                  <a:pt x="25" y="38"/>
                  <a:pt x="22" y="40"/>
                  <a:pt x="22" y="42"/>
                </a:cubicBezTo>
                <a:cubicBezTo>
                  <a:pt x="10" y="42"/>
                  <a:pt x="10" y="42"/>
                  <a:pt x="10" y="42"/>
                </a:cubicBezTo>
                <a:cubicBezTo>
                  <a:pt x="9" y="42"/>
                  <a:pt x="8" y="43"/>
                  <a:pt x="8" y="44"/>
                </a:cubicBezTo>
                <a:cubicBezTo>
                  <a:pt x="8" y="44"/>
                  <a:pt x="9" y="45"/>
                  <a:pt x="10" y="45"/>
                </a:cubicBezTo>
                <a:cubicBezTo>
                  <a:pt x="22" y="45"/>
                  <a:pt x="22" y="45"/>
                  <a:pt x="22" y="45"/>
                </a:cubicBezTo>
                <a:cubicBezTo>
                  <a:pt x="22" y="47"/>
                  <a:pt x="25" y="49"/>
                  <a:pt x="27" y="49"/>
                </a:cubicBezTo>
                <a:cubicBezTo>
                  <a:pt x="29" y="49"/>
                  <a:pt x="32" y="47"/>
                  <a:pt x="32" y="45"/>
                </a:cubicBezTo>
                <a:cubicBezTo>
                  <a:pt x="50" y="45"/>
                  <a:pt x="50" y="45"/>
                  <a:pt x="50" y="45"/>
                </a:cubicBezTo>
                <a:cubicBezTo>
                  <a:pt x="50" y="45"/>
                  <a:pt x="51" y="44"/>
                  <a:pt x="51" y="44"/>
                </a:cubicBezTo>
                <a:cubicBezTo>
                  <a:pt x="51" y="43"/>
                  <a:pt x="50" y="42"/>
                  <a:pt x="50" y="42"/>
                </a:cubicBezTo>
                <a:close/>
                <a:moveTo>
                  <a:pt x="27" y="46"/>
                </a:moveTo>
                <a:cubicBezTo>
                  <a:pt x="26" y="46"/>
                  <a:pt x="24" y="45"/>
                  <a:pt x="24" y="44"/>
                </a:cubicBezTo>
                <a:cubicBezTo>
                  <a:pt x="24" y="42"/>
                  <a:pt x="26" y="41"/>
                  <a:pt x="27" y="41"/>
                </a:cubicBezTo>
                <a:cubicBezTo>
                  <a:pt x="28" y="41"/>
                  <a:pt x="30" y="42"/>
                  <a:pt x="30" y="44"/>
                </a:cubicBezTo>
                <a:cubicBezTo>
                  <a:pt x="30" y="45"/>
                  <a:pt x="28" y="46"/>
                  <a:pt x="27" y="46"/>
                </a:cubicBezTo>
                <a:close/>
                <a:moveTo>
                  <a:pt x="50" y="13"/>
                </a:moveTo>
                <a:cubicBezTo>
                  <a:pt x="27" y="13"/>
                  <a:pt x="27" y="13"/>
                  <a:pt x="27" y="13"/>
                </a:cubicBezTo>
                <a:cubicBezTo>
                  <a:pt x="26" y="11"/>
                  <a:pt x="24" y="9"/>
                  <a:pt x="22" y="9"/>
                </a:cubicBezTo>
                <a:cubicBezTo>
                  <a:pt x="19" y="9"/>
                  <a:pt x="17" y="11"/>
                  <a:pt x="17" y="13"/>
                </a:cubicBezTo>
                <a:cubicBezTo>
                  <a:pt x="10" y="13"/>
                  <a:pt x="10" y="13"/>
                  <a:pt x="10" y="13"/>
                </a:cubicBezTo>
                <a:cubicBezTo>
                  <a:pt x="9" y="13"/>
                  <a:pt x="8" y="14"/>
                  <a:pt x="8" y="14"/>
                </a:cubicBezTo>
                <a:cubicBezTo>
                  <a:pt x="8" y="15"/>
                  <a:pt x="9" y="16"/>
                  <a:pt x="10" y="16"/>
                </a:cubicBezTo>
                <a:cubicBezTo>
                  <a:pt x="17" y="16"/>
                  <a:pt x="17" y="16"/>
                  <a:pt x="17" y="16"/>
                </a:cubicBezTo>
                <a:cubicBezTo>
                  <a:pt x="17" y="18"/>
                  <a:pt x="19" y="20"/>
                  <a:pt x="22" y="20"/>
                </a:cubicBezTo>
                <a:cubicBezTo>
                  <a:pt x="24" y="20"/>
                  <a:pt x="26" y="18"/>
                  <a:pt x="27" y="16"/>
                </a:cubicBezTo>
                <a:cubicBezTo>
                  <a:pt x="50" y="16"/>
                  <a:pt x="50" y="16"/>
                  <a:pt x="50" y="16"/>
                </a:cubicBezTo>
                <a:cubicBezTo>
                  <a:pt x="50" y="16"/>
                  <a:pt x="51" y="15"/>
                  <a:pt x="51" y="14"/>
                </a:cubicBezTo>
                <a:cubicBezTo>
                  <a:pt x="51" y="14"/>
                  <a:pt x="50" y="13"/>
                  <a:pt x="50" y="13"/>
                </a:cubicBezTo>
                <a:close/>
                <a:moveTo>
                  <a:pt x="22" y="17"/>
                </a:moveTo>
                <a:cubicBezTo>
                  <a:pt x="20" y="17"/>
                  <a:pt x="19" y="16"/>
                  <a:pt x="19" y="14"/>
                </a:cubicBezTo>
                <a:cubicBezTo>
                  <a:pt x="19" y="13"/>
                  <a:pt x="20" y="12"/>
                  <a:pt x="22" y="12"/>
                </a:cubicBezTo>
                <a:cubicBezTo>
                  <a:pt x="23" y="12"/>
                  <a:pt x="24" y="13"/>
                  <a:pt x="24" y="14"/>
                </a:cubicBezTo>
                <a:cubicBezTo>
                  <a:pt x="24" y="16"/>
                  <a:pt x="23" y="17"/>
                  <a:pt x="22" y="17"/>
                </a:cubicBezTo>
                <a:close/>
                <a:moveTo>
                  <a:pt x="50" y="28"/>
                </a:moveTo>
                <a:cubicBezTo>
                  <a:pt x="45" y="28"/>
                  <a:pt x="45" y="28"/>
                  <a:pt x="45" y="28"/>
                </a:cubicBezTo>
                <a:cubicBezTo>
                  <a:pt x="45" y="25"/>
                  <a:pt x="43" y="24"/>
                  <a:pt x="40" y="24"/>
                </a:cubicBezTo>
                <a:cubicBezTo>
                  <a:pt x="38" y="24"/>
                  <a:pt x="36" y="25"/>
                  <a:pt x="35" y="28"/>
                </a:cubicBezTo>
                <a:cubicBezTo>
                  <a:pt x="10" y="28"/>
                  <a:pt x="10" y="28"/>
                  <a:pt x="10" y="28"/>
                </a:cubicBezTo>
                <a:cubicBezTo>
                  <a:pt x="9" y="28"/>
                  <a:pt x="8" y="28"/>
                  <a:pt x="8" y="29"/>
                </a:cubicBezTo>
                <a:cubicBezTo>
                  <a:pt x="8" y="30"/>
                  <a:pt x="9" y="30"/>
                  <a:pt x="10" y="30"/>
                </a:cubicBezTo>
                <a:cubicBezTo>
                  <a:pt x="35" y="30"/>
                  <a:pt x="35" y="30"/>
                  <a:pt x="35" y="30"/>
                </a:cubicBezTo>
                <a:cubicBezTo>
                  <a:pt x="36" y="33"/>
                  <a:pt x="38" y="34"/>
                  <a:pt x="40" y="34"/>
                </a:cubicBezTo>
                <a:cubicBezTo>
                  <a:pt x="43" y="34"/>
                  <a:pt x="45" y="33"/>
                  <a:pt x="45" y="30"/>
                </a:cubicBezTo>
                <a:cubicBezTo>
                  <a:pt x="50" y="30"/>
                  <a:pt x="50" y="30"/>
                  <a:pt x="50" y="30"/>
                </a:cubicBezTo>
                <a:cubicBezTo>
                  <a:pt x="50" y="30"/>
                  <a:pt x="51" y="30"/>
                  <a:pt x="51" y="29"/>
                </a:cubicBezTo>
                <a:cubicBezTo>
                  <a:pt x="51" y="28"/>
                  <a:pt x="50" y="28"/>
                  <a:pt x="50" y="28"/>
                </a:cubicBezTo>
                <a:close/>
                <a:moveTo>
                  <a:pt x="40" y="32"/>
                </a:moveTo>
                <a:cubicBezTo>
                  <a:pt x="39" y="32"/>
                  <a:pt x="38" y="30"/>
                  <a:pt x="38" y="29"/>
                </a:cubicBezTo>
                <a:cubicBezTo>
                  <a:pt x="38" y="28"/>
                  <a:pt x="39" y="26"/>
                  <a:pt x="40" y="26"/>
                </a:cubicBezTo>
                <a:cubicBezTo>
                  <a:pt x="42" y="26"/>
                  <a:pt x="43" y="28"/>
                  <a:pt x="43" y="29"/>
                </a:cubicBezTo>
                <a:cubicBezTo>
                  <a:pt x="43" y="30"/>
                  <a:pt x="42" y="32"/>
                  <a:pt x="40" y="32"/>
                </a:cubicBezTo>
                <a:close/>
                <a:moveTo>
                  <a:pt x="54" y="0"/>
                </a:moveTo>
                <a:cubicBezTo>
                  <a:pt x="6" y="0"/>
                  <a:pt x="6" y="0"/>
                  <a:pt x="6" y="0"/>
                </a:cubicBezTo>
                <a:cubicBezTo>
                  <a:pt x="3" y="0"/>
                  <a:pt x="0" y="2"/>
                  <a:pt x="0" y="5"/>
                </a:cubicBezTo>
                <a:cubicBezTo>
                  <a:pt x="0" y="53"/>
                  <a:pt x="0" y="53"/>
                  <a:pt x="0" y="53"/>
                </a:cubicBezTo>
                <a:cubicBezTo>
                  <a:pt x="0" y="56"/>
                  <a:pt x="3" y="58"/>
                  <a:pt x="6" y="58"/>
                </a:cubicBezTo>
                <a:cubicBezTo>
                  <a:pt x="54" y="58"/>
                  <a:pt x="54" y="58"/>
                  <a:pt x="54" y="58"/>
                </a:cubicBezTo>
                <a:cubicBezTo>
                  <a:pt x="57" y="58"/>
                  <a:pt x="59" y="56"/>
                  <a:pt x="59" y="53"/>
                </a:cubicBezTo>
                <a:cubicBezTo>
                  <a:pt x="59" y="5"/>
                  <a:pt x="59" y="5"/>
                  <a:pt x="59" y="5"/>
                </a:cubicBezTo>
                <a:cubicBezTo>
                  <a:pt x="59" y="2"/>
                  <a:pt x="57" y="0"/>
                  <a:pt x="54" y="0"/>
                </a:cubicBezTo>
                <a:close/>
                <a:moveTo>
                  <a:pt x="56" y="53"/>
                </a:moveTo>
                <a:cubicBezTo>
                  <a:pt x="56" y="54"/>
                  <a:pt x="55" y="56"/>
                  <a:pt x="54" y="56"/>
                </a:cubicBezTo>
                <a:cubicBezTo>
                  <a:pt x="6" y="56"/>
                  <a:pt x="6" y="56"/>
                  <a:pt x="6" y="56"/>
                </a:cubicBezTo>
                <a:cubicBezTo>
                  <a:pt x="4" y="56"/>
                  <a:pt x="3" y="54"/>
                  <a:pt x="3" y="53"/>
                </a:cubicBezTo>
                <a:cubicBezTo>
                  <a:pt x="3" y="5"/>
                  <a:pt x="3" y="5"/>
                  <a:pt x="3" y="5"/>
                </a:cubicBezTo>
                <a:cubicBezTo>
                  <a:pt x="3" y="4"/>
                  <a:pt x="4" y="2"/>
                  <a:pt x="6" y="2"/>
                </a:cubicBezTo>
                <a:cubicBezTo>
                  <a:pt x="54" y="2"/>
                  <a:pt x="54" y="2"/>
                  <a:pt x="54" y="2"/>
                </a:cubicBezTo>
                <a:cubicBezTo>
                  <a:pt x="55" y="2"/>
                  <a:pt x="56" y="4"/>
                  <a:pt x="56" y="5"/>
                </a:cubicBezTo>
                <a:lnTo>
                  <a:pt x="56" y="53"/>
                </a:lnTo>
                <a:close/>
              </a:path>
            </a:pathLst>
          </a:custGeom>
          <a:solidFill>
            <a:srgbClr val="B80106"/>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srgbClr val="FC7C7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Oval 20"/>
          <p:cNvSpPr/>
          <p:nvPr/>
        </p:nvSpPr>
        <p:spPr>
          <a:xfrm>
            <a:off x="7248965" y="1893316"/>
            <a:ext cx="269502" cy="269500"/>
          </a:xfrm>
          <a:prstGeom prst="ellipse">
            <a:avLst/>
          </a:prstGeom>
          <a:solidFill>
            <a:srgbClr val="B80106"/>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endParaRPr kumimoji="0" lang="th-TH"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TextBox 25"/>
          <p:cNvSpPr txBox="1"/>
          <p:nvPr/>
        </p:nvSpPr>
        <p:spPr>
          <a:xfrm>
            <a:off x="7676717" y="1840520"/>
            <a:ext cx="1976113" cy="338554"/>
          </a:xfrm>
          <a:prstGeom prst="rect">
            <a:avLst/>
          </a:prstGeom>
          <a:noFill/>
        </p:spPr>
        <p:txBody>
          <a:bodyPr wrap="square" rtlCol="0" anchor="t">
            <a:spAutoFit/>
          </a:bodyPr>
          <a:lstStyle/>
          <a:p>
            <a:r>
              <a:rPr lang="zh-CN" altLang="en-US" sz="1600" b="1" spc="50" dirty="0">
                <a:solidFill>
                  <a:srgbClr val="B80106"/>
                </a:solidFill>
                <a:latin typeface="微软雅黑" panose="020B0503020204020204" pitchFamily="34" charset="-122"/>
                <a:ea typeface="微软雅黑" panose="020B0503020204020204" pitchFamily="34" charset="-122"/>
                <a:sym typeface="微软雅黑" panose="020B0503020204020204" pitchFamily="34" charset="-122"/>
              </a:rPr>
              <a:t>个性化的培养计划</a:t>
            </a:r>
          </a:p>
        </p:txBody>
      </p:sp>
      <p:sp>
        <p:nvSpPr>
          <p:cNvPr id="92" name="TextBox 26"/>
          <p:cNvSpPr txBox="1"/>
          <p:nvPr/>
        </p:nvSpPr>
        <p:spPr>
          <a:xfrm>
            <a:off x="7687377" y="2133324"/>
            <a:ext cx="4102327" cy="867930"/>
          </a:xfrm>
          <a:prstGeom prst="rect">
            <a:avLst/>
          </a:prstGeom>
          <a:noFill/>
        </p:spPr>
        <p:txBody>
          <a:bodyPr wrap="square" rtlCol="0" anchor="t">
            <a:spAutoFit/>
          </a:bodyPr>
          <a:lstStyle/>
          <a:p>
            <a:pPr>
              <a:lnSpc>
                <a:spcPct val="120000"/>
              </a:lnSpc>
            </a:pPr>
            <a:r>
              <a:rPr lang="en-US" altLang="zh-CN" sz="1400" b="1" dirty="0">
                <a:latin typeface="微软雅黑" panose="020B0503020204020204" pitchFamily="34" charset="-122"/>
                <a:ea typeface="微软雅黑" panose="020B0503020204020204" pitchFamily="34" charset="-122"/>
              </a:rPr>
              <a:t>2015</a:t>
            </a:r>
            <a:r>
              <a:rPr lang="zh-CN" altLang="en-US" sz="1400" b="1" dirty="0">
                <a:latin typeface="微软雅黑" panose="020B0503020204020204" pitchFamily="34" charset="-122"/>
                <a:ea typeface="微软雅黑" panose="020B0503020204020204" pitchFamily="34" charset="-122"/>
              </a:rPr>
              <a:t>年，学院修订了</a:t>
            </a:r>
            <a:r>
              <a:rPr lang="en-US" altLang="zh-CN" sz="1400" b="1" dirty="0">
                <a:solidFill>
                  <a:srgbClr val="006B59"/>
                </a:solidFill>
                <a:latin typeface="微软雅黑" panose="020B0503020204020204" pitchFamily="34" charset="-122"/>
                <a:ea typeface="微软雅黑" panose="020B0503020204020204" pitchFamily="34" charset="-122"/>
              </a:rPr>
              <a:t>47</a:t>
            </a:r>
            <a:r>
              <a:rPr lang="zh-CN" altLang="en-US" sz="1400" b="1" dirty="0">
                <a:solidFill>
                  <a:srgbClr val="006B59"/>
                </a:solidFill>
                <a:latin typeface="微软雅黑" panose="020B0503020204020204" pitchFamily="34" charset="-122"/>
                <a:ea typeface="微软雅黑" panose="020B0503020204020204" pitchFamily="34" charset="-122"/>
              </a:rPr>
              <a:t>个方向博士生培养方案</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不断加强对研究生培养过程的管理，加强研究生</a:t>
            </a:r>
            <a:endParaRPr lang="en-US" altLang="zh-CN" sz="1400" b="1" dirty="0">
              <a:latin typeface="微软雅黑" panose="020B0503020204020204" pitchFamily="34" charset="-122"/>
              <a:ea typeface="微软雅黑" panose="020B0503020204020204" pitchFamily="34" charset="-122"/>
            </a:endParaRPr>
          </a:p>
          <a:p>
            <a:pPr>
              <a:lnSpc>
                <a:spcPct val="120000"/>
              </a:lnSpc>
            </a:pPr>
            <a:r>
              <a:rPr lang="zh-CN" altLang="zh-CN" sz="1400" b="1" dirty="0">
                <a:latin typeface="微软雅黑" panose="020B0503020204020204" pitchFamily="34" charset="-122"/>
                <a:ea typeface="微软雅黑" panose="020B0503020204020204" pitchFamily="34" charset="-122"/>
              </a:rPr>
              <a:t>获取知识能力、创新能力和实践能力的培养</a:t>
            </a:r>
            <a:endParaRPr lang="en-US" altLang="zh-CN" sz="1400" b="1" dirty="0">
              <a:solidFill>
                <a:srgbClr val="000000">
                  <a:lumMod val="65000"/>
                  <a:lumOff val="35000"/>
                </a:srgb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Oval 34"/>
          <p:cNvSpPr/>
          <p:nvPr/>
        </p:nvSpPr>
        <p:spPr>
          <a:xfrm>
            <a:off x="8077476" y="3321284"/>
            <a:ext cx="269502" cy="269500"/>
          </a:xfrm>
          <a:prstGeom prst="ellipse">
            <a:avLst/>
          </a:prstGeom>
          <a:solidFill>
            <a:srgbClr val="F65050"/>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th-TH"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TextBox 35"/>
          <p:cNvSpPr txBox="1"/>
          <p:nvPr/>
        </p:nvSpPr>
        <p:spPr>
          <a:xfrm>
            <a:off x="8453680" y="3576089"/>
            <a:ext cx="3303980" cy="867930"/>
          </a:xfrm>
          <a:prstGeom prst="rect">
            <a:avLst/>
          </a:prstGeom>
          <a:noFill/>
        </p:spPr>
        <p:txBody>
          <a:bodyPr wrap="square" rtlCol="0" anchor="t">
            <a:spAutoFit/>
          </a:bodyPr>
          <a:lstStyle/>
          <a:p>
            <a:pPr>
              <a:lnSpc>
                <a:spcPct val="120000"/>
              </a:lnSpc>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学院每年</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为研究生开设课程</a:t>
            </a:r>
            <a:r>
              <a:rPr lang="en-US" altLang="zh-CN"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300</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多门</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，硕士生课程全部参与了学校课程评估，</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新开课</a:t>
            </a:r>
            <a:r>
              <a:rPr lang="en-US" altLang="zh-CN"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45</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门</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，研究生</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课程建设立项</a:t>
            </a:r>
            <a:r>
              <a:rPr lang="en-US" altLang="zh-CN"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16</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门</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96" name="Oval 38"/>
          <p:cNvSpPr/>
          <p:nvPr/>
        </p:nvSpPr>
        <p:spPr>
          <a:xfrm>
            <a:off x="7405123" y="5287917"/>
            <a:ext cx="269502" cy="269500"/>
          </a:xfrm>
          <a:prstGeom prst="ellipse">
            <a:avLst/>
          </a:prstGeom>
          <a:solidFill>
            <a:srgbClr val="FC7C7C"/>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a:t>
            </a:r>
            <a:endParaRPr kumimoji="0" lang="th-TH"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TextBox 39"/>
          <p:cNvSpPr txBox="1"/>
          <p:nvPr/>
        </p:nvSpPr>
        <p:spPr>
          <a:xfrm>
            <a:off x="7795537" y="5238685"/>
            <a:ext cx="1617915" cy="338554"/>
          </a:xfrm>
          <a:prstGeom prst="rect">
            <a:avLst/>
          </a:prstGeom>
          <a:noFill/>
        </p:spPr>
        <p:txBody>
          <a:bodyPr wrap="square" rtlCol="0" anchor="t">
            <a:spAutoFit/>
          </a:bodyPr>
          <a:lstStyle/>
          <a:p>
            <a:r>
              <a:rPr lang="zh-CN" altLang="en-US" sz="1600" b="1" spc="50" dirty="0">
                <a:solidFill>
                  <a:srgbClr val="FC7C7C"/>
                </a:solidFill>
                <a:latin typeface="微软雅黑" panose="020B0503020204020204" pitchFamily="34" charset="-122"/>
                <a:ea typeface="微软雅黑" panose="020B0503020204020204" pitchFamily="34" charset="-122"/>
                <a:sym typeface="微软雅黑" panose="020B0503020204020204" pitchFamily="34" charset="-122"/>
              </a:rPr>
              <a:t>导师队伍建设</a:t>
            </a:r>
          </a:p>
        </p:txBody>
      </p:sp>
      <p:sp>
        <p:nvSpPr>
          <p:cNvPr id="98" name="TextBox 40"/>
          <p:cNvSpPr txBox="1"/>
          <p:nvPr/>
        </p:nvSpPr>
        <p:spPr>
          <a:xfrm>
            <a:off x="7795538" y="5528643"/>
            <a:ext cx="3589156" cy="867930"/>
          </a:xfrm>
          <a:prstGeom prst="rect">
            <a:avLst/>
          </a:prstGeom>
          <a:noFill/>
        </p:spPr>
        <p:txBody>
          <a:bodyPr wrap="square" rtlCol="0" anchor="t">
            <a:spAutoFit/>
          </a:bodyPr>
          <a:lstStyle/>
          <a:p>
            <a:pPr>
              <a:lnSpc>
                <a:spcPct val="120000"/>
              </a:lnSpc>
              <a:spcBef>
                <a:spcPts val="600"/>
              </a:spcBef>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不断加强导师队伍建设，严格审核招生资格。</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新增博士生指导教师 </a:t>
            </a:r>
            <a:r>
              <a:rPr lang="en-US" altLang="zh-CN"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人</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硕士指导教师</a:t>
            </a:r>
            <a:r>
              <a:rPr lang="en-US" altLang="zh-CN"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25</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人</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Oval 42"/>
          <p:cNvSpPr/>
          <p:nvPr/>
        </p:nvSpPr>
        <p:spPr>
          <a:xfrm>
            <a:off x="4665973" y="5287917"/>
            <a:ext cx="269502" cy="269500"/>
          </a:xfrm>
          <a:prstGeom prst="ellipse">
            <a:avLst/>
          </a:prstGeom>
          <a:solidFill>
            <a:srgbClr val="FE6666"/>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4</a:t>
            </a:r>
            <a:endParaRPr kumimoji="0" lang="th-TH"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TextBox 43"/>
          <p:cNvSpPr txBox="1"/>
          <p:nvPr/>
        </p:nvSpPr>
        <p:spPr>
          <a:xfrm>
            <a:off x="2920233" y="5248284"/>
            <a:ext cx="1617915" cy="338554"/>
          </a:xfrm>
          <a:prstGeom prst="rect">
            <a:avLst/>
          </a:prstGeom>
          <a:noFill/>
        </p:spPr>
        <p:txBody>
          <a:bodyPr wrap="square" rtlCol="0" anchor="t">
            <a:spAutoFit/>
          </a:bodyPr>
          <a:lstStyle/>
          <a:p>
            <a:pPr algn="r"/>
            <a:r>
              <a:rPr lang="zh-CN" altLang="en-US" sz="1600" b="1" spc="50" dirty="0">
                <a:solidFill>
                  <a:srgbClr val="FE6666"/>
                </a:solidFill>
                <a:latin typeface="微软雅黑" panose="020B0503020204020204" pitchFamily="34" charset="-122"/>
                <a:ea typeface="微软雅黑" panose="020B0503020204020204" pitchFamily="34" charset="-122"/>
                <a:sym typeface="微软雅黑" panose="020B0503020204020204" pitchFamily="34" charset="-122"/>
              </a:rPr>
              <a:t>暑期学校</a:t>
            </a:r>
          </a:p>
        </p:txBody>
      </p:sp>
      <p:sp>
        <p:nvSpPr>
          <p:cNvPr id="101" name="TextBox 44"/>
          <p:cNvSpPr txBox="1"/>
          <p:nvPr/>
        </p:nvSpPr>
        <p:spPr>
          <a:xfrm>
            <a:off x="1070921" y="5528643"/>
            <a:ext cx="3467227" cy="867930"/>
          </a:xfrm>
          <a:prstGeom prst="rect">
            <a:avLst/>
          </a:prstGeom>
          <a:noFill/>
        </p:spPr>
        <p:txBody>
          <a:bodyPr wrap="square" rtlCol="0" anchor="t">
            <a:spAutoFit/>
          </a:bodyPr>
          <a:lstStyle/>
          <a:p>
            <a:pPr algn="r">
              <a:lnSpc>
                <a:spcPct val="120000"/>
              </a:lnSpc>
              <a:spcBef>
                <a:spcPts val="600"/>
              </a:spcBef>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举办不同主题的暑期学校，</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增强全国高校相关学科之间的智力共享和交流合作</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  不断推动国内东方文学学科的建设和发展。</a:t>
            </a:r>
          </a:p>
        </p:txBody>
      </p:sp>
      <p:sp>
        <p:nvSpPr>
          <p:cNvPr id="102" name="Oval 46"/>
          <p:cNvSpPr/>
          <p:nvPr/>
        </p:nvSpPr>
        <p:spPr>
          <a:xfrm>
            <a:off x="4058571" y="3923375"/>
            <a:ext cx="269502" cy="269500"/>
          </a:xfrm>
          <a:prstGeom prst="ellipse">
            <a:avLst/>
          </a:prstGeom>
          <a:solidFill>
            <a:srgbClr val="EE2222"/>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5</a:t>
            </a:r>
            <a:endParaRPr kumimoji="0" lang="th-TH"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TextBox 47"/>
          <p:cNvSpPr txBox="1"/>
          <p:nvPr/>
        </p:nvSpPr>
        <p:spPr>
          <a:xfrm>
            <a:off x="2312831" y="3874389"/>
            <a:ext cx="1617915" cy="338554"/>
          </a:xfrm>
          <a:prstGeom prst="rect">
            <a:avLst/>
          </a:prstGeom>
          <a:noFill/>
        </p:spPr>
        <p:txBody>
          <a:bodyPr wrap="square" rtlCol="0" anchor="t">
            <a:spAutoFit/>
          </a:bodyPr>
          <a:lstStyle/>
          <a:p>
            <a:pPr algn="r"/>
            <a:r>
              <a:rPr lang="zh-CN" altLang="en-US" sz="1600" b="1" spc="50" dirty="0">
                <a:solidFill>
                  <a:srgbClr val="EE2222"/>
                </a:solidFill>
                <a:latin typeface="微软雅黑" panose="020B0503020204020204" pitchFamily="34" charset="-122"/>
                <a:ea typeface="微软雅黑" panose="020B0503020204020204" pitchFamily="34" charset="-122"/>
                <a:sym typeface="微软雅黑" panose="020B0503020204020204" pitchFamily="34" charset="-122"/>
              </a:rPr>
              <a:t>研究生论坛</a:t>
            </a:r>
          </a:p>
        </p:txBody>
      </p:sp>
      <p:sp>
        <p:nvSpPr>
          <p:cNvPr id="104" name="TextBox 48"/>
          <p:cNvSpPr txBox="1"/>
          <p:nvPr/>
        </p:nvSpPr>
        <p:spPr>
          <a:xfrm>
            <a:off x="832709" y="4164101"/>
            <a:ext cx="3098037" cy="867930"/>
          </a:xfrm>
          <a:prstGeom prst="rect">
            <a:avLst/>
          </a:prstGeom>
          <a:noFill/>
        </p:spPr>
        <p:txBody>
          <a:bodyPr wrap="square" rtlCol="0" anchor="t">
            <a:spAutoFit/>
          </a:bodyPr>
          <a:lstStyle/>
          <a:p>
            <a:pPr algn="r">
              <a:lnSpc>
                <a:spcPct val="120000"/>
              </a:lnSpc>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继续举办研究生论坛，为研究生营造良好的学术氛围、提供优质的学术</a:t>
            </a:r>
            <a:endParaRPr lang="en-US" altLang="zh-CN" sz="1400" b="1" dirty="0">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20000"/>
              </a:lnSpc>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实践机会，</a:t>
            </a:r>
            <a:r>
              <a:rPr lang="zh-CN" altLang="zh-CN" sz="1400" b="1" dirty="0">
                <a:latin typeface="微软雅黑" panose="020B0503020204020204" pitchFamily="34" charset="-122"/>
                <a:ea typeface="微软雅黑" panose="020B0503020204020204" pitchFamily="34" charset="-122"/>
              </a:rPr>
              <a:t>到</a:t>
            </a:r>
            <a:r>
              <a:rPr lang="en-US" altLang="zh-CN" sz="1400" b="1" dirty="0">
                <a:solidFill>
                  <a:srgbClr val="006B59"/>
                </a:solidFill>
                <a:latin typeface="微软雅黑" panose="020B0503020204020204" pitchFamily="34" charset="-122"/>
                <a:ea typeface="微软雅黑" panose="020B0503020204020204" pitchFamily="34" charset="-122"/>
              </a:rPr>
              <a:t>2018</a:t>
            </a:r>
            <a:r>
              <a:rPr lang="zh-CN" altLang="zh-CN" sz="1400" b="1" dirty="0">
                <a:solidFill>
                  <a:srgbClr val="006B59"/>
                </a:solidFill>
                <a:latin typeface="微软雅黑" panose="020B0503020204020204" pitchFamily="34" charset="-122"/>
                <a:ea typeface="微软雅黑" panose="020B0503020204020204" pitchFamily="34" charset="-122"/>
              </a:rPr>
              <a:t>年已举办</a:t>
            </a:r>
            <a:r>
              <a:rPr lang="en-US" altLang="zh-CN" sz="1400" b="1" dirty="0">
                <a:solidFill>
                  <a:srgbClr val="006B59"/>
                </a:solidFill>
                <a:latin typeface="微软雅黑" panose="020B0503020204020204" pitchFamily="34" charset="-122"/>
                <a:ea typeface="微软雅黑" panose="020B0503020204020204" pitchFamily="34" charset="-122"/>
              </a:rPr>
              <a:t>10</a:t>
            </a:r>
            <a:r>
              <a:rPr lang="zh-CN" altLang="zh-CN" sz="1400" b="1" dirty="0">
                <a:solidFill>
                  <a:srgbClr val="006B59"/>
                </a:solidFill>
                <a:latin typeface="微软雅黑" panose="020B0503020204020204" pitchFamily="34" charset="-122"/>
                <a:ea typeface="微软雅黑" panose="020B0503020204020204" pitchFamily="34" charset="-122"/>
              </a:rPr>
              <a:t>届</a:t>
            </a:r>
            <a:endParaRPr lang="en-US" altLang="zh-CN"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Freeform 62"/>
          <p:cNvSpPr>
            <a:spLocks noEditPoints="1"/>
          </p:cNvSpPr>
          <p:nvPr/>
        </p:nvSpPr>
        <p:spPr bwMode="auto">
          <a:xfrm>
            <a:off x="6809172" y="4646812"/>
            <a:ext cx="205600" cy="225235"/>
          </a:xfrm>
          <a:custGeom>
            <a:avLst/>
            <a:gdLst>
              <a:gd name="T0" fmla="*/ 52 w 53"/>
              <a:gd name="T1" fmla="*/ 0 h 58"/>
              <a:gd name="T2" fmla="*/ 52 w 53"/>
              <a:gd name="T3" fmla="*/ 0 h 58"/>
              <a:gd name="T4" fmla="*/ 52 w 53"/>
              <a:gd name="T5" fmla="*/ 0 h 58"/>
              <a:gd name="T6" fmla="*/ 17 w 53"/>
              <a:gd name="T7" fmla="*/ 5 h 58"/>
              <a:gd name="T8" fmla="*/ 17 w 53"/>
              <a:gd name="T9" fmla="*/ 5 h 58"/>
              <a:gd name="T10" fmla="*/ 16 w 53"/>
              <a:gd name="T11" fmla="*/ 6 h 58"/>
              <a:gd name="T12" fmla="*/ 16 w 53"/>
              <a:gd name="T13" fmla="*/ 46 h 58"/>
              <a:gd name="T14" fmla="*/ 12 w 53"/>
              <a:gd name="T15" fmla="*/ 45 h 58"/>
              <a:gd name="T16" fmla="*/ 7 w 53"/>
              <a:gd name="T17" fmla="*/ 45 h 58"/>
              <a:gd name="T18" fmla="*/ 0 w 53"/>
              <a:gd name="T19" fmla="*/ 52 h 58"/>
              <a:gd name="T20" fmla="*/ 7 w 53"/>
              <a:gd name="T21" fmla="*/ 58 h 58"/>
              <a:gd name="T22" fmla="*/ 12 w 53"/>
              <a:gd name="T23" fmla="*/ 58 h 58"/>
              <a:gd name="T24" fmla="*/ 19 w 53"/>
              <a:gd name="T25" fmla="*/ 52 h 58"/>
              <a:gd name="T26" fmla="*/ 19 w 53"/>
              <a:gd name="T27" fmla="*/ 21 h 58"/>
              <a:gd name="T28" fmla="*/ 51 w 53"/>
              <a:gd name="T29" fmla="*/ 16 h 58"/>
              <a:gd name="T30" fmla="*/ 51 w 53"/>
              <a:gd name="T31" fmla="*/ 38 h 58"/>
              <a:gd name="T32" fmla="*/ 47 w 53"/>
              <a:gd name="T33" fmla="*/ 37 h 58"/>
              <a:gd name="T34" fmla="*/ 41 w 53"/>
              <a:gd name="T35" fmla="*/ 37 h 58"/>
              <a:gd name="T36" fmla="*/ 35 w 53"/>
              <a:gd name="T37" fmla="*/ 44 h 58"/>
              <a:gd name="T38" fmla="*/ 41 w 53"/>
              <a:gd name="T39" fmla="*/ 50 h 58"/>
              <a:gd name="T40" fmla="*/ 47 w 53"/>
              <a:gd name="T41" fmla="*/ 50 h 58"/>
              <a:gd name="T42" fmla="*/ 53 w 53"/>
              <a:gd name="T43" fmla="*/ 44 h 58"/>
              <a:gd name="T44" fmla="*/ 53 w 53"/>
              <a:gd name="T45" fmla="*/ 1 h 58"/>
              <a:gd name="T46" fmla="*/ 52 w 53"/>
              <a:gd name="T47" fmla="*/ 0 h 58"/>
              <a:gd name="T48" fmla="*/ 12 w 53"/>
              <a:gd name="T49" fmla="*/ 56 h 58"/>
              <a:gd name="T50" fmla="*/ 7 w 53"/>
              <a:gd name="T51" fmla="*/ 56 h 58"/>
              <a:gd name="T52" fmla="*/ 3 w 53"/>
              <a:gd name="T53" fmla="*/ 52 h 58"/>
              <a:gd name="T54" fmla="*/ 7 w 53"/>
              <a:gd name="T55" fmla="*/ 48 h 58"/>
              <a:gd name="T56" fmla="*/ 12 w 53"/>
              <a:gd name="T57" fmla="*/ 48 h 58"/>
              <a:gd name="T58" fmla="*/ 16 w 53"/>
              <a:gd name="T59" fmla="*/ 52 h 58"/>
              <a:gd name="T60" fmla="*/ 12 w 53"/>
              <a:gd name="T61" fmla="*/ 56 h 58"/>
              <a:gd name="T62" fmla="*/ 47 w 53"/>
              <a:gd name="T63" fmla="*/ 48 h 58"/>
              <a:gd name="T64" fmla="*/ 41 w 53"/>
              <a:gd name="T65" fmla="*/ 48 h 58"/>
              <a:gd name="T66" fmla="*/ 37 w 53"/>
              <a:gd name="T67" fmla="*/ 44 h 58"/>
              <a:gd name="T68" fmla="*/ 41 w 53"/>
              <a:gd name="T69" fmla="*/ 40 h 58"/>
              <a:gd name="T70" fmla="*/ 47 w 53"/>
              <a:gd name="T71" fmla="*/ 40 h 58"/>
              <a:gd name="T72" fmla="*/ 51 w 53"/>
              <a:gd name="T73" fmla="*/ 44 h 58"/>
              <a:gd name="T74" fmla="*/ 47 w 53"/>
              <a:gd name="T75" fmla="*/ 48 h 58"/>
              <a:gd name="T76" fmla="*/ 51 w 53"/>
              <a:gd name="T77" fmla="*/ 13 h 58"/>
              <a:gd name="T78" fmla="*/ 19 w 53"/>
              <a:gd name="T79" fmla="*/ 18 h 58"/>
              <a:gd name="T80" fmla="*/ 19 w 53"/>
              <a:gd name="T81" fmla="*/ 7 h 58"/>
              <a:gd name="T82" fmla="*/ 51 w 53"/>
              <a:gd name="T83" fmla="*/ 3 h 58"/>
              <a:gd name="T84" fmla="*/ 51 w 53"/>
              <a:gd name="T85"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 h="58">
                <a:moveTo>
                  <a:pt x="52" y="0"/>
                </a:moveTo>
                <a:cubicBezTo>
                  <a:pt x="52" y="0"/>
                  <a:pt x="52" y="0"/>
                  <a:pt x="52" y="0"/>
                </a:cubicBezTo>
                <a:cubicBezTo>
                  <a:pt x="52" y="0"/>
                  <a:pt x="52" y="0"/>
                  <a:pt x="52" y="0"/>
                </a:cubicBezTo>
                <a:cubicBezTo>
                  <a:pt x="17" y="5"/>
                  <a:pt x="17" y="5"/>
                  <a:pt x="17" y="5"/>
                </a:cubicBezTo>
                <a:cubicBezTo>
                  <a:pt x="17" y="5"/>
                  <a:pt x="17" y="5"/>
                  <a:pt x="17" y="5"/>
                </a:cubicBezTo>
                <a:cubicBezTo>
                  <a:pt x="16" y="5"/>
                  <a:pt x="16" y="6"/>
                  <a:pt x="16" y="6"/>
                </a:cubicBezTo>
                <a:cubicBezTo>
                  <a:pt x="16" y="46"/>
                  <a:pt x="16" y="46"/>
                  <a:pt x="16" y="46"/>
                </a:cubicBezTo>
                <a:cubicBezTo>
                  <a:pt x="15" y="46"/>
                  <a:pt x="14" y="45"/>
                  <a:pt x="12" y="45"/>
                </a:cubicBezTo>
                <a:cubicBezTo>
                  <a:pt x="7" y="45"/>
                  <a:pt x="7" y="45"/>
                  <a:pt x="7" y="45"/>
                </a:cubicBezTo>
                <a:cubicBezTo>
                  <a:pt x="3" y="45"/>
                  <a:pt x="0" y="48"/>
                  <a:pt x="0" y="52"/>
                </a:cubicBezTo>
                <a:cubicBezTo>
                  <a:pt x="0" y="55"/>
                  <a:pt x="3" y="58"/>
                  <a:pt x="7" y="58"/>
                </a:cubicBezTo>
                <a:cubicBezTo>
                  <a:pt x="12" y="58"/>
                  <a:pt x="12" y="58"/>
                  <a:pt x="12" y="58"/>
                </a:cubicBezTo>
                <a:cubicBezTo>
                  <a:pt x="16" y="58"/>
                  <a:pt x="19" y="55"/>
                  <a:pt x="19" y="52"/>
                </a:cubicBezTo>
                <a:cubicBezTo>
                  <a:pt x="19" y="21"/>
                  <a:pt x="19" y="21"/>
                  <a:pt x="19" y="21"/>
                </a:cubicBezTo>
                <a:cubicBezTo>
                  <a:pt x="51" y="16"/>
                  <a:pt x="51" y="16"/>
                  <a:pt x="51" y="16"/>
                </a:cubicBezTo>
                <a:cubicBezTo>
                  <a:pt x="51" y="38"/>
                  <a:pt x="51" y="38"/>
                  <a:pt x="51" y="38"/>
                </a:cubicBezTo>
                <a:cubicBezTo>
                  <a:pt x="50" y="38"/>
                  <a:pt x="48" y="37"/>
                  <a:pt x="47" y="37"/>
                </a:cubicBezTo>
                <a:cubicBezTo>
                  <a:pt x="41" y="37"/>
                  <a:pt x="41" y="37"/>
                  <a:pt x="41" y="37"/>
                </a:cubicBezTo>
                <a:cubicBezTo>
                  <a:pt x="38" y="37"/>
                  <a:pt x="35" y="40"/>
                  <a:pt x="35" y="44"/>
                </a:cubicBezTo>
                <a:cubicBezTo>
                  <a:pt x="35" y="47"/>
                  <a:pt x="38" y="50"/>
                  <a:pt x="41" y="50"/>
                </a:cubicBezTo>
                <a:cubicBezTo>
                  <a:pt x="47" y="50"/>
                  <a:pt x="47" y="50"/>
                  <a:pt x="47" y="50"/>
                </a:cubicBezTo>
                <a:cubicBezTo>
                  <a:pt x="50" y="50"/>
                  <a:pt x="53" y="47"/>
                  <a:pt x="53" y="44"/>
                </a:cubicBezTo>
                <a:cubicBezTo>
                  <a:pt x="53" y="1"/>
                  <a:pt x="53" y="1"/>
                  <a:pt x="53" y="1"/>
                </a:cubicBezTo>
                <a:cubicBezTo>
                  <a:pt x="53" y="0"/>
                  <a:pt x="53" y="0"/>
                  <a:pt x="52" y="0"/>
                </a:cubicBezTo>
                <a:close/>
                <a:moveTo>
                  <a:pt x="12" y="56"/>
                </a:moveTo>
                <a:cubicBezTo>
                  <a:pt x="7" y="56"/>
                  <a:pt x="7" y="56"/>
                  <a:pt x="7" y="56"/>
                </a:cubicBezTo>
                <a:cubicBezTo>
                  <a:pt x="4" y="56"/>
                  <a:pt x="3" y="54"/>
                  <a:pt x="3" y="52"/>
                </a:cubicBezTo>
                <a:cubicBezTo>
                  <a:pt x="3" y="49"/>
                  <a:pt x="4" y="48"/>
                  <a:pt x="7" y="48"/>
                </a:cubicBezTo>
                <a:cubicBezTo>
                  <a:pt x="12" y="48"/>
                  <a:pt x="12" y="48"/>
                  <a:pt x="12" y="48"/>
                </a:cubicBezTo>
                <a:cubicBezTo>
                  <a:pt x="14" y="48"/>
                  <a:pt x="16" y="49"/>
                  <a:pt x="16" y="52"/>
                </a:cubicBezTo>
                <a:cubicBezTo>
                  <a:pt x="16" y="54"/>
                  <a:pt x="14" y="56"/>
                  <a:pt x="12" y="56"/>
                </a:cubicBezTo>
                <a:close/>
                <a:moveTo>
                  <a:pt x="47" y="48"/>
                </a:moveTo>
                <a:cubicBezTo>
                  <a:pt x="41" y="48"/>
                  <a:pt x="41" y="48"/>
                  <a:pt x="41" y="48"/>
                </a:cubicBezTo>
                <a:cubicBezTo>
                  <a:pt x="39" y="48"/>
                  <a:pt x="37" y="46"/>
                  <a:pt x="37" y="44"/>
                </a:cubicBezTo>
                <a:cubicBezTo>
                  <a:pt x="37" y="41"/>
                  <a:pt x="39" y="40"/>
                  <a:pt x="41" y="40"/>
                </a:cubicBezTo>
                <a:cubicBezTo>
                  <a:pt x="47" y="40"/>
                  <a:pt x="47" y="40"/>
                  <a:pt x="47" y="40"/>
                </a:cubicBezTo>
                <a:cubicBezTo>
                  <a:pt x="49" y="40"/>
                  <a:pt x="51" y="41"/>
                  <a:pt x="51" y="44"/>
                </a:cubicBezTo>
                <a:cubicBezTo>
                  <a:pt x="51" y="46"/>
                  <a:pt x="49" y="48"/>
                  <a:pt x="47" y="48"/>
                </a:cubicBezTo>
                <a:close/>
                <a:moveTo>
                  <a:pt x="51" y="13"/>
                </a:moveTo>
                <a:cubicBezTo>
                  <a:pt x="19" y="18"/>
                  <a:pt x="19" y="18"/>
                  <a:pt x="19" y="18"/>
                </a:cubicBezTo>
                <a:cubicBezTo>
                  <a:pt x="19" y="7"/>
                  <a:pt x="19" y="7"/>
                  <a:pt x="19" y="7"/>
                </a:cubicBezTo>
                <a:cubicBezTo>
                  <a:pt x="51" y="3"/>
                  <a:pt x="51" y="3"/>
                  <a:pt x="51" y="3"/>
                </a:cubicBezTo>
                <a:lnTo>
                  <a:pt x="51" y="13"/>
                </a:lnTo>
                <a:close/>
              </a:path>
            </a:pathLst>
          </a:custGeom>
          <a:solidFill>
            <a:srgbClr val="FC7C7C"/>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srgbClr val="FC7C7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Freeform 72"/>
          <p:cNvSpPr>
            <a:spLocks noEditPoints="1"/>
          </p:cNvSpPr>
          <p:nvPr/>
        </p:nvSpPr>
        <p:spPr bwMode="auto">
          <a:xfrm>
            <a:off x="4935476" y="3493505"/>
            <a:ext cx="286987" cy="282636"/>
          </a:xfrm>
          <a:custGeom>
            <a:avLst/>
            <a:gdLst>
              <a:gd name="T0" fmla="*/ 13 w 59"/>
              <a:gd name="T1" fmla="*/ 39 h 58"/>
              <a:gd name="T2" fmla="*/ 15 w 59"/>
              <a:gd name="T3" fmla="*/ 38 h 58"/>
              <a:gd name="T4" fmla="*/ 15 w 59"/>
              <a:gd name="T5" fmla="*/ 37 h 58"/>
              <a:gd name="T6" fmla="*/ 14 w 59"/>
              <a:gd name="T7" fmla="*/ 36 h 58"/>
              <a:gd name="T8" fmla="*/ 13 w 59"/>
              <a:gd name="T9" fmla="*/ 36 h 58"/>
              <a:gd name="T10" fmla="*/ 11 w 59"/>
              <a:gd name="T11" fmla="*/ 37 h 58"/>
              <a:gd name="T12" fmla="*/ 11 w 59"/>
              <a:gd name="T13" fmla="*/ 38 h 58"/>
              <a:gd name="T14" fmla="*/ 12 w 59"/>
              <a:gd name="T15" fmla="*/ 40 h 58"/>
              <a:gd name="T16" fmla="*/ 13 w 59"/>
              <a:gd name="T17" fmla="*/ 39 h 58"/>
              <a:gd name="T18" fmla="*/ 22 w 59"/>
              <a:gd name="T19" fmla="*/ 38 h 58"/>
              <a:gd name="T20" fmla="*/ 20 w 59"/>
              <a:gd name="T21" fmla="*/ 37 h 58"/>
              <a:gd name="T22" fmla="*/ 19 w 59"/>
              <a:gd name="T23" fmla="*/ 37 h 58"/>
              <a:gd name="T24" fmla="*/ 6 w 59"/>
              <a:gd name="T25" fmla="*/ 51 h 58"/>
              <a:gd name="T26" fmla="*/ 6 w 59"/>
              <a:gd name="T27" fmla="*/ 52 h 58"/>
              <a:gd name="T28" fmla="*/ 7 w 59"/>
              <a:gd name="T29" fmla="*/ 53 h 58"/>
              <a:gd name="T30" fmla="*/ 8 w 59"/>
              <a:gd name="T31" fmla="*/ 53 h 58"/>
              <a:gd name="T32" fmla="*/ 21 w 59"/>
              <a:gd name="T33" fmla="*/ 39 h 58"/>
              <a:gd name="T34" fmla="*/ 22 w 59"/>
              <a:gd name="T35" fmla="*/ 38 h 58"/>
              <a:gd name="T36" fmla="*/ 22 w 59"/>
              <a:gd name="T37" fmla="*/ 44 h 58"/>
              <a:gd name="T38" fmla="*/ 21 w 59"/>
              <a:gd name="T39" fmla="*/ 44 h 58"/>
              <a:gd name="T40" fmla="*/ 17 w 59"/>
              <a:gd name="T41" fmla="*/ 48 h 58"/>
              <a:gd name="T42" fmla="*/ 16 w 59"/>
              <a:gd name="T43" fmla="*/ 49 h 58"/>
              <a:gd name="T44" fmla="*/ 18 w 59"/>
              <a:gd name="T45" fmla="*/ 50 h 58"/>
              <a:gd name="T46" fmla="*/ 19 w 59"/>
              <a:gd name="T47" fmla="*/ 50 h 58"/>
              <a:gd name="T48" fmla="*/ 23 w 59"/>
              <a:gd name="T49" fmla="*/ 46 h 58"/>
              <a:gd name="T50" fmla="*/ 23 w 59"/>
              <a:gd name="T51" fmla="*/ 45 h 58"/>
              <a:gd name="T52" fmla="*/ 22 w 59"/>
              <a:gd name="T53" fmla="*/ 44 h 58"/>
              <a:gd name="T54" fmla="*/ 59 w 59"/>
              <a:gd name="T55" fmla="*/ 1 h 58"/>
              <a:gd name="T56" fmla="*/ 58 w 59"/>
              <a:gd name="T57" fmla="*/ 0 h 58"/>
              <a:gd name="T58" fmla="*/ 57 w 59"/>
              <a:gd name="T59" fmla="*/ 0 h 58"/>
              <a:gd name="T60" fmla="*/ 57 w 59"/>
              <a:gd name="T61" fmla="*/ 0 h 58"/>
              <a:gd name="T62" fmla="*/ 1 w 59"/>
              <a:gd name="T63" fmla="*/ 24 h 58"/>
              <a:gd name="T64" fmla="*/ 1 w 59"/>
              <a:gd name="T65" fmla="*/ 24 h 58"/>
              <a:gd name="T66" fmla="*/ 1 w 59"/>
              <a:gd name="T67" fmla="*/ 24 h 58"/>
              <a:gd name="T68" fmla="*/ 1 w 59"/>
              <a:gd name="T69" fmla="*/ 24 h 58"/>
              <a:gd name="T70" fmla="*/ 0 w 59"/>
              <a:gd name="T71" fmla="*/ 25 h 58"/>
              <a:gd name="T72" fmla="*/ 1 w 59"/>
              <a:gd name="T73" fmla="*/ 26 h 58"/>
              <a:gd name="T74" fmla="*/ 1 w 59"/>
              <a:gd name="T75" fmla="*/ 26 h 58"/>
              <a:gd name="T76" fmla="*/ 23 w 59"/>
              <a:gd name="T77" fmla="*/ 35 h 58"/>
              <a:gd name="T78" fmla="*/ 32 w 59"/>
              <a:gd name="T79" fmla="*/ 57 h 58"/>
              <a:gd name="T80" fmla="*/ 32 w 59"/>
              <a:gd name="T81" fmla="*/ 57 h 58"/>
              <a:gd name="T82" fmla="*/ 34 w 59"/>
              <a:gd name="T83" fmla="*/ 58 h 58"/>
              <a:gd name="T84" fmla="*/ 35 w 59"/>
              <a:gd name="T85" fmla="*/ 58 h 58"/>
              <a:gd name="T86" fmla="*/ 35 w 59"/>
              <a:gd name="T87" fmla="*/ 58 h 58"/>
              <a:gd name="T88" fmla="*/ 35 w 59"/>
              <a:gd name="T89" fmla="*/ 58 h 58"/>
              <a:gd name="T90" fmla="*/ 35 w 59"/>
              <a:gd name="T91" fmla="*/ 58 h 58"/>
              <a:gd name="T92" fmla="*/ 59 w 59"/>
              <a:gd name="T93" fmla="*/ 2 h 58"/>
              <a:gd name="T94" fmla="*/ 59 w 59"/>
              <a:gd name="T95" fmla="*/ 2 h 58"/>
              <a:gd name="T96" fmla="*/ 59 w 59"/>
              <a:gd name="T97" fmla="*/ 1 h 58"/>
              <a:gd name="T98" fmla="*/ 5 w 59"/>
              <a:gd name="T99" fmla="*/ 25 h 58"/>
              <a:gd name="T100" fmla="*/ 52 w 59"/>
              <a:gd name="T101" fmla="*/ 5 h 58"/>
              <a:gd name="T102" fmla="*/ 24 w 59"/>
              <a:gd name="T103" fmla="*/ 33 h 58"/>
              <a:gd name="T104" fmla="*/ 5 w 59"/>
              <a:gd name="T105" fmla="*/ 25 h 58"/>
              <a:gd name="T106" fmla="*/ 34 w 59"/>
              <a:gd name="T107" fmla="*/ 54 h 58"/>
              <a:gd name="T108" fmla="*/ 26 w 59"/>
              <a:gd name="T109" fmla="*/ 35 h 58"/>
              <a:gd name="T110" fmla="*/ 54 w 59"/>
              <a:gd name="T111" fmla="*/ 7 h 58"/>
              <a:gd name="T112" fmla="*/ 34 w 59"/>
              <a:gd name="T113"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58">
                <a:moveTo>
                  <a:pt x="13" y="39"/>
                </a:moveTo>
                <a:cubicBezTo>
                  <a:pt x="15" y="38"/>
                  <a:pt x="15" y="38"/>
                  <a:pt x="15" y="38"/>
                </a:cubicBezTo>
                <a:cubicBezTo>
                  <a:pt x="15" y="38"/>
                  <a:pt x="15" y="37"/>
                  <a:pt x="15" y="37"/>
                </a:cubicBezTo>
                <a:cubicBezTo>
                  <a:pt x="15" y="36"/>
                  <a:pt x="14" y="36"/>
                  <a:pt x="14" y="36"/>
                </a:cubicBezTo>
                <a:cubicBezTo>
                  <a:pt x="13" y="36"/>
                  <a:pt x="13" y="36"/>
                  <a:pt x="13" y="36"/>
                </a:cubicBezTo>
                <a:cubicBezTo>
                  <a:pt x="11" y="37"/>
                  <a:pt x="11" y="37"/>
                  <a:pt x="11" y="37"/>
                </a:cubicBezTo>
                <a:cubicBezTo>
                  <a:pt x="11" y="38"/>
                  <a:pt x="11" y="38"/>
                  <a:pt x="11" y="38"/>
                </a:cubicBezTo>
                <a:cubicBezTo>
                  <a:pt x="11" y="39"/>
                  <a:pt x="12" y="40"/>
                  <a:pt x="12" y="40"/>
                </a:cubicBezTo>
                <a:cubicBezTo>
                  <a:pt x="13" y="40"/>
                  <a:pt x="13" y="40"/>
                  <a:pt x="13" y="39"/>
                </a:cubicBezTo>
                <a:close/>
                <a:moveTo>
                  <a:pt x="22" y="38"/>
                </a:moveTo>
                <a:cubicBezTo>
                  <a:pt x="22" y="38"/>
                  <a:pt x="21" y="37"/>
                  <a:pt x="20" y="37"/>
                </a:cubicBezTo>
                <a:cubicBezTo>
                  <a:pt x="20" y="37"/>
                  <a:pt x="20" y="37"/>
                  <a:pt x="19" y="37"/>
                </a:cubicBezTo>
                <a:cubicBezTo>
                  <a:pt x="6" y="51"/>
                  <a:pt x="6" y="51"/>
                  <a:pt x="6" y="51"/>
                </a:cubicBezTo>
                <a:cubicBezTo>
                  <a:pt x="6" y="51"/>
                  <a:pt x="6" y="51"/>
                  <a:pt x="6" y="52"/>
                </a:cubicBezTo>
                <a:cubicBezTo>
                  <a:pt x="6" y="52"/>
                  <a:pt x="6" y="53"/>
                  <a:pt x="7" y="53"/>
                </a:cubicBezTo>
                <a:cubicBezTo>
                  <a:pt x="7" y="53"/>
                  <a:pt x="8" y="53"/>
                  <a:pt x="8" y="53"/>
                </a:cubicBezTo>
                <a:cubicBezTo>
                  <a:pt x="21" y="39"/>
                  <a:pt x="21" y="39"/>
                  <a:pt x="21" y="39"/>
                </a:cubicBezTo>
                <a:cubicBezTo>
                  <a:pt x="22" y="39"/>
                  <a:pt x="22" y="39"/>
                  <a:pt x="22" y="38"/>
                </a:cubicBezTo>
                <a:close/>
                <a:moveTo>
                  <a:pt x="22" y="44"/>
                </a:moveTo>
                <a:cubicBezTo>
                  <a:pt x="21" y="44"/>
                  <a:pt x="21" y="44"/>
                  <a:pt x="21" y="44"/>
                </a:cubicBezTo>
                <a:cubicBezTo>
                  <a:pt x="17" y="48"/>
                  <a:pt x="17" y="48"/>
                  <a:pt x="17" y="48"/>
                </a:cubicBezTo>
                <a:cubicBezTo>
                  <a:pt x="16" y="48"/>
                  <a:pt x="16" y="49"/>
                  <a:pt x="16" y="49"/>
                </a:cubicBezTo>
                <a:cubicBezTo>
                  <a:pt x="16" y="50"/>
                  <a:pt x="17" y="50"/>
                  <a:pt x="18" y="50"/>
                </a:cubicBezTo>
                <a:cubicBezTo>
                  <a:pt x="18" y="50"/>
                  <a:pt x="18" y="50"/>
                  <a:pt x="19" y="50"/>
                </a:cubicBezTo>
                <a:cubicBezTo>
                  <a:pt x="23" y="46"/>
                  <a:pt x="23" y="46"/>
                  <a:pt x="23" y="46"/>
                </a:cubicBezTo>
                <a:cubicBezTo>
                  <a:pt x="23" y="46"/>
                  <a:pt x="23" y="45"/>
                  <a:pt x="23" y="45"/>
                </a:cubicBezTo>
                <a:cubicBezTo>
                  <a:pt x="23" y="44"/>
                  <a:pt x="22" y="44"/>
                  <a:pt x="22" y="44"/>
                </a:cubicBezTo>
                <a:close/>
                <a:moveTo>
                  <a:pt x="59" y="1"/>
                </a:moveTo>
                <a:cubicBezTo>
                  <a:pt x="59" y="0"/>
                  <a:pt x="58" y="0"/>
                  <a:pt x="58" y="0"/>
                </a:cubicBezTo>
                <a:cubicBezTo>
                  <a:pt x="57" y="0"/>
                  <a:pt x="57" y="0"/>
                  <a:pt x="57" y="0"/>
                </a:cubicBezTo>
                <a:cubicBezTo>
                  <a:pt x="57" y="0"/>
                  <a:pt x="57" y="0"/>
                  <a:pt x="57" y="0"/>
                </a:cubicBezTo>
                <a:cubicBezTo>
                  <a:pt x="1" y="24"/>
                  <a:pt x="1" y="24"/>
                  <a:pt x="1" y="24"/>
                </a:cubicBezTo>
                <a:cubicBezTo>
                  <a:pt x="1" y="24"/>
                  <a:pt x="1" y="24"/>
                  <a:pt x="1" y="24"/>
                </a:cubicBezTo>
                <a:cubicBezTo>
                  <a:pt x="1" y="24"/>
                  <a:pt x="1" y="24"/>
                  <a:pt x="1" y="24"/>
                </a:cubicBezTo>
                <a:cubicBezTo>
                  <a:pt x="1" y="24"/>
                  <a:pt x="1" y="24"/>
                  <a:pt x="1" y="24"/>
                </a:cubicBezTo>
                <a:cubicBezTo>
                  <a:pt x="1" y="24"/>
                  <a:pt x="0" y="24"/>
                  <a:pt x="0" y="25"/>
                </a:cubicBezTo>
                <a:cubicBezTo>
                  <a:pt x="0" y="26"/>
                  <a:pt x="1" y="26"/>
                  <a:pt x="1" y="26"/>
                </a:cubicBezTo>
                <a:cubicBezTo>
                  <a:pt x="1" y="26"/>
                  <a:pt x="1" y="26"/>
                  <a:pt x="1" y="26"/>
                </a:cubicBezTo>
                <a:cubicBezTo>
                  <a:pt x="23" y="35"/>
                  <a:pt x="23" y="35"/>
                  <a:pt x="23" y="35"/>
                </a:cubicBezTo>
                <a:cubicBezTo>
                  <a:pt x="32" y="57"/>
                  <a:pt x="32" y="57"/>
                  <a:pt x="32" y="57"/>
                </a:cubicBezTo>
                <a:cubicBezTo>
                  <a:pt x="32" y="57"/>
                  <a:pt x="32" y="57"/>
                  <a:pt x="32" y="57"/>
                </a:cubicBezTo>
                <a:cubicBezTo>
                  <a:pt x="33" y="58"/>
                  <a:pt x="33" y="58"/>
                  <a:pt x="34" y="58"/>
                </a:cubicBezTo>
                <a:cubicBezTo>
                  <a:pt x="34" y="58"/>
                  <a:pt x="35" y="58"/>
                  <a:pt x="35" y="58"/>
                </a:cubicBezTo>
                <a:cubicBezTo>
                  <a:pt x="35" y="58"/>
                  <a:pt x="35" y="58"/>
                  <a:pt x="35" y="58"/>
                </a:cubicBezTo>
                <a:cubicBezTo>
                  <a:pt x="35" y="58"/>
                  <a:pt x="35" y="58"/>
                  <a:pt x="35" y="58"/>
                </a:cubicBezTo>
                <a:cubicBezTo>
                  <a:pt x="35" y="58"/>
                  <a:pt x="35" y="58"/>
                  <a:pt x="35" y="58"/>
                </a:cubicBezTo>
                <a:cubicBezTo>
                  <a:pt x="59" y="2"/>
                  <a:pt x="59" y="2"/>
                  <a:pt x="59" y="2"/>
                </a:cubicBezTo>
                <a:cubicBezTo>
                  <a:pt x="59" y="2"/>
                  <a:pt x="59" y="2"/>
                  <a:pt x="59" y="2"/>
                </a:cubicBezTo>
                <a:cubicBezTo>
                  <a:pt x="59" y="1"/>
                  <a:pt x="59" y="1"/>
                  <a:pt x="59" y="1"/>
                </a:cubicBezTo>
                <a:close/>
                <a:moveTo>
                  <a:pt x="5" y="25"/>
                </a:moveTo>
                <a:cubicBezTo>
                  <a:pt x="52" y="5"/>
                  <a:pt x="52" y="5"/>
                  <a:pt x="52" y="5"/>
                </a:cubicBezTo>
                <a:cubicBezTo>
                  <a:pt x="24" y="33"/>
                  <a:pt x="24" y="33"/>
                  <a:pt x="24" y="33"/>
                </a:cubicBezTo>
                <a:lnTo>
                  <a:pt x="5" y="25"/>
                </a:lnTo>
                <a:close/>
                <a:moveTo>
                  <a:pt x="34" y="54"/>
                </a:moveTo>
                <a:cubicBezTo>
                  <a:pt x="26" y="35"/>
                  <a:pt x="26" y="35"/>
                  <a:pt x="26" y="35"/>
                </a:cubicBezTo>
                <a:cubicBezTo>
                  <a:pt x="54" y="7"/>
                  <a:pt x="54" y="7"/>
                  <a:pt x="54" y="7"/>
                </a:cubicBezTo>
                <a:lnTo>
                  <a:pt x="34" y="54"/>
                </a:lnTo>
                <a:close/>
              </a:path>
            </a:pathLst>
          </a:custGeom>
          <a:solidFill>
            <a:srgbClr val="EE222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srgbClr val="FC7C7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Freeform 76"/>
          <p:cNvSpPr>
            <a:spLocks noEditPoints="1"/>
          </p:cNvSpPr>
          <p:nvPr/>
        </p:nvSpPr>
        <p:spPr bwMode="auto">
          <a:xfrm>
            <a:off x="7106724" y="3300256"/>
            <a:ext cx="288436" cy="282638"/>
          </a:xfrm>
          <a:custGeom>
            <a:avLst/>
            <a:gdLst>
              <a:gd name="T0" fmla="*/ 54 w 59"/>
              <a:gd name="T1" fmla="*/ 22 h 58"/>
              <a:gd name="T2" fmla="*/ 53 w 59"/>
              <a:gd name="T3" fmla="*/ 14 h 58"/>
              <a:gd name="T4" fmla="*/ 48 w 59"/>
              <a:gd name="T5" fmla="*/ 5 h 58"/>
              <a:gd name="T6" fmla="*/ 45 w 59"/>
              <a:gd name="T7" fmla="*/ 5 h 58"/>
              <a:gd name="T8" fmla="*/ 36 w 59"/>
              <a:gd name="T9" fmla="*/ 4 h 58"/>
              <a:gd name="T10" fmla="*/ 34 w 59"/>
              <a:gd name="T11" fmla="*/ 0 h 58"/>
              <a:gd name="T12" fmla="*/ 24 w 59"/>
              <a:gd name="T13" fmla="*/ 2 h 58"/>
              <a:gd name="T14" fmla="*/ 17 w 59"/>
              <a:gd name="T15" fmla="*/ 7 h 58"/>
              <a:gd name="T16" fmla="*/ 13 w 59"/>
              <a:gd name="T17" fmla="*/ 5 h 58"/>
              <a:gd name="T18" fmla="*/ 6 w 59"/>
              <a:gd name="T19" fmla="*/ 11 h 58"/>
              <a:gd name="T20" fmla="*/ 8 w 59"/>
              <a:gd name="T21" fmla="*/ 16 h 58"/>
              <a:gd name="T22" fmla="*/ 2 w 59"/>
              <a:gd name="T23" fmla="*/ 23 h 58"/>
              <a:gd name="T24" fmla="*/ 0 w 59"/>
              <a:gd name="T25" fmla="*/ 33 h 58"/>
              <a:gd name="T26" fmla="*/ 5 w 59"/>
              <a:gd name="T27" fmla="*/ 36 h 58"/>
              <a:gd name="T28" fmla="*/ 6 w 59"/>
              <a:gd name="T29" fmla="*/ 44 h 58"/>
              <a:gd name="T30" fmla="*/ 12 w 59"/>
              <a:gd name="T31" fmla="*/ 53 h 58"/>
              <a:gd name="T32" fmla="*/ 14 w 59"/>
              <a:gd name="T33" fmla="*/ 53 h 58"/>
              <a:gd name="T34" fmla="*/ 23 w 59"/>
              <a:gd name="T35" fmla="*/ 54 h 58"/>
              <a:gd name="T36" fmla="*/ 26 w 59"/>
              <a:gd name="T37" fmla="*/ 58 h 58"/>
              <a:gd name="T38" fmla="*/ 36 w 59"/>
              <a:gd name="T39" fmla="*/ 56 h 58"/>
              <a:gd name="T40" fmla="*/ 42 w 59"/>
              <a:gd name="T41" fmla="*/ 51 h 58"/>
              <a:gd name="T42" fmla="*/ 46 w 59"/>
              <a:gd name="T43" fmla="*/ 53 h 58"/>
              <a:gd name="T44" fmla="*/ 53 w 59"/>
              <a:gd name="T45" fmla="*/ 47 h 58"/>
              <a:gd name="T46" fmla="*/ 52 w 59"/>
              <a:gd name="T47" fmla="*/ 42 h 58"/>
              <a:gd name="T48" fmla="*/ 57 w 59"/>
              <a:gd name="T49" fmla="*/ 35 h 58"/>
              <a:gd name="T50" fmla="*/ 59 w 59"/>
              <a:gd name="T51" fmla="*/ 25 h 58"/>
              <a:gd name="T52" fmla="*/ 56 w 59"/>
              <a:gd name="T53" fmla="*/ 32 h 58"/>
              <a:gd name="T54" fmla="*/ 54 w 59"/>
              <a:gd name="T55" fmla="*/ 33 h 58"/>
              <a:gd name="T56" fmla="*/ 49 w 59"/>
              <a:gd name="T57" fmla="*/ 40 h 58"/>
              <a:gd name="T58" fmla="*/ 51 w 59"/>
              <a:gd name="T59" fmla="*/ 46 h 58"/>
              <a:gd name="T60" fmla="*/ 46 w 59"/>
              <a:gd name="T61" fmla="*/ 50 h 58"/>
              <a:gd name="T62" fmla="*/ 42 w 59"/>
              <a:gd name="T63" fmla="*/ 48 h 58"/>
              <a:gd name="T64" fmla="*/ 36 w 59"/>
              <a:gd name="T65" fmla="*/ 51 h 58"/>
              <a:gd name="T66" fmla="*/ 33 w 59"/>
              <a:gd name="T67" fmla="*/ 56 h 58"/>
              <a:gd name="T68" fmla="*/ 26 w 59"/>
              <a:gd name="T69" fmla="*/ 56 h 58"/>
              <a:gd name="T70" fmla="*/ 24 w 59"/>
              <a:gd name="T71" fmla="*/ 51 h 58"/>
              <a:gd name="T72" fmla="*/ 17 w 59"/>
              <a:gd name="T73" fmla="*/ 48 h 58"/>
              <a:gd name="T74" fmla="*/ 13 w 59"/>
              <a:gd name="T75" fmla="*/ 50 h 58"/>
              <a:gd name="T76" fmla="*/ 8 w 59"/>
              <a:gd name="T77" fmla="*/ 46 h 58"/>
              <a:gd name="T78" fmla="*/ 10 w 59"/>
              <a:gd name="T79" fmla="*/ 40 h 58"/>
              <a:gd name="T80" fmla="*/ 6 w 59"/>
              <a:gd name="T81" fmla="*/ 33 h 58"/>
              <a:gd name="T82" fmla="*/ 3 w 59"/>
              <a:gd name="T83" fmla="*/ 32 h 58"/>
              <a:gd name="T84" fmla="*/ 6 w 59"/>
              <a:gd name="T85" fmla="*/ 25 h 58"/>
              <a:gd name="T86" fmla="*/ 10 w 59"/>
              <a:gd name="T87" fmla="*/ 18 h 58"/>
              <a:gd name="T88" fmla="*/ 8 w 59"/>
              <a:gd name="T89" fmla="*/ 12 h 58"/>
              <a:gd name="T90" fmla="*/ 13 w 59"/>
              <a:gd name="T91" fmla="*/ 8 h 58"/>
              <a:gd name="T92" fmla="*/ 17 w 59"/>
              <a:gd name="T93" fmla="*/ 10 h 58"/>
              <a:gd name="T94" fmla="*/ 24 w 59"/>
              <a:gd name="T95" fmla="*/ 7 h 58"/>
              <a:gd name="T96" fmla="*/ 26 w 59"/>
              <a:gd name="T97" fmla="*/ 2 h 58"/>
              <a:gd name="T98" fmla="*/ 33 w 59"/>
              <a:gd name="T99" fmla="*/ 2 h 58"/>
              <a:gd name="T100" fmla="*/ 36 w 59"/>
              <a:gd name="T101" fmla="*/ 7 h 58"/>
              <a:gd name="T102" fmla="*/ 42 w 59"/>
              <a:gd name="T103" fmla="*/ 10 h 58"/>
              <a:gd name="T104" fmla="*/ 46 w 59"/>
              <a:gd name="T105" fmla="*/ 8 h 58"/>
              <a:gd name="T106" fmla="*/ 51 w 59"/>
              <a:gd name="T107" fmla="*/ 13 h 58"/>
              <a:gd name="T108" fmla="*/ 49 w 59"/>
              <a:gd name="T109" fmla="*/ 18 h 58"/>
              <a:gd name="T110" fmla="*/ 54 w 59"/>
              <a:gd name="T111" fmla="*/ 25 h 58"/>
              <a:gd name="T112" fmla="*/ 56 w 59"/>
              <a:gd name="T113" fmla="*/ 32 h 58"/>
              <a:gd name="T114" fmla="*/ 16 w 59"/>
              <a:gd name="T115" fmla="*/ 29 h 58"/>
              <a:gd name="T116" fmla="*/ 43 w 59"/>
              <a:gd name="T117" fmla="*/ 29 h 58"/>
              <a:gd name="T118" fmla="*/ 30 w 59"/>
              <a:gd name="T119" fmla="*/ 40 h 58"/>
              <a:gd name="T120" fmla="*/ 30 w 59"/>
              <a:gd name="T121" fmla="*/ 18 h 58"/>
              <a:gd name="T122" fmla="*/ 30 w 59"/>
              <a:gd name="T12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 h="58">
                <a:moveTo>
                  <a:pt x="57" y="23"/>
                </a:moveTo>
                <a:cubicBezTo>
                  <a:pt x="54" y="22"/>
                  <a:pt x="54" y="22"/>
                  <a:pt x="54" y="22"/>
                </a:cubicBezTo>
                <a:cubicBezTo>
                  <a:pt x="54" y="20"/>
                  <a:pt x="53" y="18"/>
                  <a:pt x="52" y="16"/>
                </a:cubicBezTo>
                <a:cubicBezTo>
                  <a:pt x="53" y="14"/>
                  <a:pt x="53" y="14"/>
                  <a:pt x="53" y="14"/>
                </a:cubicBezTo>
                <a:cubicBezTo>
                  <a:pt x="54" y="13"/>
                  <a:pt x="54" y="12"/>
                  <a:pt x="53" y="11"/>
                </a:cubicBezTo>
                <a:cubicBezTo>
                  <a:pt x="48" y="5"/>
                  <a:pt x="48" y="5"/>
                  <a:pt x="48" y="5"/>
                </a:cubicBezTo>
                <a:cubicBezTo>
                  <a:pt x="47" y="5"/>
                  <a:pt x="47" y="5"/>
                  <a:pt x="46" y="5"/>
                </a:cubicBezTo>
                <a:cubicBezTo>
                  <a:pt x="46" y="5"/>
                  <a:pt x="45" y="5"/>
                  <a:pt x="45" y="5"/>
                </a:cubicBezTo>
                <a:cubicBezTo>
                  <a:pt x="42" y="7"/>
                  <a:pt x="42" y="7"/>
                  <a:pt x="42" y="7"/>
                </a:cubicBezTo>
                <a:cubicBezTo>
                  <a:pt x="40" y="6"/>
                  <a:pt x="38" y="5"/>
                  <a:pt x="36" y="4"/>
                </a:cubicBezTo>
                <a:cubicBezTo>
                  <a:pt x="36" y="2"/>
                  <a:pt x="36" y="2"/>
                  <a:pt x="36" y="2"/>
                </a:cubicBezTo>
                <a:cubicBezTo>
                  <a:pt x="35" y="1"/>
                  <a:pt x="35" y="0"/>
                  <a:pt x="34" y="0"/>
                </a:cubicBezTo>
                <a:cubicBezTo>
                  <a:pt x="26" y="0"/>
                  <a:pt x="26" y="0"/>
                  <a:pt x="26" y="0"/>
                </a:cubicBezTo>
                <a:cubicBezTo>
                  <a:pt x="25" y="0"/>
                  <a:pt x="24" y="1"/>
                  <a:pt x="24" y="2"/>
                </a:cubicBezTo>
                <a:cubicBezTo>
                  <a:pt x="23" y="4"/>
                  <a:pt x="23" y="4"/>
                  <a:pt x="23" y="4"/>
                </a:cubicBezTo>
                <a:cubicBezTo>
                  <a:pt x="21" y="5"/>
                  <a:pt x="19" y="6"/>
                  <a:pt x="17" y="7"/>
                </a:cubicBezTo>
                <a:cubicBezTo>
                  <a:pt x="14" y="5"/>
                  <a:pt x="14" y="5"/>
                  <a:pt x="14" y="5"/>
                </a:cubicBezTo>
                <a:cubicBezTo>
                  <a:pt x="14" y="5"/>
                  <a:pt x="13" y="5"/>
                  <a:pt x="13" y="5"/>
                </a:cubicBezTo>
                <a:cubicBezTo>
                  <a:pt x="12" y="5"/>
                  <a:pt x="12" y="5"/>
                  <a:pt x="12" y="5"/>
                </a:cubicBezTo>
                <a:cubicBezTo>
                  <a:pt x="6" y="11"/>
                  <a:pt x="6" y="11"/>
                  <a:pt x="6" y="11"/>
                </a:cubicBezTo>
                <a:cubicBezTo>
                  <a:pt x="5" y="12"/>
                  <a:pt x="6" y="13"/>
                  <a:pt x="6" y="14"/>
                </a:cubicBezTo>
                <a:cubicBezTo>
                  <a:pt x="8" y="16"/>
                  <a:pt x="8" y="16"/>
                  <a:pt x="8" y="16"/>
                </a:cubicBezTo>
                <a:cubicBezTo>
                  <a:pt x="7" y="18"/>
                  <a:pt x="6" y="20"/>
                  <a:pt x="5" y="22"/>
                </a:cubicBezTo>
                <a:cubicBezTo>
                  <a:pt x="2" y="23"/>
                  <a:pt x="2" y="23"/>
                  <a:pt x="2" y="23"/>
                </a:cubicBezTo>
                <a:cubicBezTo>
                  <a:pt x="1" y="23"/>
                  <a:pt x="0" y="24"/>
                  <a:pt x="0" y="25"/>
                </a:cubicBezTo>
                <a:cubicBezTo>
                  <a:pt x="0" y="33"/>
                  <a:pt x="0" y="33"/>
                  <a:pt x="0" y="33"/>
                </a:cubicBezTo>
                <a:cubicBezTo>
                  <a:pt x="0" y="34"/>
                  <a:pt x="1" y="35"/>
                  <a:pt x="2" y="35"/>
                </a:cubicBezTo>
                <a:cubicBezTo>
                  <a:pt x="5" y="36"/>
                  <a:pt x="5" y="36"/>
                  <a:pt x="5" y="36"/>
                </a:cubicBezTo>
                <a:cubicBezTo>
                  <a:pt x="6" y="38"/>
                  <a:pt x="7" y="40"/>
                  <a:pt x="8" y="42"/>
                </a:cubicBezTo>
                <a:cubicBezTo>
                  <a:pt x="6" y="44"/>
                  <a:pt x="6" y="44"/>
                  <a:pt x="6" y="44"/>
                </a:cubicBezTo>
                <a:cubicBezTo>
                  <a:pt x="6" y="45"/>
                  <a:pt x="5" y="46"/>
                  <a:pt x="6" y="47"/>
                </a:cubicBezTo>
                <a:cubicBezTo>
                  <a:pt x="12" y="53"/>
                  <a:pt x="12" y="53"/>
                  <a:pt x="12" y="53"/>
                </a:cubicBezTo>
                <a:cubicBezTo>
                  <a:pt x="12" y="53"/>
                  <a:pt x="12" y="53"/>
                  <a:pt x="13" y="53"/>
                </a:cubicBezTo>
                <a:cubicBezTo>
                  <a:pt x="13" y="53"/>
                  <a:pt x="14" y="53"/>
                  <a:pt x="14" y="53"/>
                </a:cubicBezTo>
                <a:cubicBezTo>
                  <a:pt x="17" y="51"/>
                  <a:pt x="17" y="51"/>
                  <a:pt x="17" y="51"/>
                </a:cubicBezTo>
                <a:cubicBezTo>
                  <a:pt x="19" y="52"/>
                  <a:pt x="21" y="53"/>
                  <a:pt x="23" y="54"/>
                </a:cubicBezTo>
                <a:cubicBezTo>
                  <a:pt x="24" y="56"/>
                  <a:pt x="24" y="56"/>
                  <a:pt x="24" y="56"/>
                </a:cubicBezTo>
                <a:cubicBezTo>
                  <a:pt x="24" y="57"/>
                  <a:pt x="25" y="58"/>
                  <a:pt x="26" y="58"/>
                </a:cubicBezTo>
                <a:cubicBezTo>
                  <a:pt x="34" y="58"/>
                  <a:pt x="34" y="58"/>
                  <a:pt x="34" y="58"/>
                </a:cubicBezTo>
                <a:cubicBezTo>
                  <a:pt x="35" y="58"/>
                  <a:pt x="35" y="57"/>
                  <a:pt x="36" y="56"/>
                </a:cubicBezTo>
                <a:cubicBezTo>
                  <a:pt x="36" y="54"/>
                  <a:pt x="36" y="54"/>
                  <a:pt x="36" y="54"/>
                </a:cubicBezTo>
                <a:cubicBezTo>
                  <a:pt x="38" y="53"/>
                  <a:pt x="40" y="52"/>
                  <a:pt x="42" y="51"/>
                </a:cubicBezTo>
                <a:cubicBezTo>
                  <a:pt x="45" y="53"/>
                  <a:pt x="45" y="53"/>
                  <a:pt x="45" y="53"/>
                </a:cubicBezTo>
                <a:cubicBezTo>
                  <a:pt x="45" y="53"/>
                  <a:pt x="46" y="53"/>
                  <a:pt x="46" y="53"/>
                </a:cubicBezTo>
                <a:cubicBezTo>
                  <a:pt x="47" y="53"/>
                  <a:pt x="47" y="53"/>
                  <a:pt x="48" y="53"/>
                </a:cubicBezTo>
                <a:cubicBezTo>
                  <a:pt x="53" y="47"/>
                  <a:pt x="53" y="47"/>
                  <a:pt x="53" y="47"/>
                </a:cubicBezTo>
                <a:cubicBezTo>
                  <a:pt x="54" y="46"/>
                  <a:pt x="54" y="45"/>
                  <a:pt x="53" y="44"/>
                </a:cubicBezTo>
                <a:cubicBezTo>
                  <a:pt x="52" y="42"/>
                  <a:pt x="52" y="42"/>
                  <a:pt x="52" y="42"/>
                </a:cubicBezTo>
                <a:cubicBezTo>
                  <a:pt x="53" y="40"/>
                  <a:pt x="54" y="38"/>
                  <a:pt x="54" y="36"/>
                </a:cubicBezTo>
                <a:cubicBezTo>
                  <a:pt x="57" y="35"/>
                  <a:pt x="57" y="35"/>
                  <a:pt x="57" y="35"/>
                </a:cubicBezTo>
                <a:cubicBezTo>
                  <a:pt x="58" y="35"/>
                  <a:pt x="59" y="34"/>
                  <a:pt x="59" y="33"/>
                </a:cubicBezTo>
                <a:cubicBezTo>
                  <a:pt x="59" y="25"/>
                  <a:pt x="59" y="25"/>
                  <a:pt x="59" y="25"/>
                </a:cubicBezTo>
                <a:cubicBezTo>
                  <a:pt x="59" y="24"/>
                  <a:pt x="58" y="23"/>
                  <a:pt x="57" y="23"/>
                </a:cubicBezTo>
                <a:close/>
                <a:moveTo>
                  <a:pt x="56" y="32"/>
                </a:moveTo>
                <a:cubicBezTo>
                  <a:pt x="56" y="32"/>
                  <a:pt x="56" y="32"/>
                  <a:pt x="56" y="32"/>
                </a:cubicBezTo>
                <a:cubicBezTo>
                  <a:pt x="54" y="33"/>
                  <a:pt x="54" y="33"/>
                  <a:pt x="54" y="33"/>
                </a:cubicBezTo>
                <a:cubicBezTo>
                  <a:pt x="53" y="33"/>
                  <a:pt x="52" y="34"/>
                  <a:pt x="52" y="35"/>
                </a:cubicBezTo>
                <a:cubicBezTo>
                  <a:pt x="51" y="37"/>
                  <a:pt x="50" y="39"/>
                  <a:pt x="49" y="40"/>
                </a:cubicBezTo>
                <a:cubicBezTo>
                  <a:pt x="49" y="41"/>
                  <a:pt x="49" y="42"/>
                  <a:pt x="49" y="43"/>
                </a:cubicBezTo>
                <a:cubicBezTo>
                  <a:pt x="51" y="46"/>
                  <a:pt x="51" y="46"/>
                  <a:pt x="51" y="46"/>
                </a:cubicBezTo>
                <a:cubicBezTo>
                  <a:pt x="46" y="50"/>
                  <a:pt x="46" y="50"/>
                  <a:pt x="46" y="50"/>
                </a:cubicBezTo>
                <a:cubicBezTo>
                  <a:pt x="46" y="50"/>
                  <a:pt x="46" y="50"/>
                  <a:pt x="46" y="50"/>
                </a:cubicBezTo>
                <a:cubicBezTo>
                  <a:pt x="44" y="49"/>
                  <a:pt x="44" y="49"/>
                  <a:pt x="44" y="49"/>
                </a:cubicBezTo>
                <a:cubicBezTo>
                  <a:pt x="43" y="48"/>
                  <a:pt x="43" y="48"/>
                  <a:pt x="42" y="48"/>
                </a:cubicBezTo>
                <a:cubicBezTo>
                  <a:pt x="42" y="48"/>
                  <a:pt x="41" y="48"/>
                  <a:pt x="41" y="49"/>
                </a:cubicBezTo>
                <a:cubicBezTo>
                  <a:pt x="39" y="50"/>
                  <a:pt x="37" y="50"/>
                  <a:pt x="36" y="51"/>
                </a:cubicBezTo>
                <a:cubicBezTo>
                  <a:pt x="35" y="51"/>
                  <a:pt x="34" y="52"/>
                  <a:pt x="34" y="53"/>
                </a:cubicBezTo>
                <a:cubicBezTo>
                  <a:pt x="33" y="56"/>
                  <a:pt x="33" y="56"/>
                  <a:pt x="33" y="56"/>
                </a:cubicBezTo>
                <a:cubicBezTo>
                  <a:pt x="33" y="56"/>
                  <a:pt x="33" y="56"/>
                  <a:pt x="33" y="56"/>
                </a:cubicBezTo>
                <a:cubicBezTo>
                  <a:pt x="26" y="56"/>
                  <a:pt x="26" y="56"/>
                  <a:pt x="26" y="56"/>
                </a:cubicBezTo>
                <a:cubicBezTo>
                  <a:pt x="26" y="53"/>
                  <a:pt x="26" y="53"/>
                  <a:pt x="26" y="53"/>
                </a:cubicBezTo>
                <a:cubicBezTo>
                  <a:pt x="25" y="52"/>
                  <a:pt x="25" y="51"/>
                  <a:pt x="24" y="51"/>
                </a:cubicBezTo>
                <a:cubicBezTo>
                  <a:pt x="22" y="50"/>
                  <a:pt x="20" y="50"/>
                  <a:pt x="18" y="49"/>
                </a:cubicBezTo>
                <a:cubicBezTo>
                  <a:pt x="18" y="48"/>
                  <a:pt x="17" y="48"/>
                  <a:pt x="17" y="48"/>
                </a:cubicBezTo>
                <a:cubicBezTo>
                  <a:pt x="16" y="48"/>
                  <a:pt x="16" y="48"/>
                  <a:pt x="16" y="49"/>
                </a:cubicBezTo>
                <a:cubicBezTo>
                  <a:pt x="13" y="50"/>
                  <a:pt x="13" y="50"/>
                  <a:pt x="13" y="50"/>
                </a:cubicBezTo>
                <a:cubicBezTo>
                  <a:pt x="13" y="50"/>
                  <a:pt x="13" y="50"/>
                  <a:pt x="13" y="50"/>
                </a:cubicBezTo>
                <a:cubicBezTo>
                  <a:pt x="8" y="46"/>
                  <a:pt x="8" y="46"/>
                  <a:pt x="8" y="46"/>
                </a:cubicBezTo>
                <a:cubicBezTo>
                  <a:pt x="10" y="43"/>
                  <a:pt x="10" y="43"/>
                  <a:pt x="10" y="43"/>
                </a:cubicBezTo>
                <a:cubicBezTo>
                  <a:pt x="10" y="42"/>
                  <a:pt x="10" y="41"/>
                  <a:pt x="10" y="40"/>
                </a:cubicBezTo>
                <a:cubicBezTo>
                  <a:pt x="9" y="39"/>
                  <a:pt x="8" y="37"/>
                  <a:pt x="8" y="35"/>
                </a:cubicBezTo>
                <a:cubicBezTo>
                  <a:pt x="7" y="34"/>
                  <a:pt x="7" y="33"/>
                  <a:pt x="6" y="33"/>
                </a:cubicBezTo>
                <a:cubicBezTo>
                  <a:pt x="3" y="32"/>
                  <a:pt x="3" y="32"/>
                  <a:pt x="3" y="32"/>
                </a:cubicBezTo>
                <a:cubicBezTo>
                  <a:pt x="3" y="32"/>
                  <a:pt x="3" y="32"/>
                  <a:pt x="3" y="32"/>
                </a:cubicBezTo>
                <a:cubicBezTo>
                  <a:pt x="3" y="26"/>
                  <a:pt x="3" y="26"/>
                  <a:pt x="3" y="26"/>
                </a:cubicBezTo>
                <a:cubicBezTo>
                  <a:pt x="6" y="25"/>
                  <a:pt x="6" y="25"/>
                  <a:pt x="6" y="25"/>
                </a:cubicBezTo>
                <a:cubicBezTo>
                  <a:pt x="7" y="25"/>
                  <a:pt x="7" y="24"/>
                  <a:pt x="8" y="23"/>
                </a:cubicBezTo>
                <a:cubicBezTo>
                  <a:pt x="8" y="21"/>
                  <a:pt x="9" y="19"/>
                  <a:pt x="10" y="18"/>
                </a:cubicBezTo>
                <a:cubicBezTo>
                  <a:pt x="10" y="17"/>
                  <a:pt x="10" y="16"/>
                  <a:pt x="10" y="15"/>
                </a:cubicBezTo>
                <a:cubicBezTo>
                  <a:pt x="8" y="12"/>
                  <a:pt x="8" y="12"/>
                  <a:pt x="8" y="12"/>
                </a:cubicBezTo>
                <a:cubicBezTo>
                  <a:pt x="8" y="12"/>
                  <a:pt x="8" y="12"/>
                  <a:pt x="8" y="12"/>
                </a:cubicBezTo>
                <a:cubicBezTo>
                  <a:pt x="13" y="8"/>
                  <a:pt x="13" y="8"/>
                  <a:pt x="13" y="8"/>
                </a:cubicBezTo>
                <a:cubicBezTo>
                  <a:pt x="16" y="9"/>
                  <a:pt x="16" y="9"/>
                  <a:pt x="16" y="9"/>
                </a:cubicBezTo>
                <a:cubicBezTo>
                  <a:pt x="16" y="10"/>
                  <a:pt x="16" y="10"/>
                  <a:pt x="17" y="10"/>
                </a:cubicBezTo>
                <a:cubicBezTo>
                  <a:pt x="17" y="10"/>
                  <a:pt x="18" y="10"/>
                  <a:pt x="18" y="9"/>
                </a:cubicBezTo>
                <a:cubicBezTo>
                  <a:pt x="20" y="8"/>
                  <a:pt x="22" y="8"/>
                  <a:pt x="24" y="7"/>
                </a:cubicBezTo>
                <a:cubicBezTo>
                  <a:pt x="25" y="7"/>
                  <a:pt x="25" y="6"/>
                  <a:pt x="26" y="5"/>
                </a:cubicBezTo>
                <a:cubicBezTo>
                  <a:pt x="26" y="2"/>
                  <a:pt x="26" y="2"/>
                  <a:pt x="26" y="2"/>
                </a:cubicBezTo>
                <a:cubicBezTo>
                  <a:pt x="33" y="2"/>
                  <a:pt x="33" y="2"/>
                  <a:pt x="33" y="2"/>
                </a:cubicBezTo>
                <a:cubicBezTo>
                  <a:pt x="33" y="2"/>
                  <a:pt x="33" y="2"/>
                  <a:pt x="33" y="2"/>
                </a:cubicBezTo>
                <a:cubicBezTo>
                  <a:pt x="34" y="5"/>
                  <a:pt x="34" y="5"/>
                  <a:pt x="34" y="5"/>
                </a:cubicBezTo>
                <a:cubicBezTo>
                  <a:pt x="34" y="6"/>
                  <a:pt x="35" y="7"/>
                  <a:pt x="36" y="7"/>
                </a:cubicBezTo>
                <a:cubicBezTo>
                  <a:pt x="37" y="8"/>
                  <a:pt x="39" y="8"/>
                  <a:pt x="41" y="9"/>
                </a:cubicBezTo>
                <a:cubicBezTo>
                  <a:pt x="41" y="10"/>
                  <a:pt x="42" y="10"/>
                  <a:pt x="42" y="10"/>
                </a:cubicBezTo>
                <a:cubicBezTo>
                  <a:pt x="43" y="10"/>
                  <a:pt x="43" y="10"/>
                  <a:pt x="44" y="9"/>
                </a:cubicBezTo>
                <a:cubicBezTo>
                  <a:pt x="46" y="8"/>
                  <a:pt x="46" y="8"/>
                  <a:pt x="46" y="8"/>
                </a:cubicBezTo>
                <a:cubicBezTo>
                  <a:pt x="51" y="12"/>
                  <a:pt x="51" y="12"/>
                  <a:pt x="51" y="12"/>
                </a:cubicBezTo>
                <a:cubicBezTo>
                  <a:pt x="51" y="12"/>
                  <a:pt x="51" y="12"/>
                  <a:pt x="51" y="13"/>
                </a:cubicBezTo>
                <a:cubicBezTo>
                  <a:pt x="49" y="15"/>
                  <a:pt x="49" y="15"/>
                  <a:pt x="49" y="15"/>
                </a:cubicBezTo>
                <a:cubicBezTo>
                  <a:pt x="49" y="16"/>
                  <a:pt x="49" y="17"/>
                  <a:pt x="49" y="18"/>
                </a:cubicBezTo>
                <a:cubicBezTo>
                  <a:pt x="50" y="19"/>
                  <a:pt x="51" y="21"/>
                  <a:pt x="52" y="23"/>
                </a:cubicBezTo>
                <a:cubicBezTo>
                  <a:pt x="52" y="24"/>
                  <a:pt x="53" y="25"/>
                  <a:pt x="54" y="25"/>
                </a:cubicBezTo>
                <a:cubicBezTo>
                  <a:pt x="56" y="26"/>
                  <a:pt x="56" y="26"/>
                  <a:pt x="56" y="26"/>
                </a:cubicBezTo>
                <a:lnTo>
                  <a:pt x="56" y="32"/>
                </a:lnTo>
                <a:close/>
                <a:moveTo>
                  <a:pt x="30" y="16"/>
                </a:moveTo>
                <a:cubicBezTo>
                  <a:pt x="22" y="16"/>
                  <a:pt x="16" y="22"/>
                  <a:pt x="16" y="29"/>
                </a:cubicBezTo>
                <a:cubicBezTo>
                  <a:pt x="16" y="36"/>
                  <a:pt x="22" y="42"/>
                  <a:pt x="30" y="42"/>
                </a:cubicBezTo>
                <a:cubicBezTo>
                  <a:pt x="37" y="42"/>
                  <a:pt x="43" y="36"/>
                  <a:pt x="43" y="29"/>
                </a:cubicBezTo>
                <a:cubicBezTo>
                  <a:pt x="43" y="22"/>
                  <a:pt x="37" y="16"/>
                  <a:pt x="30" y="16"/>
                </a:cubicBezTo>
                <a:close/>
                <a:moveTo>
                  <a:pt x="30" y="40"/>
                </a:moveTo>
                <a:cubicBezTo>
                  <a:pt x="24" y="40"/>
                  <a:pt x="19" y="35"/>
                  <a:pt x="19" y="29"/>
                </a:cubicBezTo>
                <a:cubicBezTo>
                  <a:pt x="19" y="23"/>
                  <a:pt x="24" y="18"/>
                  <a:pt x="30" y="18"/>
                </a:cubicBezTo>
                <a:cubicBezTo>
                  <a:pt x="36" y="18"/>
                  <a:pt x="40" y="23"/>
                  <a:pt x="40" y="29"/>
                </a:cubicBezTo>
                <a:cubicBezTo>
                  <a:pt x="40" y="35"/>
                  <a:pt x="36" y="40"/>
                  <a:pt x="30" y="40"/>
                </a:cubicBezTo>
                <a:close/>
              </a:path>
            </a:pathLst>
          </a:custGeom>
          <a:solidFill>
            <a:srgbClr val="F6505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srgbClr val="FC7C7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Freeform 64"/>
          <p:cNvSpPr>
            <a:spLocks noEditPoints="1"/>
          </p:cNvSpPr>
          <p:nvPr/>
        </p:nvSpPr>
        <p:spPr bwMode="auto">
          <a:xfrm>
            <a:off x="5417419" y="4749393"/>
            <a:ext cx="288436" cy="282638"/>
          </a:xfrm>
          <a:custGeom>
            <a:avLst/>
            <a:gdLst>
              <a:gd name="T0" fmla="*/ 199 w 199"/>
              <a:gd name="T1" fmla="*/ 70 h 195"/>
              <a:gd name="T2" fmla="*/ 128 w 199"/>
              <a:gd name="T3" fmla="*/ 70 h 195"/>
              <a:gd name="T4" fmla="*/ 101 w 199"/>
              <a:gd name="T5" fmla="*/ 0 h 195"/>
              <a:gd name="T6" fmla="*/ 74 w 199"/>
              <a:gd name="T7" fmla="*/ 70 h 195"/>
              <a:gd name="T8" fmla="*/ 0 w 199"/>
              <a:gd name="T9" fmla="*/ 70 h 195"/>
              <a:gd name="T10" fmla="*/ 61 w 199"/>
              <a:gd name="T11" fmla="*/ 114 h 195"/>
              <a:gd name="T12" fmla="*/ 34 w 199"/>
              <a:gd name="T13" fmla="*/ 195 h 195"/>
              <a:gd name="T14" fmla="*/ 101 w 199"/>
              <a:gd name="T15" fmla="*/ 148 h 195"/>
              <a:gd name="T16" fmla="*/ 169 w 199"/>
              <a:gd name="T17" fmla="*/ 195 h 195"/>
              <a:gd name="T18" fmla="*/ 142 w 199"/>
              <a:gd name="T19" fmla="*/ 114 h 195"/>
              <a:gd name="T20" fmla="*/ 199 w 199"/>
              <a:gd name="T21" fmla="*/ 70 h 195"/>
              <a:gd name="T22" fmla="*/ 148 w 199"/>
              <a:gd name="T23" fmla="*/ 171 h 195"/>
              <a:gd name="T24" fmla="*/ 105 w 199"/>
              <a:gd name="T25" fmla="*/ 141 h 195"/>
              <a:gd name="T26" fmla="*/ 101 w 199"/>
              <a:gd name="T27" fmla="*/ 134 h 195"/>
              <a:gd name="T28" fmla="*/ 95 w 199"/>
              <a:gd name="T29" fmla="*/ 141 h 195"/>
              <a:gd name="T30" fmla="*/ 51 w 199"/>
              <a:gd name="T31" fmla="*/ 171 h 195"/>
              <a:gd name="T32" fmla="*/ 68 w 199"/>
              <a:gd name="T33" fmla="*/ 118 h 195"/>
              <a:gd name="T34" fmla="*/ 71 w 199"/>
              <a:gd name="T35" fmla="*/ 111 h 195"/>
              <a:gd name="T36" fmla="*/ 64 w 199"/>
              <a:gd name="T37" fmla="*/ 107 h 195"/>
              <a:gd name="T38" fmla="*/ 27 w 199"/>
              <a:gd name="T39" fmla="*/ 81 h 195"/>
              <a:gd name="T40" fmla="*/ 81 w 199"/>
              <a:gd name="T41" fmla="*/ 81 h 195"/>
              <a:gd name="T42" fmla="*/ 81 w 199"/>
              <a:gd name="T43" fmla="*/ 74 h 195"/>
              <a:gd name="T44" fmla="*/ 101 w 199"/>
              <a:gd name="T45" fmla="*/ 23 h 195"/>
              <a:gd name="T46" fmla="*/ 118 w 199"/>
              <a:gd name="T47" fmla="*/ 74 h 195"/>
              <a:gd name="T48" fmla="*/ 122 w 199"/>
              <a:gd name="T49" fmla="*/ 81 h 195"/>
              <a:gd name="T50" fmla="*/ 172 w 199"/>
              <a:gd name="T51" fmla="*/ 81 h 195"/>
              <a:gd name="T52" fmla="*/ 135 w 199"/>
              <a:gd name="T53" fmla="*/ 107 h 195"/>
              <a:gd name="T54" fmla="*/ 132 w 199"/>
              <a:gd name="T55" fmla="*/ 111 h 195"/>
              <a:gd name="T56" fmla="*/ 148 w 199"/>
              <a:gd name="T5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5">
                <a:moveTo>
                  <a:pt x="199" y="70"/>
                </a:moveTo>
                <a:lnTo>
                  <a:pt x="128" y="70"/>
                </a:lnTo>
                <a:lnTo>
                  <a:pt x="101" y="0"/>
                </a:lnTo>
                <a:lnTo>
                  <a:pt x="74" y="70"/>
                </a:lnTo>
                <a:lnTo>
                  <a:pt x="0" y="70"/>
                </a:lnTo>
                <a:lnTo>
                  <a:pt x="61" y="114"/>
                </a:lnTo>
                <a:lnTo>
                  <a:pt x="34" y="195"/>
                </a:lnTo>
                <a:lnTo>
                  <a:pt x="101" y="148"/>
                </a:lnTo>
                <a:lnTo>
                  <a:pt x="169" y="195"/>
                </a:lnTo>
                <a:lnTo>
                  <a:pt x="142" y="114"/>
                </a:lnTo>
                <a:lnTo>
                  <a:pt x="199" y="70"/>
                </a:lnTo>
                <a:close/>
                <a:moveTo>
                  <a:pt x="148" y="171"/>
                </a:moveTo>
                <a:lnTo>
                  <a:pt x="105" y="141"/>
                </a:lnTo>
                <a:lnTo>
                  <a:pt x="101" y="134"/>
                </a:lnTo>
                <a:lnTo>
                  <a:pt x="95" y="141"/>
                </a:lnTo>
                <a:lnTo>
                  <a:pt x="51" y="171"/>
                </a:lnTo>
                <a:lnTo>
                  <a:pt x="68" y="118"/>
                </a:lnTo>
                <a:lnTo>
                  <a:pt x="71" y="111"/>
                </a:lnTo>
                <a:lnTo>
                  <a:pt x="64" y="107"/>
                </a:lnTo>
                <a:lnTo>
                  <a:pt x="27" y="81"/>
                </a:lnTo>
                <a:lnTo>
                  <a:pt x="81" y="81"/>
                </a:lnTo>
                <a:lnTo>
                  <a:pt x="81" y="74"/>
                </a:lnTo>
                <a:lnTo>
                  <a:pt x="101" y="23"/>
                </a:lnTo>
                <a:lnTo>
                  <a:pt x="118" y="74"/>
                </a:lnTo>
                <a:lnTo>
                  <a:pt x="122" y="81"/>
                </a:lnTo>
                <a:lnTo>
                  <a:pt x="172" y="81"/>
                </a:lnTo>
                <a:lnTo>
                  <a:pt x="135" y="107"/>
                </a:lnTo>
                <a:lnTo>
                  <a:pt x="132" y="111"/>
                </a:lnTo>
                <a:lnTo>
                  <a:pt x="148" y="171"/>
                </a:lnTo>
                <a:close/>
              </a:path>
            </a:pathLst>
          </a:custGeom>
          <a:solidFill>
            <a:srgbClr val="FE6666"/>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th-TH" sz="1800" b="0" i="0" u="none" strike="noStrike" kern="0" cap="none" spc="0" normalizeH="0" baseline="0" noProof="0">
              <a:ln>
                <a:noFill/>
              </a:ln>
              <a:solidFill>
                <a:srgbClr val="FC7C7C"/>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TextBox 25"/>
          <p:cNvSpPr txBox="1"/>
          <p:nvPr/>
        </p:nvSpPr>
        <p:spPr>
          <a:xfrm>
            <a:off x="8469527" y="3252230"/>
            <a:ext cx="1976113" cy="338554"/>
          </a:xfrm>
          <a:prstGeom prst="rect">
            <a:avLst/>
          </a:prstGeom>
          <a:noFill/>
        </p:spPr>
        <p:txBody>
          <a:bodyPr wrap="square" rtlCol="0" anchor="t">
            <a:spAutoFit/>
          </a:bodyPr>
          <a:lstStyle/>
          <a:p>
            <a:r>
              <a:rPr lang="zh-CN" altLang="en-US" sz="1600" b="1" spc="50" dirty="0">
                <a:solidFill>
                  <a:srgbClr val="F65050"/>
                </a:solidFill>
                <a:latin typeface="微软雅黑" panose="020B0503020204020204" pitchFamily="34" charset="-122"/>
                <a:ea typeface="微软雅黑" panose="020B0503020204020204" pitchFamily="34" charset="-122"/>
                <a:sym typeface="微软雅黑" panose="020B0503020204020204" pitchFamily="34" charset="-122"/>
              </a:rPr>
              <a:t>课程设置</a:t>
            </a:r>
          </a:p>
        </p:txBody>
      </p:sp>
      <p:sp>
        <p:nvSpPr>
          <p:cNvPr id="113" name="Oval 46"/>
          <p:cNvSpPr/>
          <p:nvPr/>
        </p:nvSpPr>
        <p:spPr>
          <a:xfrm>
            <a:off x="4669996" y="1890440"/>
            <a:ext cx="269502" cy="269500"/>
          </a:xfrm>
          <a:prstGeom prst="ellipse">
            <a:avLst/>
          </a:prstGeom>
          <a:solidFill>
            <a:srgbClr val="EE2222"/>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5</a:t>
            </a:r>
            <a:endParaRPr kumimoji="0" lang="th-TH" sz="1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TextBox 47"/>
          <p:cNvSpPr txBox="1"/>
          <p:nvPr/>
        </p:nvSpPr>
        <p:spPr>
          <a:xfrm>
            <a:off x="2283388" y="1841454"/>
            <a:ext cx="2258783" cy="338554"/>
          </a:xfrm>
          <a:prstGeom prst="rect">
            <a:avLst/>
          </a:prstGeom>
          <a:noFill/>
        </p:spPr>
        <p:txBody>
          <a:bodyPr wrap="square" rtlCol="0" anchor="t">
            <a:spAutoFit/>
          </a:bodyPr>
          <a:lstStyle/>
          <a:p>
            <a:pPr algn="r"/>
            <a:r>
              <a:rPr lang="zh-CN" altLang="en-US" sz="1600" b="1" spc="50" dirty="0">
                <a:solidFill>
                  <a:srgbClr val="EE2222"/>
                </a:solidFill>
                <a:latin typeface="微软雅黑" panose="020B0503020204020204" pitchFamily="34" charset="-122"/>
                <a:ea typeface="微软雅黑" panose="020B0503020204020204" pitchFamily="34" charset="-122"/>
                <a:sym typeface="微软雅黑" panose="020B0503020204020204" pitchFamily="34" charset="-122"/>
              </a:rPr>
              <a:t>自我评估专家评审会</a:t>
            </a:r>
          </a:p>
        </p:txBody>
      </p:sp>
      <p:sp>
        <p:nvSpPr>
          <p:cNvPr id="115" name="TextBox 48"/>
          <p:cNvSpPr txBox="1"/>
          <p:nvPr/>
        </p:nvSpPr>
        <p:spPr>
          <a:xfrm>
            <a:off x="439462" y="2131166"/>
            <a:ext cx="4102710" cy="1126462"/>
          </a:xfrm>
          <a:prstGeom prst="rect">
            <a:avLst/>
          </a:prstGeom>
          <a:noFill/>
        </p:spPr>
        <p:txBody>
          <a:bodyPr wrap="square" rtlCol="0" anchor="t">
            <a:spAutoFit/>
          </a:bodyPr>
          <a:lstStyle/>
          <a:p>
            <a:pPr algn="r">
              <a:lnSpc>
                <a:spcPct val="120000"/>
              </a:lnSpc>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召开</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北京大学外国语言文学一级学科</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rgbClr val="006B59"/>
                </a:solidFill>
                <a:latin typeface="微软雅黑" panose="020B0503020204020204" pitchFamily="34" charset="-122"/>
                <a:ea typeface="微软雅黑" panose="020B0503020204020204" pitchFamily="34" charset="-122"/>
                <a:sym typeface="微软雅黑" panose="020B0503020204020204" pitchFamily="34" charset="-122"/>
              </a:rPr>
              <a:t>翻译硕士专业学位授权点</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的自我评估专家评审会，邀请校外多位专家进行评估，</a:t>
            </a:r>
            <a:r>
              <a:rPr lang="zh-CN" altLang="en-US" sz="1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一致认为</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学科具有深厚学术传统、科研成果丰硕、稳居学科前沿，具有学术引领作用</a:t>
            </a:r>
            <a:endParaRPr lang="en-US" altLang="zh-CN"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3"/>
          <p:cNvSpPr txBox="1"/>
          <p:nvPr/>
        </p:nvSpPr>
        <p:spPr>
          <a:xfrm>
            <a:off x="324129" y="1247539"/>
            <a:ext cx="10058399"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kern="0" dirty="0">
                <a:solidFill>
                  <a:prstClr val="white"/>
                </a:solidFill>
                <a:ea typeface="微软雅黑" panose="020B0503020204020204" pitchFamily="34" charset="-122"/>
              </a:rPr>
              <a:t>坚守学术，优化研究生培养体系</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42" name="组合 41"/>
          <p:cNvGrpSpPr/>
          <p:nvPr/>
        </p:nvGrpSpPr>
        <p:grpSpPr>
          <a:xfrm>
            <a:off x="1" y="33018"/>
            <a:ext cx="1388224" cy="1046128"/>
            <a:chOff x="0" y="0"/>
            <a:chExt cx="6897954" cy="4536440"/>
          </a:xfrm>
        </p:grpSpPr>
        <p:sp>
          <p:nvSpPr>
            <p:cNvPr id="43" name="直角三角形 4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直角三角形 4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a:extLst>
              <a:ext uri="{FF2B5EF4-FFF2-40B4-BE49-F238E27FC236}">
                <a16:creationId xmlns:a16="http://schemas.microsoft.com/office/drawing/2014/main" id="{03933A1B-6119-0748-A5F1-A52F640B3A9B}"/>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300" kern="100" dirty="0">
                <a:latin typeface="微软雅黑" panose="020B0503020204020204" pitchFamily="34" charset="-122"/>
                <a:ea typeface="微软雅黑" panose="020B0503020204020204" pitchFamily="34" charset="-122"/>
                <a:cs typeface="Times New Roman" panose="02020603050405020304" pitchFamily="18" charset="0"/>
                <a:sym typeface="+mn-ea"/>
              </a:rPr>
              <a:t>3.</a:t>
            </a:r>
            <a:endParaRPr lang="zh-CN" altLang="en-US" sz="2300" dirty="0">
              <a:solidFill>
                <a:schemeClr val="accent2"/>
              </a:solidFill>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grpSp>
        <p:nvGrpSpPr>
          <p:cNvPr id="41" name="组合 40"/>
          <p:cNvGrpSpPr/>
          <p:nvPr/>
        </p:nvGrpSpPr>
        <p:grpSpPr>
          <a:xfrm>
            <a:off x="5865453" y="1729389"/>
            <a:ext cx="512706" cy="512706"/>
            <a:chOff x="1984749" y="2028716"/>
            <a:chExt cx="746667" cy="746667"/>
          </a:xfrm>
        </p:grpSpPr>
        <p:sp>
          <p:nvSpPr>
            <p:cNvPr id="42" name="Oval 20"/>
            <p:cNvSpPr/>
            <p:nvPr/>
          </p:nvSpPr>
          <p:spPr>
            <a:xfrm>
              <a:off x="1984749" y="2028716"/>
              <a:ext cx="746667" cy="746667"/>
            </a:xfrm>
            <a:prstGeom prst="ellipse">
              <a:avLst/>
            </a:prstGeom>
            <a:solidFill>
              <a:srgbClr val="D80110"/>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d-ID" sz="1400" dirty="0">
                <a:solidFill>
                  <a:prstClr val="black">
                    <a:lumMod val="75000"/>
                    <a:lumOff val="25000"/>
                  </a:prstClr>
                </a:solidFill>
                <a:cs typeface="+mn-ea"/>
                <a:sym typeface="+mn-lt"/>
              </a:endParaRPr>
            </a:p>
          </p:txBody>
        </p:sp>
        <p:sp>
          <p:nvSpPr>
            <p:cNvPr id="43" name="Freeform 67"/>
            <p:cNvSpPr>
              <a:spLocks noChangeArrowheads="1"/>
            </p:cNvSpPr>
            <p:nvPr/>
          </p:nvSpPr>
          <p:spPr bwMode="auto">
            <a:xfrm>
              <a:off x="2189377" y="2148670"/>
              <a:ext cx="388729" cy="456724"/>
            </a:xfrm>
            <a:custGeom>
              <a:avLst/>
              <a:gdLst>
                <a:gd name="T0" fmla="*/ 922095 w 453"/>
                <a:gd name="T1" fmla="*/ 394562 h 533"/>
                <a:gd name="T2" fmla="*/ 922095 w 453"/>
                <a:gd name="T3" fmla="*/ 394562 h 533"/>
                <a:gd name="T4" fmla="*/ 93484 w 453"/>
                <a:gd name="T5" fmla="*/ 339408 h 533"/>
                <a:gd name="T6" fmla="*/ 0 w 453"/>
                <a:gd name="T7" fmla="*/ 377591 h 533"/>
                <a:gd name="T8" fmla="*/ 186969 w 453"/>
                <a:gd name="T9" fmla="*/ 1128532 h 533"/>
                <a:gd name="T10" fmla="*/ 299575 w 453"/>
                <a:gd name="T11" fmla="*/ 1128532 h 533"/>
                <a:gd name="T12" fmla="*/ 206090 w 453"/>
                <a:gd name="T13" fmla="*/ 753062 h 533"/>
                <a:gd name="T14" fmla="*/ 941217 w 453"/>
                <a:gd name="T15" fmla="*/ 413654 h 533"/>
                <a:gd name="T16" fmla="*/ 922095 w 453"/>
                <a:gd name="T17" fmla="*/ 394562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defRPr/>
              </a:pPr>
              <a:endParaRPr lang="zh-CN" altLang="en-US">
                <a:solidFill>
                  <a:prstClr val="black">
                    <a:lumMod val="75000"/>
                    <a:lumOff val="25000"/>
                  </a:prstClr>
                </a:solidFill>
                <a:cs typeface="+mn-ea"/>
                <a:sym typeface="+mn-lt"/>
              </a:endParaRPr>
            </a:p>
          </p:txBody>
        </p:sp>
      </p:grpSp>
      <p:grpSp>
        <p:nvGrpSpPr>
          <p:cNvPr id="45" name="组合 44"/>
          <p:cNvGrpSpPr/>
          <p:nvPr/>
        </p:nvGrpSpPr>
        <p:grpSpPr>
          <a:xfrm>
            <a:off x="5865453" y="5162597"/>
            <a:ext cx="512706" cy="512706"/>
            <a:chOff x="1984749" y="4311016"/>
            <a:chExt cx="746667" cy="746667"/>
          </a:xfrm>
        </p:grpSpPr>
        <p:sp>
          <p:nvSpPr>
            <p:cNvPr id="46" name="Oval 26"/>
            <p:cNvSpPr/>
            <p:nvPr/>
          </p:nvSpPr>
          <p:spPr>
            <a:xfrm>
              <a:off x="1984749" y="4311016"/>
              <a:ext cx="746667" cy="746667"/>
            </a:xfrm>
            <a:prstGeom prst="ellipse">
              <a:avLst/>
            </a:prstGeom>
            <a:solidFill>
              <a:srgbClr val="C00000"/>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d-ID" sz="1400">
                <a:solidFill>
                  <a:prstClr val="black">
                    <a:lumMod val="75000"/>
                    <a:lumOff val="25000"/>
                  </a:prstClr>
                </a:solidFill>
                <a:cs typeface="+mn-ea"/>
                <a:sym typeface="+mn-lt"/>
              </a:endParaRPr>
            </a:p>
          </p:txBody>
        </p:sp>
        <p:sp>
          <p:nvSpPr>
            <p:cNvPr id="47" name="Freeform 82"/>
            <p:cNvSpPr>
              <a:spLocks noChangeArrowheads="1"/>
            </p:cNvSpPr>
            <p:nvPr/>
          </p:nvSpPr>
          <p:spPr bwMode="auto">
            <a:xfrm>
              <a:off x="2151530" y="4504739"/>
              <a:ext cx="427217" cy="381673"/>
            </a:xfrm>
            <a:custGeom>
              <a:avLst/>
              <a:gdLst>
                <a:gd name="T0" fmla="*/ 941173 w 497"/>
                <a:gd name="T1" fmla="*/ 0 h 444"/>
                <a:gd name="T2" fmla="*/ 941173 w 497"/>
                <a:gd name="T3" fmla="*/ 0 h 444"/>
                <a:gd name="T4" fmla="*/ 112601 w 497"/>
                <a:gd name="T5" fmla="*/ 0 h 444"/>
                <a:gd name="T6" fmla="*/ 0 w 497"/>
                <a:gd name="T7" fmla="*/ 112658 h 444"/>
                <a:gd name="T8" fmla="*/ 0 w 497"/>
                <a:gd name="T9" fmla="*/ 733339 h 444"/>
                <a:gd name="T10" fmla="*/ 112601 w 497"/>
                <a:gd name="T11" fmla="*/ 848122 h 444"/>
                <a:gd name="T12" fmla="*/ 320806 w 497"/>
                <a:gd name="T13" fmla="*/ 848122 h 444"/>
                <a:gd name="T14" fmla="*/ 320806 w 497"/>
                <a:gd name="T15" fmla="*/ 733339 h 444"/>
                <a:gd name="T16" fmla="*/ 93480 w 497"/>
                <a:gd name="T17" fmla="*/ 733339 h 444"/>
                <a:gd name="T18" fmla="*/ 93480 w 497"/>
                <a:gd name="T19" fmla="*/ 263577 h 444"/>
                <a:gd name="T20" fmla="*/ 941173 w 497"/>
                <a:gd name="T21" fmla="*/ 263577 h 444"/>
                <a:gd name="T22" fmla="*/ 941173 w 497"/>
                <a:gd name="T23" fmla="*/ 733339 h 444"/>
                <a:gd name="T24" fmla="*/ 732967 w 497"/>
                <a:gd name="T25" fmla="*/ 733339 h 444"/>
                <a:gd name="T26" fmla="*/ 732967 w 497"/>
                <a:gd name="T27" fmla="*/ 848122 h 444"/>
                <a:gd name="T28" fmla="*/ 941173 w 497"/>
                <a:gd name="T29" fmla="*/ 848122 h 444"/>
                <a:gd name="T30" fmla="*/ 1053773 w 497"/>
                <a:gd name="T31" fmla="*/ 733339 h 444"/>
                <a:gd name="T32" fmla="*/ 1053773 w 497"/>
                <a:gd name="T33" fmla="*/ 112658 h 444"/>
                <a:gd name="T34" fmla="*/ 941173 w 497"/>
                <a:gd name="T35" fmla="*/ 0 h 444"/>
                <a:gd name="T36" fmla="*/ 131722 w 497"/>
                <a:gd name="T37" fmla="*/ 170050 h 444"/>
                <a:gd name="T38" fmla="*/ 131722 w 497"/>
                <a:gd name="T39" fmla="*/ 170050 h 444"/>
                <a:gd name="T40" fmla="*/ 93480 w 497"/>
                <a:gd name="T41" fmla="*/ 131788 h 444"/>
                <a:gd name="T42" fmla="*/ 131722 w 497"/>
                <a:gd name="T43" fmla="*/ 95653 h 444"/>
                <a:gd name="T44" fmla="*/ 167839 w 497"/>
                <a:gd name="T45" fmla="*/ 131788 h 444"/>
                <a:gd name="T46" fmla="*/ 131722 w 497"/>
                <a:gd name="T47" fmla="*/ 170050 h 444"/>
                <a:gd name="T48" fmla="*/ 246447 w 497"/>
                <a:gd name="T49" fmla="*/ 170050 h 444"/>
                <a:gd name="T50" fmla="*/ 246447 w 497"/>
                <a:gd name="T51" fmla="*/ 170050 h 444"/>
                <a:gd name="T52" fmla="*/ 206081 w 497"/>
                <a:gd name="T53" fmla="*/ 131788 h 444"/>
                <a:gd name="T54" fmla="*/ 246447 w 497"/>
                <a:gd name="T55" fmla="*/ 95653 h 444"/>
                <a:gd name="T56" fmla="*/ 280440 w 497"/>
                <a:gd name="T57" fmla="*/ 131788 h 444"/>
                <a:gd name="T58" fmla="*/ 246447 w 497"/>
                <a:gd name="T59" fmla="*/ 170050 h 444"/>
                <a:gd name="T60" fmla="*/ 941173 w 497"/>
                <a:gd name="T61" fmla="*/ 170050 h 444"/>
                <a:gd name="T62" fmla="*/ 941173 w 497"/>
                <a:gd name="T63" fmla="*/ 170050 h 444"/>
                <a:gd name="T64" fmla="*/ 320806 w 497"/>
                <a:gd name="T65" fmla="*/ 170050 h 444"/>
                <a:gd name="T66" fmla="*/ 320806 w 497"/>
                <a:gd name="T67" fmla="*/ 112658 h 444"/>
                <a:gd name="T68" fmla="*/ 941173 w 497"/>
                <a:gd name="T69" fmla="*/ 112658 h 444"/>
                <a:gd name="T70" fmla="*/ 941173 w 497"/>
                <a:gd name="T71" fmla="*/ 170050 h 444"/>
                <a:gd name="T72" fmla="*/ 526887 w 497"/>
                <a:gd name="T73" fmla="*/ 376235 h 444"/>
                <a:gd name="T74" fmla="*/ 526887 w 497"/>
                <a:gd name="T75" fmla="*/ 376235 h 444"/>
                <a:gd name="T76" fmla="*/ 263443 w 497"/>
                <a:gd name="T77" fmla="*/ 639811 h 444"/>
                <a:gd name="T78" fmla="*/ 433407 w 497"/>
                <a:gd name="T79" fmla="*/ 639811 h 444"/>
                <a:gd name="T80" fmla="*/ 433407 w 497"/>
                <a:gd name="T81" fmla="*/ 941649 h 444"/>
                <a:gd name="T82" fmla="*/ 620367 w 497"/>
                <a:gd name="T83" fmla="*/ 941649 h 444"/>
                <a:gd name="T84" fmla="*/ 620367 w 497"/>
                <a:gd name="T85" fmla="*/ 639811 h 444"/>
                <a:gd name="T86" fmla="*/ 771209 w 497"/>
                <a:gd name="T87" fmla="*/ 639811 h 444"/>
                <a:gd name="T88" fmla="*/ 526887 w 497"/>
                <a:gd name="T89" fmla="*/ 376235 h 4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defRPr/>
              </a:pPr>
              <a:endParaRPr lang="zh-CN" altLang="en-US">
                <a:solidFill>
                  <a:prstClr val="black">
                    <a:lumMod val="75000"/>
                    <a:lumOff val="25000"/>
                  </a:prstClr>
                </a:solidFill>
                <a:cs typeface="+mn-ea"/>
                <a:sym typeface="+mn-lt"/>
              </a:endParaRPr>
            </a:p>
          </p:txBody>
        </p:sp>
      </p:grpSp>
      <p:grpSp>
        <p:nvGrpSpPr>
          <p:cNvPr id="48" name="组合 47"/>
          <p:cNvGrpSpPr/>
          <p:nvPr/>
        </p:nvGrpSpPr>
        <p:grpSpPr>
          <a:xfrm>
            <a:off x="5865453" y="3960074"/>
            <a:ext cx="512706" cy="512706"/>
            <a:chOff x="1984749" y="3085210"/>
            <a:chExt cx="746667" cy="746667"/>
          </a:xfrm>
        </p:grpSpPr>
        <p:sp>
          <p:nvSpPr>
            <p:cNvPr id="49" name="Oval 25"/>
            <p:cNvSpPr/>
            <p:nvPr/>
          </p:nvSpPr>
          <p:spPr>
            <a:xfrm>
              <a:off x="1984749" y="3085210"/>
              <a:ext cx="746667" cy="746667"/>
            </a:xfrm>
            <a:prstGeom prst="ellipse">
              <a:avLst/>
            </a:prstGeom>
            <a:solidFill>
              <a:srgbClr val="E35B65"/>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d-ID" sz="1400" dirty="0">
                <a:solidFill>
                  <a:prstClr val="black">
                    <a:lumMod val="75000"/>
                    <a:lumOff val="25000"/>
                  </a:prstClr>
                </a:solidFill>
                <a:cs typeface="+mn-ea"/>
                <a:sym typeface="+mn-lt"/>
              </a:endParaRPr>
            </a:p>
          </p:txBody>
        </p:sp>
        <p:sp>
          <p:nvSpPr>
            <p:cNvPr id="50" name="Freeform 102"/>
            <p:cNvSpPr>
              <a:spLocks noChangeArrowheads="1"/>
            </p:cNvSpPr>
            <p:nvPr/>
          </p:nvSpPr>
          <p:spPr bwMode="auto">
            <a:xfrm>
              <a:off x="2147681" y="3276367"/>
              <a:ext cx="426575" cy="381031"/>
            </a:xfrm>
            <a:custGeom>
              <a:avLst/>
              <a:gdLst>
                <a:gd name="T0" fmla="*/ 169623 w 498"/>
                <a:gd name="T1" fmla="*/ 320245 h 445"/>
                <a:gd name="T2" fmla="*/ 169623 w 498"/>
                <a:gd name="T3" fmla="*/ 320245 h 445"/>
                <a:gd name="T4" fmla="*/ 301081 w 498"/>
                <a:gd name="T5" fmla="*/ 358420 h 445"/>
                <a:gd name="T6" fmla="*/ 320164 w 498"/>
                <a:gd name="T7" fmla="*/ 358420 h 445"/>
                <a:gd name="T8" fmla="*/ 413457 w 498"/>
                <a:gd name="T9" fmla="*/ 284191 h 445"/>
                <a:gd name="T10" fmla="*/ 413457 w 498"/>
                <a:gd name="T11" fmla="*/ 265103 h 445"/>
                <a:gd name="T12" fmla="*/ 377412 w 498"/>
                <a:gd name="T13" fmla="*/ 226928 h 445"/>
                <a:gd name="T14" fmla="*/ 583080 w 498"/>
                <a:gd name="T15" fmla="*/ 21208 h 445"/>
                <a:gd name="T16" fmla="*/ 413457 w 498"/>
                <a:gd name="T17" fmla="*/ 0 h 445"/>
                <a:gd name="T18" fmla="*/ 226871 w 498"/>
                <a:gd name="T19" fmla="*/ 114525 h 445"/>
                <a:gd name="T20" fmla="*/ 152661 w 498"/>
                <a:gd name="T21" fmla="*/ 171787 h 445"/>
                <a:gd name="T22" fmla="*/ 112375 w 498"/>
                <a:gd name="T23" fmla="*/ 246016 h 445"/>
                <a:gd name="T24" fmla="*/ 38165 w 498"/>
                <a:gd name="T25" fmla="*/ 265103 h 445"/>
                <a:gd name="T26" fmla="*/ 0 w 498"/>
                <a:gd name="T27" fmla="*/ 303278 h 445"/>
                <a:gd name="T28" fmla="*/ 0 w 498"/>
                <a:gd name="T29" fmla="*/ 320245 h 445"/>
                <a:gd name="T30" fmla="*/ 76330 w 498"/>
                <a:gd name="T31" fmla="*/ 396595 h 445"/>
                <a:gd name="T32" fmla="*/ 112375 w 498"/>
                <a:gd name="T33" fmla="*/ 415682 h 445"/>
                <a:gd name="T34" fmla="*/ 152661 w 498"/>
                <a:gd name="T35" fmla="*/ 377507 h 445"/>
                <a:gd name="T36" fmla="*/ 169623 w 498"/>
                <a:gd name="T37" fmla="*/ 320245 h 445"/>
                <a:gd name="T38" fmla="*/ 470705 w 498"/>
                <a:gd name="T39" fmla="*/ 339332 h 445"/>
                <a:gd name="T40" fmla="*/ 470705 w 498"/>
                <a:gd name="T41" fmla="*/ 339332 h 445"/>
                <a:gd name="T42" fmla="*/ 451622 w 498"/>
                <a:gd name="T43" fmla="*/ 339332 h 445"/>
                <a:gd name="T44" fmla="*/ 377412 w 498"/>
                <a:gd name="T45" fmla="*/ 396595 h 445"/>
                <a:gd name="T46" fmla="*/ 358329 w 498"/>
                <a:gd name="T47" fmla="*/ 432649 h 445"/>
                <a:gd name="T48" fmla="*/ 807831 w 498"/>
                <a:gd name="T49" fmla="*/ 922560 h 445"/>
                <a:gd name="T50" fmla="*/ 845996 w 498"/>
                <a:gd name="T51" fmla="*/ 922560 h 445"/>
                <a:gd name="T52" fmla="*/ 903244 w 498"/>
                <a:gd name="T53" fmla="*/ 884385 h 445"/>
                <a:gd name="T54" fmla="*/ 903244 w 498"/>
                <a:gd name="T55" fmla="*/ 848331 h 445"/>
                <a:gd name="T56" fmla="*/ 470705 w 498"/>
                <a:gd name="T57" fmla="*/ 339332 h 445"/>
                <a:gd name="T58" fmla="*/ 1053785 w 498"/>
                <a:gd name="T59" fmla="*/ 133612 h 445"/>
                <a:gd name="T60" fmla="*/ 1053785 w 498"/>
                <a:gd name="T61" fmla="*/ 133612 h 445"/>
                <a:gd name="T62" fmla="*/ 1015619 w 498"/>
                <a:gd name="T63" fmla="*/ 114525 h 445"/>
                <a:gd name="T64" fmla="*/ 977454 w 498"/>
                <a:gd name="T65" fmla="*/ 188754 h 445"/>
                <a:gd name="T66" fmla="*/ 865079 w 498"/>
                <a:gd name="T67" fmla="*/ 226928 h 445"/>
                <a:gd name="T68" fmla="*/ 845996 w 498"/>
                <a:gd name="T69" fmla="*/ 133612 h 445"/>
                <a:gd name="T70" fmla="*/ 884161 w 498"/>
                <a:gd name="T71" fmla="*/ 40296 h 445"/>
                <a:gd name="T72" fmla="*/ 865079 w 498"/>
                <a:gd name="T73" fmla="*/ 21208 h 445"/>
                <a:gd name="T74" fmla="*/ 714538 w 498"/>
                <a:gd name="T75" fmla="*/ 152700 h 445"/>
                <a:gd name="T76" fmla="*/ 676373 w 498"/>
                <a:gd name="T77" fmla="*/ 320245 h 445"/>
                <a:gd name="T78" fmla="*/ 602163 w 498"/>
                <a:gd name="T79" fmla="*/ 396595 h 445"/>
                <a:gd name="T80" fmla="*/ 676373 w 498"/>
                <a:gd name="T81" fmla="*/ 489911 h 445"/>
                <a:gd name="T82" fmla="*/ 771786 w 498"/>
                <a:gd name="T83" fmla="*/ 396595 h 445"/>
                <a:gd name="T84" fmla="*/ 865079 w 498"/>
                <a:gd name="T85" fmla="*/ 377507 h 445"/>
                <a:gd name="T86" fmla="*/ 1034702 w 498"/>
                <a:gd name="T87" fmla="*/ 303278 h 445"/>
                <a:gd name="T88" fmla="*/ 1053785 w 498"/>
                <a:gd name="T89" fmla="*/ 133612 h 445"/>
                <a:gd name="T90" fmla="*/ 152661 w 498"/>
                <a:gd name="T91" fmla="*/ 848331 h 445"/>
                <a:gd name="T92" fmla="*/ 152661 w 498"/>
                <a:gd name="T93" fmla="*/ 848331 h 445"/>
                <a:gd name="T94" fmla="*/ 152661 w 498"/>
                <a:gd name="T95" fmla="*/ 884385 h 445"/>
                <a:gd name="T96" fmla="*/ 188706 w 498"/>
                <a:gd name="T97" fmla="*/ 941647 h 445"/>
                <a:gd name="T98" fmla="*/ 226871 w 498"/>
                <a:gd name="T99" fmla="*/ 922560 h 445"/>
                <a:gd name="T100" fmla="*/ 489787 w 498"/>
                <a:gd name="T101" fmla="*/ 678665 h 445"/>
                <a:gd name="T102" fmla="*/ 413457 w 498"/>
                <a:gd name="T103" fmla="*/ 583227 h 445"/>
                <a:gd name="T104" fmla="*/ 152661 w 498"/>
                <a:gd name="T105" fmla="*/ 848331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a:defRPr/>
              </a:pPr>
              <a:endParaRPr lang="zh-CN" altLang="en-US">
                <a:solidFill>
                  <a:prstClr val="black">
                    <a:lumMod val="75000"/>
                    <a:lumOff val="25000"/>
                  </a:prstClr>
                </a:solidFill>
                <a:cs typeface="+mn-ea"/>
                <a:sym typeface="+mn-lt"/>
              </a:endParaRPr>
            </a:p>
          </p:txBody>
        </p:sp>
      </p:grpSp>
      <p:sp>
        <p:nvSpPr>
          <p:cNvPr id="51" name="矩形 50"/>
          <p:cNvSpPr/>
          <p:nvPr/>
        </p:nvSpPr>
        <p:spPr>
          <a:xfrm>
            <a:off x="6518669" y="1702707"/>
            <a:ext cx="5368531" cy="523220"/>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外语专业国际体验教学管理模式的创新与实践一向是我院的人才培养特色，出国交流是外语专业学生国际化培养的重要途径。</a:t>
            </a:r>
          </a:p>
        </p:txBody>
      </p:sp>
      <p:sp>
        <p:nvSpPr>
          <p:cNvPr id="52" name="矩形 51"/>
          <p:cNvSpPr/>
          <p:nvPr/>
        </p:nvSpPr>
        <p:spPr>
          <a:xfrm>
            <a:off x="6518668" y="2581793"/>
            <a:ext cx="5368531" cy="1169551"/>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学院教学团队在长期的国际体验教学管理工作中，总结经验和教训，各部门及各专业联动配合，积极探索学生国际体验教学管理模式，从顶层设计、管理制度、运行机制、培养模式等方面为学生参加国际交流创造条件，制定既符合学校教学管理规定，又科学合理、具有一定灵活性的管理方法</a:t>
            </a:r>
          </a:p>
        </p:txBody>
      </p:sp>
      <p:sp>
        <p:nvSpPr>
          <p:cNvPr id="53" name="矩形 52"/>
          <p:cNvSpPr/>
          <p:nvPr/>
        </p:nvSpPr>
        <p:spPr>
          <a:xfrm>
            <a:off x="6518669" y="3917369"/>
            <a:ext cx="5368531" cy="1169551"/>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学生的专业技能获得提升，研究视野得到扩展，国家安全意识和责任感增强，未来发展预期更加明确，国际适应能力和交流能力显著提高，取得了理想的育人效果。荣获国家级优秀教学成果二等奖和北京市优秀教学成果一等奖。</a:t>
            </a:r>
          </a:p>
          <a:p>
            <a:endParaRPr lang="zh-CN" altLang="en-US" sz="14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4" name="矩形 53"/>
          <p:cNvSpPr/>
          <p:nvPr/>
        </p:nvSpPr>
        <p:spPr>
          <a:xfrm>
            <a:off x="6518668" y="5079212"/>
            <a:ext cx="5368531" cy="954107"/>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rPr>
              <a:t>2016</a:t>
            </a:r>
            <a:r>
              <a:rPr lang="zh-CN" altLang="en-US" sz="1400" b="1" dirty="0">
                <a:latin typeface="微软雅黑" panose="020B0503020204020204" pitchFamily="34" charset="-122"/>
                <a:ea typeface="微软雅黑" panose="020B0503020204020204" pitchFamily="34" charset="-122"/>
              </a:rPr>
              <a:t>年，学院共有</a:t>
            </a:r>
            <a:r>
              <a:rPr lang="en-US" altLang="zh-CN" sz="1400" b="1" dirty="0">
                <a:latin typeface="微软雅黑" panose="020B0503020204020204" pitchFamily="34" charset="-122"/>
                <a:ea typeface="微软雅黑" panose="020B0503020204020204" pitchFamily="34" charset="-122"/>
              </a:rPr>
              <a:t>1089</a:t>
            </a:r>
            <a:r>
              <a:rPr lang="zh-CN" altLang="en-US" sz="1400" b="1" dirty="0">
                <a:latin typeface="微软雅黑" panose="020B0503020204020204" pitchFamily="34" charset="-122"/>
                <a:ea typeface="微软雅黑" panose="020B0503020204020204" pitchFamily="34" charset="-122"/>
              </a:rPr>
              <a:t>人次参与国际交流活动，平均每年约</a:t>
            </a:r>
            <a:r>
              <a:rPr lang="en-US" altLang="zh-CN" sz="1400" b="1" dirty="0">
                <a:latin typeface="微软雅黑" panose="020B0503020204020204" pitchFamily="34" charset="-122"/>
                <a:ea typeface="微软雅黑" panose="020B0503020204020204" pitchFamily="34" charset="-122"/>
              </a:rPr>
              <a:t>270</a:t>
            </a:r>
            <a:r>
              <a:rPr lang="zh-CN" altLang="en-US" sz="1400" b="1" dirty="0">
                <a:latin typeface="微软雅黑" panose="020B0503020204020204" pitchFamily="34" charset="-122"/>
                <a:ea typeface="微软雅黑" panose="020B0503020204020204" pitchFamily="34" charset="-122"/>
              </a:rPr>
              <a:t>人次。本科生出国交流共计</a:t>
            </a:r>
            <a:r>
              <a:rPr lang="en-US" altLang="zh-CN" sz="1400" b="1" dirty="0">
                <a:latin typeface="微软雅黑" panose="020B0503020204020204" pitchFamily="34" charset="-122"/>
                <a:ea typeface="微软雅黑" panose="020B0503020204020204" pitchFamily="34" charset="-122"/>
              </a:rPr>
              <a:t>761</a:t>
            </a:r>
            <a:r>
              <a:rPr lang="zh-CN" altLang="en-US" sz="1400" b="1" dirty="0">
                <a:latin typeface="微软雅黑" panose="020B0503020204020204" pitchFamily="34" charset="-122"/>
                <a:ea typeface="微软雅黑" panose="020B0503020204020204" pitchFamily="34" charset="-122"/>
              </a:rPr>
              <a:t>人次，平均出国率在</a:t>
            </a:r>
            <a:r>
              <a:rPr lang="en-US" altLang="zh-CN" sz="1400" b="1" dirty="0">
                <a:latin typeface="微软雅黑" panose="020B0503020204020204" pitchFamily="34" charset="-122"/>
                <a:ea typeface="微软雅黑" panose="020B0503020204020204" pitchFamily="34" charset="-122"/>
              </a:rPr>
              <a:t>95%</a:t>
            </a:r>
            <a:r>
              <a:rPr lang="zh-CN" altLang="en-US" sz="1400" b="1" dirty="0">
                <a:latin typeface="微软雅黑" panose="020B0503020204020204" pitchFamily="34" charset="-122"/>
                <a:ea typeface="微软雅黑" panose="020B0503020204020204" pitchFamily="34" charset="-122"/>
              </a:rPr>
              <a:t>以上。覆盖</a:t>
            </a:r>
            <a:r>
              <a:rPr lang="en-US" altLang="zh-CN" sz="1400" b="1" dirty="0">
                <a:latin typeface="微软雅黑" panose="020B0503020204020204" pitchFamily="34" charset="-122"/>
                <a:ea typeface="微软雅黑" panose="020B0503020204020204" pitchFamily="34" charset="-122"/>
              </a:rPr>
              <a:t>60</a:t>
            </a:r>
            <a:r>
              <a:rPr lang="zh-CN" altLang="en-US" sz="1400" b="1" dirty="0">
                <a:latin typeface="微软雅黑" panose="020B0503020204020204" pitchFamily="34" charset="-122"/>
                <a:ea typeface="微软雅黑" panose="020B0503020204020204" pitchFamily="34" charset="-122"/>
              </a:rPr>
              <a:t>个国家与地区的</a:t>
            </a:r>
            <a:r>
              <a:rPr lang="en-US" altLang="zh-CN" sz="1400" b="1" dirty="0">
                <a:latin typeface="微软雅黑" panose="020B0503020204020204" pitchFamily="34" charset="-122"/>
                <a:ea typeface="微软雅黑" panose="020B0503020204020204" pitchFamily="34" charset="-122"/>
              </a:rPr>
              <a:t>200</a:t>
            </a:r>
            <a:r>
              <a:rPr lang="zh-CN" altLang="en-US" sz="1400" b="1" dirty="0">
                <a:latin typeface="微软雅黑" panose="020B0503020204020204" pitchFamily="34" charset="-122"/>
                <a:ea typeface="微软雅黑" panose="020B0503020204020204" pitchFamily="34" charset="-122"/>
              </a:rPr>
              <a:t>多所大学及机构。研究生出国交流共计</a:t>
            </a:r>
            <a:r>
              <a:rPr lang="en-US" altLang="zh-CN" sz="1400" b="1" dirty="0">
                <a:latin typeface="微软雅黑" panose="020B0503020204020204" pitchFamily="34" charset="-122"/>
                <a:ea typeface="微软雅黑" panose="020B0503020204020204" pitchFamily="34" charset="-122"/>
              </a:rPr>
              <a:t>328</a:t>
            </a:r>
            <a:r>
              <a:rPr lang="zh-CN" altLang="en-US" sz="1400" b="1" dirty="0">
                <a:latin typeface="微软雅黑" panose="020B0503020204020204" pitchFamily="34" charset="-122"/>
                <a:ea typeface="微软雅黑" panose="020B0503020204020204" pitchFamily="34" charset="-122"/>
              </a:rPr>
              <a:t>人次，覆盖</a:t>
            </a:r>
            <a:r>
              <a:rPr lang="en-US" altLang="zh-CN" sz="1400" b="1" dirty="0">
                <a:latin typeface="微软雅黑" panose="020B0503020204020204" pitchFamily="34" charset="-122"/>
                <a:ea typeface="微软雅黑" panose="020B0503020204020204" pitchFamily="34" charset="-122"/>
              </a:rPr>
              <a:t>65</a:t>
            </a:r>
            <a:r>
              <a:rPr lang="zh-CN" altLang="en-US" sz="1400" b="1" dirty="0">
                <a:latin typeface="微软雅黑" panose="020B0503020204020204" pitchFamily="34" charset="-122"/>
                <a:ea typeface="微软雅黑" panose="020B0503020204020204" pitchFamily="34" charset="-122"/>
              </a:rPr>
              <a:t>个国家与地区的</a:t>
            </a:r>
            <a:r>
              <a:rPr lang="en-US" altLang="zh-CN" sz="1400" b="1" dirty="0">
                <a:latin typeface="微软雅黑" panose="020B0503020204020204" pitchFamily="34" charset="-122"/>
                <a:ea typeface="微软雅黑" panose="020B0503020204020204" pitchFamily="34" charset="-122"/>
              </a:rPr>
              <a:t>270</a:t>
            </a:r>
            <a:r>
              <a:rPr lang="zh-CN" altLang="en-US" sz="1400" b="1" dirty="0">
                <a:latin typeface="微软雅黑" panose="020B0503020204020204" pitchFamily="34" charset="-122"/>
                <a:ea typeface="微软雅黑" panose="020B0503020204020204" pitchFamily="34" charset="-122"/>
              </a:rPr>
              <a:t>多所大学及机构。</a:t>
            </a:r>
            <a:endParaRPr lang="zh-CN" altLang="en-US" sz="14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56" name="Oval 25"/>
          <p:cNvSpPr/>
          <p:nvPr/>
        </p:nvSpPr>
        <p:spPr>
          <a:xfrm>
            <a:off x="5865453" y="2605756"/>
            <a:ext cx="512706" cy="512706"/>
          </a:xfrm>
          <a:prstGeom prst="ellipse">
            <a:avLst/>
          </a:prstGeom>
          <a:solidFill>
            <a:srgbClr val="DC303C"/>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d-ID" sz="1400" dirty="0">
              <a:solidFill>
                <a:prstClr val="black">
                  <a:lumMod val="75000"/>
                  <a:lumOff val="25000"/>
                </a:prstClr>
              </a:solidFill>
              <a:cs typeface="+mn-ea"/>
              <a:sym typeface="+mn-lt"/>
            </a:endParaRPr>
          </a:p>
        </p:txBody>
      </p:sp>
      <p:sp>
        <p:nvSpPr>
          <p:cNvPr id="58" name="Freeform 42"/>
          <p:cNvSpPr>
            <a:spLocks noEditPoints="1"/>
          </p:cNvSpPr>
          <p:nvPr/>
        </p:nvSpPr>
        <p:spPr bwMode="auto">
          <a:xfrm>
            <a:off x="6020527" y="2816336"/>
            <a:ext cx="56860" cy="6531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5 h 24"/>
              <a:gd name="T12" fmla="*/ 19 w 24"/>
              <a:gd name="T13" fmla="*/ 12 h 24"/>
              <a:gd name="T14" fmla="*/ 12 w 24"/>
              <a:gd name="T15" fmla="*/ 19 h 24"/>
              <a:gd name="T16" fmla="*/ 4 w 24"/>
              <a:gd name="T17" fmla="*/ 12 h 24"/>
              <a:gd name="T18" fmla="*/ 12 w 24"/>
              <a:gd name="T19"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8" y="24"/>
                  <a:pt x="24" y="19"/>
                  <a:pt x="24" y="12"/>
                </a:cubicBezTo>
                <a:cubicBezTo>
                  <a:pt x="24" y="6"/>
                  <a:pt x="18" y="0"/>
                  <a:pt x="12" y="0"/>
                </a:cubicBezTo>
                <a:cubicBezTo>
                  <a:pt x="5" y="0"/>
                  <a:pt x="0" y="6"/>
                  <a:pt x="0" y="12"/>
                </a:cubicBezTo>
                <a:cubicBezTo>
                  <a:pt x="0" y="19"/>
                  <a:pt x="5" y="24"/>
                  <a:pt x="12" y="24"/>
                </a:cubicBezTo>
                <a:close/>
                <a:moveTo>
                  <a:pt x="12" y="5"/>
                </a:moveTo>
                <a:cubicBezTo>
                  <a:pt x="16" y="5"/>
                  <a:pt x="19" y="8"/>
                  <a:pt x="19" y="12"/>
                </a:cubicBezTo>
                <a:cubicBezTo>
                  <a:pt x="19" y="16"/>
                  <a:pt x="16" y="19"/>
                  <a:pt x="12" y="19"/>
                </a:cubicBezTo>
                <a:cubicBezTo>
                  <a:pt x="8" y="19"/>
                  <a:pt x="4" y="16"/>
                  <a:pt x="4" y="12"/>
                </a:cubicBezTo>
                <a:cubicBezTo>
                  <a:pt x="4" y="8"/>
                  <a:pt x="8" y="5"/>
                  <a:pt x="12" y="5"/>
                </a:cubicBezTo>
                <a:close/>
              </a:path>
            </a:pathLst>
          </a:custGeom>
          <a:solidFill>
            <a:srgbClr val="505A66"/>
          </a:solidFill>
          <a:ln w="9525">
            <a:solidFill>
              <a:schemeClr val="bg1"/>
            </a:solid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sp>
        <p:nvSpPr>
          <p:cNvPr id="59" name="Freeform 43"/>
          <p:cNvSpPr>
            <a:spLocks noEditPoints="1"/>
          </p:cNvSpPr>
          <p:nvPr/>
        </p:nvSpPr>
        <p:spPr bwMode="auto">
          <a:xfrm>
            <a:off x="5964965" y="2744899"/>
            <a:ext cx="301256" cy="249803"/>
          </a:xfrm>
          <a:custGeom>
            <a:avLst/>
            <a:gdLst>
              <a:gd name="T0" fmla="*/ 122 w 128"/>
              <a:gd name="T1" fmla="*/ 0 h 92"/>
              <a:gd name="T2" fmla="*/ 6 w 128"/>
              <a:gd name="T3" fmla="*/ 0 h 92"/>
              <a:gd name="T4" fmla="*/ 0 w 128"/>
              <a:gd name="T5" fmla="*/ 6 h 92"/>
              <a:gd name="T6" fmla="*/ 0 w 128"/>
              <a:gd name="T7" fmla="*/ 86 h 92"/>
              <a:gd name="T8" fmla="*/ 6 w 128"/>
              <a:gd name="T9" fmla="*/ 92 h 92"/>
              <a:gd name="T10" fmla="*/ 122 w 128"/>
              <a:gd name="T11" fmla="*/ 92 h 92"/>
              <a:gd name="T12" fmla="*/ 128 w 128"/>
              <a:gd name="T13" fmla="*/ 86 h 92"/>
              <a:gd name="T14" fmla="*/ 128 w 128"/>
              <a:gd name="T15" fmla="*/ 6 h 92"/>
              <a:gd name="T16" fmla="*/ 122 w 128"/>
              <a:gd name="T17" fmla="*/ 0 h 92"/>
              <a:gd name="T18" fmla="*/ 123 w 128"/>
              <a:gd name="T19" fmla="*/ 87 h 92"/>
              <a:gd name="T20" fmla="*/ 5 w 128"/>
              <a:gd name="T21" fmla="*/ 87 h 92"/>
              <a:gd name="T22" fmla="*/ 5 w 128"/>
              <a:gd name="T23" fmla="*/ 5 h 92"/>
              <a:gd name="T24" fmla="*/ 123 w 128"/>
              <a:gd name="T25" fmla="*/ 5 h 92"/>
              <a:gd name="T26" fmla="*/ 123 w 128"/>
              <a:gd name="T27"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92">
                <a:moveTo>
                  <a:pt x="122" y="0"/>
                </a:moveTo>
                <a:cubicBezTo>
                  <a:pt x="6" y="0"/>
                  <a:pt x="6" y="0"/>
                  <a:pt x="6" y="0"/>
                </a:cubicBezTo>
                <a:cubicBezTo>
                  <a:pt x="3" y="0"/>
                  <a:pt x="0" y="3"/>
                  <a:pt x="0" y="6"/>
                </a:cubicBezTo>
                <a:cubicBezTo>
                  <a:pt x="0" y="86"/>
                  <a:pt x="0" y="86"/>
                  <a:pt x="0" y="86"/>
                </a:cubicBezTo>
                <a:cubicBezTo>
                  <a:pt x="0" y="89"/>
                  <a:pt x="3" y="92"/>
                  <a:pt x="6" y="92"/>
                </a:cubicBezTo>
                <a:cubicBezTo>
                  <a:pt x="122" y="92"/>
                  <a:pt x="122" y="92"/>
                  <a:pt x="122" y="92"/>
                </a:cubicBezTo>
                <a:cubicBezTo>
                  <a:pt x="125" y="92"/>
                  <a:pt x="128" y="89"/>
                  <a:pt x="128" y="86"/>
                </a:cubicBezTo>
                <a:cubicBezTo>
                  <a:pt x="128" y="6"/>
                  <a:pt x="128" y="6"/>
                  <a:pt x="128" y="6"/>
                </a:cubicBezTo>
                <a:cubicBezTo>
                  <a:pt x="128" y="3"/>
                  <a:pt x="125" y="0"/>
                  <a:pt x="122" y="0"/>
                </a:cubicBezTo>
                <a:close/>
                <a:moveTo>
                  <a:pt x="123" y="87"/>
                </a:moveTo>
                <a:cubicBezTo>
                  <a:pt x="5" y="87"/>
                  <a:pt x="5" y="87"/>
                  <a:pt x="5" y="87"/>
                </a:cubicBezTo>
                <a:cubicBezTo>
                  <a:pt x="5" y="5"/>
                  <a:pt x="5" y="5"/>
                  <a:pt x="5" y="5"/>
                </a:cubicBezTo>
                <a:cubicBezTo>
                  <a:pt x="123" y="5"/>
                  <a:pt x="123" y="5"/>
                  <a:pt x="123" y="5"/>
                </a:cubicBezTo>
                <a:lnTo>
                  <a:pt x="123" y="87"/>
                </a:lnTo>
                <a:close/>
              </a:path>
            </a:pathLst>
          </a:custGeom>
          <a:solidFill>
            <a:srgbClr val="505A66"/>
          </a:solidFill>
          <a:ln w="9525">
            <a:solidFill>
              <a:schemeClr val="bg1"/>
            </a:solid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sp>
        <p:nvSpPr>
          <p:cNvPr id="67" name="Freeform 44"/>
          <p:cNvSpPr>
            <a:spLocks noEditPoints="1"/>
          </p:cNvSpPr>
          <p:nvPr/>
        </p:nvSpPr>
        <p:spPr bwMode="auto">
          <a:xfrm>
            <a:off x="6069739" y="2868724"/>
            <a:ext cx="200505" cy="120318"/>
          </a:xfrm>
          <a:custGeom>
            <a:avLst/>
            <a:gdLst>
              <a:gd name="T0" fmla="*/ 0 w 85"/>
              <a:gd name="T1" fmla="*/ 42 h 44"/>
              <a:gd name="T2" fmla="*/ 2 w 85"/>
              <a:gd name="T3" fmla="*/ 44 h 44"/>
              <a:gd name="T4" fmla="*/ 83 w 85"/>
              <a:gd name="T5" fmla="*/ 44 h 44"/>
              <a:gd name="T6" fmla="*/ 85 w 85"/>
              <a:gd name="T7" fmla="*/ 42 h 44"/>
              <a:gd name="T8" fmla="*/ 85 w 85"/>
              <a:gd name="T9" fmla="*/ 40 h 44"/>
              <a:gd name="T10" fmla="*/ 84 w 85"/>
              <a:gd name="T11" fmla="*/ 40 h 44"/>
              <a:gd name="T12" fmla="*/ 84 w 85"/>
              <a:gd name="T13" fmla="*/ 40 h 44"/>
              <a:gd name="T14" fmla="*/ 53 w 85"/>
              <a:gd name="T15" fmla="*/ 1 h 44"/>
              <a:gd name="T16" fmla="*/ 49 w 85"/>
              <a:gd name="T17" fmla="*/ 1 h 44"/>
              <a:gd name="T18" fmla="*/ 33 w 85"/>
              <a:gd name="T19" fmla="*/ 21 h 44"/>
              <a:gd name="T20" fmla="*/ 26 w 85"/>
              <a:gd name="T21" fmla="*/ 12 h 44"/>
              <a:gd name="T22" fmla="*/ 25 w 85"/>
              <a:gd name="T23" fmla="*/ 11 h 44"/>
              <a:gd name="T24" fmla="*/ 23 w 85"/>
              <a:gd name="T25" fmla="*/ 12 h 44"/>
              <a:gd name="T26" fmla="*/ 1 w 85"/>
              <a:gd name="T27" fmla="*/ 40 h 44"/>
              <a:gd name="T28" fmla="*/ 0 w 85"/>
              <a:gd name="T29" fmla="*/ 42 h 44"/>
              <a:gd name="T30" fmla="*/ 25 w 85"/>
              <a:gd name="T31" fmla="*/ 17 h 44"/>
              <a:gd name="T32" fmla="*/ 33 w 85"/>
              <a:gd name="T33" fmla="*/ 28 h 44"/>
              <a:gd name="T34" fmla="*/ 51 w 85"/>
              <a:gd name="T35" fmla="*/ 6 h 44"/>
              <a:gd name="T36" fmla="*/ 78 w 85"/>
              <a:gd name="T37" fmla="*/ 40 h 44"/>
              <a:gd name="T38" fmla="*/ 7 w 85"/>
              <a:gd name="T39" fmla="*/ 40 h 44"/>
              <a:gd name="T40" fmla="*/ 25 w 85"/>
              <a:gd name="T41"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44">
                <a:moveTo>
                  <a:pt x="0" y="42"/>
                </a:moveTo>
                <a:cubicBezTo>
                  <a:pt x="0" y="43"/>
                  <a:pt x="1" y="44"/>
                  <a:pt x="2" y="44"/>
                </a:cubicBezTo>
                <a:cubicBezTo>
                  <a:pt x="83" y="44"/>
                  <a:pt x="83" y="44"/>
                  <a:pt x="83" y="44"/>
                </a:cubicBezTo>
                <a:cubicBezTo>
                  <a:pt x="84" y="44"/>
                  <a:pt x="85" y="43"/>
                  <a:pt x="85" y="42"/>
                </a:cubicBezTo>
                <a:cubicBezTo>
                  <a:pt x="85" y="41"/>
                  <a:pt x="85" y="41"/>
                  <a:pt x="85" y="40"/>
                </a:cubicBezTo>
                <a:cubicBezTo>
                  <a:pt x="84" y="40"/>
                  <a:pt x="84" y="40"/>
                  <a:pt x="84" y="40"/>
                </a:cubicBezTo>
                <a:cubicBezTo>
                  <a:pt x="84" y="40"/>
                  <a:pt x="84" y="40"/>
                  <a:pt x="84" y="40"/>
                </a:cubicBezTo>
                <a:cubicBezTo>
                  <a:pt x="53" y="1"/>
                  <a:pt x="53" y="1"/>
                  <a:pt x="53" y="1"/>
                </a:cubicBezTo>
                <a:cubicBezTo>
                  <a:pt x="52" y="0"/>
                  <a:pt x="50" y="0"/>
                  <a:pt x="49" y="1"/>
                </a:cubicBezTo>
                <a:cubicBezTo>
                  <a:pt x="33" y="21"/>
                  <a:pt x="33" y="21"/>
                  <a:pt x="33" y="21"/>
                </a:cubicBezTo>
                <a:cubicBezTo>
                  <a:pt x="26" y="12"/>
                  <a:pt x="26" y="12"/>
                  <a:pt x="26" y="12"/>
                </a:cubicBezTo>
                <a:cubicBezTo>
                  <a:pt x="26" y="12"/>
                  <a:pt x="25" y="11"/>
                  <a:pt x="25" y="11"/>
                </a:cubicBezTo>
                <a:cubicBezTo>
                  <a:pt x="24" y="11"/>
                  <a:pt x="23" y="12"/>
                  <a:pt x="23" y="12"/>
                </a:cubicBezTo>
                <a:cubicBezTo>
                  <a:pt x="1" y="40"/>
                  <a:pt x="1" y="40"/>
                  <a:pt x="1" y="40"/>
                </a:cubicBezTo>
                <a:cubicBezTo>
                  <a:pt x="0" y="41"/>
                  <a:pt x="0" y="41"/>
                  <a:pt x="0" y="42"/>
                </a:cubicBezTo>
                <a:close/>
                <a:moveTo>
                  <a:pt x="25" y="17"/>
                </a:moveTo>
                <a:cubicBezTo>
                  <a:pt x="33" y="28"/>
                  <a:pt x="33" y="28"/>
                  <a:pt x="33" y="28"/>
                </a:cubicBezTo>
                <a:cubicBezTo>
                  <a:pt x="51" y="6"/>
                  <a:pt x="51" y="6"/>
                  <a:pt x="51" y="6"/>
                </a:cubicBezTo>
                <a:cubicBezTo>
                  <a:pt x="78" y="40"/>
                  <a:pt x="78" y="40"/>
                  <a:pt x="78" y="40"/>
                </a:cubicBezTo>
                <a:cubicBezTo>
                  <a:pt x="7" y="40"/>
                  <a:pt x="7" y="40"/>
                  <a:pt x="7" y="40"/>
                </a:cubicBezTo>
                <a:lnTo>
                  <a:pt x="25" y="17"/>
                </a:lnTo>
                <a:close/>
              </a:path>
            </a:pathLst>
          </a:custGeom>
          <a:solidFill>
            <a:srgbClr val="505A66"/>
          </a:solidFill>
          <a:ln w="9525">
            <a:solidFill>
              <a:schemeClr val="bg1"/>
            </a:solid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nvGrpSpPr>
          <p:cNvPr id="68" name="组合 67"/>
          <p:cNvGrpSpPr/>
          <p:nvPr/>
        </p:nvGrpSpPr>
        <p:grpSpPr bwMode="auto">
          <a:xfrm>
            <a:off x="387591" y="2702566"/>
            <a:ext cx="4819220" cy="3023635"/>
            <a:chOff x="2362336" y="2218738"/>
            <a:chExt cx="7195841" cy="3540766"/>
          </a:xfrm>
          <a:solidFill>
            <a:srgbClr val="268868"/>
          </a:solidFill>
        </p:grpSpPr>
        <p:sp>
          <p:nvSpPr>
            <p:cNvPr id="69" name="Freeform 71"/>
            <p:cNvSpPr>
              <a:spLocks noChangeArrowheads="1"/>
            </p:cNvSpPr>
            <p:nvPr/>
          </p:nvSpPr>
          <p:spPr bwMode="auto">
            <a:xfrm>
              <a:off x="6836160" y="2333048"/>
              <a:ext cx="54297" cy="29292"/>
            </a:xfrm>
            <a:custGeom>
              <a:avLst/>
              <a:gdLst>
                <a:gd name="T0" fmla="*/ 16 w 32"/>
                <a:gd name="T1" fmla="*/ 0 h 17"/>
                <a:gd name="T2" fmla="*/ 19 w 32"/>
                <a:gd name="T3" fmla="*/ 3 h 17"/>
                <a:gd name="T4" fmla="*/ 25 w 32"/>
                <a:gd name="T5" fmla="*/ 15 h 17"/>
                <a:gd name="T6" fmla="*/ 11 w 32"/>
                <a:gd name="T7" fmla="*/ 9 h 17"/>
                <a:gd name="T8" fmla="*/ 16 w 32"/>
                <a:gd name="T9" fmla="*/ 0 h 17"/>
              </a:gdLst>
              <a:ahLst/>
              <a:cxnLst>
                <a:cxn ang="0">
                  <a:pos x="T0" y="T1"/>
                </a:cxn>
                <a:cxn ang="0">
                  <a:pos x="T2" y="T3"/>
                </a:cxn>
                <a:cxn ang="0">
                  <a:pos x="T4" y="T5"/>
                </a:cxn>
                <a:cxn ang="0">
                  <a:pos x="T6" y="T7"/>
                </a:cxn>
                <a:cxn ang="0">
                  <a:pos x="T8" y="T9"/>
                </a:cxn>
              </a:cxnLst>
              <a:rect l="0" t="0" r="r" b="b"/>
              <a:pathLst>
                <a:path w="32" h="17">
                  <a:moveTo>
                    <a:pt x="16" y="0"/>
                  </a:moveTo>
                  <a:cubicBezTo>
                    <a:pt x="19" y="0"/>
                    <a:pt x="19" y="1"/>
                    <a:pt x="19" y="3"/>
                  </a:cubicBezTo>
                  <a:cubicBezTo>
                    <a:pt x="22" y="8"/>
                    <a:pt x="32" y="8"/>
                    <a:pt x="25" y="15"/>
                  </a:cubicBezTo>
                  <a:cubicBezTo>
                    <a:pt x="16" y="17"/>
                    <a:pt x="22" y="5"/>
                    <a:pt x="11" y="9"/>
                  </a:cubicBezTo>
                  <a:cubicBezTo>
                    <a:pt x="0" y="4"/>
                    <a:pt x="22" y="1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0" name="Freeform 72"/>
            <p:cNvSpPr>
              <a:spLocks noChangeArrowheads="1"/>
            </p:cNvSpPr>
            <p:nvPr/>
          </p:nvSpPr>
          <p:spPr bwMode="auto">
            <a:xfrm>
              <a:off x="7591323" y="2333048"/>
              <a:ext cx="102879" cy="54297"/>
            </a:xfrm>
            <a:custGeom>
              <a:avLst/>
              <a:gdLst>
                <a:gd name="T0" fmla="*/ 58 w 61"/>
                <a:gd name="T1" fmla="*/ 24 h 32"/>
                <a:gd name="T2" fmla="*/ 35 w 61"/>
                <a:gd name="T3" fmla="*/ 30 h 32"/>
                <a:gd name="T4" fmla="*/ 6 w 61"/>
                <a:gd name="T5" fmla="*/ 30 h 32"/>
                <a:gd name="T6" fmla="*/ 0 w 61"/>
                <a:gd name="T7" fmla="*/ 24 h 32"/>
                <a:gd name="T8" fmla="*/ 47 w 61"/>
                <a:gd name="T9" fmla="*/ 0 h 32"/>
                <a:gd name="T10" fmla="*/ 55 w 61"/>
                <a:gd name="T11" fmla="*/ 6 h 32"/>
                <a:gd name="T12" fmla="*/ 49 w 61"/>
                <a:gd name="T13" fmla="*/ 9 h 32"/>
                <a:gd name="T14" fmla="*/ 58 w 61"/>
                <a:gd name="T15" fmla="*/ 24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32">
                  <a:moveTo>
                    <a:pt x="58" y="24"/>
                  </a:moveTo>
                  <a:cubicBezTo>
                    <a:pt x="49" y="25"/>
                    <a:pt x="35" y="20"/>
                    <a:pt x="35" y="30"/>
                  </a:cubicBezTo>
                  <a:cubicBezTo>
                    <a:pt x="30" y="26"/>
                    <a:pt x="18" y="32"/>
                    <a:pt x="6" y="30"/>
                  </a:cubicBezTo>
                  <a:cubicBezTo>
                    <a:pt x="7" y="25"/>
                    <a:pt x="3" y="24"/>
                    <a:pt x="0" y="24"/>
                  </a:cubicBezTo>
                  <a:cubicBezTo>
                    <a:pt x="6" y="6"/>
                    <a:pt x="23" y="0"/>
                    <a:pt x="47" y="0"/>
                  </a:cubicBezTo>
                  <a:cubicBezTo>
                    <a:pt x="43" y="8"/>
                    <a:pt x="53" y="4"/>
                    <a:pt x="55" y="6"/>
                  </a:cubicBezTo>
                  <a:cubicBezTo>
                    <a:pt x="57" y="9"/>
                    <a:pt x="49" y="9"/>
                    <a:pt x="49" y="9"/>
                  </a:cubicBezTo>
                  <a:cubicBezTo>
                    <a:pt x="49" y="13"/>
                    <a:pt x="61" y="10"/>
                    <a:pt x="5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1" name="Freeform 73"/>
            <p:cNvSpPr>
              <a:spLocks noChangeArrowheads="1"/>
            </p:cNvSpPr>
            <p:nvPr/>
          </p:nvSpPr>
          <p:spPr bwMode="auto">
            <a:xfrm>
              <a:off x="6999767" y="2338764"/>
              <a:ext cx="52869" cy="30006"/>
            </a:xfrm>
            <a:custGeom>
              <a:avLst/>
              <a:gdLst>
                <a:gd name="T0" fmla="*/ 31 w 31"/>
                <a:gd name="T1" fmla="*/ 3 h 18"/>
                <a:gd name="T2" fmla="*/ 28 w 31"/>
                <a:gd name="T3" fmla="*/ 15 h 18"/>
                <a:gd name="T4" fmla="*/ 16 w 31"/>
                <a:gd name="T5" fmla="*/ 18 h 18"/>
                <a:gd name="T6" fmla="*/ 1 w 31"/>
                <a:gd name="T7" fmla="*/ 9 h 18"/>
                <a:gd name="T8" fmla="*/ 19 w 31"/>
                <a:gd name="T9" fmla="*/ 9 h 18"/>
                <a:gd name="T10" fmla="*/ 31 w 31"/>
                <a:gd name="T11" fmla="*/ 3 h 18"/>
              </a:gdLst>
              <a:ahLst/>
              <a:cxnLst>
                <a:cxn ang="0">
                  <a:pos x="T0" y="T1"/>
                </a:cxn>
                <a:cxn ang="0">
                  <a:pos x="T2" y="T3"/>
                </a:cxn>
                <a:cxn ang="0">
                  <a:pos x="T4" y="T5"/>
                </a:cxn>
                <a:cxn ang="0">
                  <a:pos x="T6" y="T7"/>
                </a:cxn>
                <a:cxn ang="0">
                  <a:pos x="T8" y="T9"/>
                </a:cxn>
                <a:cxn ang="0">
                  <a:pos x="T10" y="T11"/>
                </a:cxn>
              </a:cxnLst>
              <a:rect l="0" t="0" r="r" b="b"/>
              <a:pathLst>
                <a:path w="31" h="18">
                  <a:moveTo>
                    <a:pt x="31" y="3"/>
                  </a:moveTo>
                  <a:cubicBezTo>
                    <a:pt x="28" y="6"/>
                    <a:pt x="27" y="10"/>
                    <a:pt x="28" y="15"/>
                  </a:cubicBezTo>
                  <a:cubicBezTo>
                    <a:pt x="22" y="14"/>
                    <a:pt x="20" y="17"/>
                    <a:pt x="16" y="18"/>
                  </a:cubicBezTo>
                  <a:cubicBezTo>
                    <a:pt x="11" y="15"/>
                    <a:pt x="0" y="18"/>
                    <a:pt x="1" y="9"/>
                  </a:cubicBezTo>
                  <a:cubicBezTo>
                    <a:pt x="11" y="10"/>
                    <a:pt x="13" y="3"/>
                    <a:pt x="19" y="9"/>
                  </a:cubicBezTo>
                  <a:cubicBezTo>
                    <a:pt x="24" y="8"/>
                    <a:pt x="21" y="0"/>
                    <a:pt x="3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2" name="Freeform 74"/>
            <p:cNvSpPr>
              <a:spLocks noChangeArrowheads="1"/>
            </p:cNvSpPr>
            <p:nvPr/>
          </p:nvSpPr>
          <p:spPr bwMode="auto">
            <a:xfrm>
              <a:off x="6682555" y="2353767"/>
              <a:ext cx="65728" cy="35722"/>
            </a:xfrm>
            <a:custGeom>
              <a:avLst/>
              <a:gdLst>
                <a:gd name="T0" fmla="*/ 37 w 39"/>
                <a:gd name="T1" fmla="*/ 0 h 21"/>
                <a:gd name="T2" fmla="*/ 31 w 39"/>
                <a:gd name="T3" fmla="*/ 9 h 21"/>
                <a:gd name="T4" fmla="*/ 23 w 39"/>
                <a:gd name="T5" fmla="*/ 18 h 21"/>
                <a:gd name="T6" fmla="*/ 17 w 39"/>
                <a:gd name="T7" fmla="*/ 12 h 21"/>
                <a:gd name="T8" fmla="*/ 8 w 39"/>
                <a:gd name="T9" fmla="*/ 15 h 21"/>
                <a:gd name="T10" fmla="*/ 2 w 39"/>
                <a:gd name="T11" fmla="*/ 9 h 21"/>
                <a:gd name="T12" fmla="*/ 17 w 39"/>
                <a:gd name="T13" fmla="*/ 6 h 21"/>
                <a:gd name="T14" fmla="*/ 17 w 39"/>
                <a:gd name="T15" fmla="*/ 3 h 21"/>
                <a:gd name="T16" fmla="*/ 37 w 39"/>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1">
                  <a:moveTo>
                    <a:pt x="37" y="0"/>
                  </a:moveTo>
                  <a:cubicBezTo>
                    <a:pt x="39" y="6"/>
                    <a:pt x="32" y="4"/>
                    <a:pt x="31" y="9"/>
                  </a:cubicBezTo>
                  <a:cubicBezTo>
                    <a:pt x="31" y="11"/>
                    <a:pt x="27" y="16"/>
                    <a:pt x="23" y="18"/>
                  </a:cubicBezTo>
                  <a:cubicBezTo>
                    <a:pt x="17" y="21"/>
                    <a:pt x="18" y="12"/>
                    <a:pt x="17" y="12"/>
                  </a:cubicBezTo>
                  <a:cubicBezTo>
                    <a:pt x="15" y="11"/>
                    <a:pt x="11" y="16"/>
                    <a:pt x="8" y="15"/>
                  </a:cubicBezTo>
                  <a:cubicBezTo>
                    <a:pt x="6" y="14"/>
                    <a:pt x="6" y="8"/>
                    <a:pt x="2" y="9"/>
                  </a:cubicBezTo>
                  <a:cubicBezTo>
                    <a:pt x="0" y="1"/>
                    <a:pt x="13" y="9"/>
                    <a:pt x="17" y="6"/>
                  </a:cubicBezTo>
                  <a:cubicBezTo>
                    <a:pt x="17" y="6"/>
                    <a:pt x="16" y="3"/>
                    <a:pt x="17" y="3"/>
                  </a:cubicBezTo>
                  <a:cubicBezTo>
                    <a:pt x="24" y="1"/>
                    <a:pt x="28" y="2"/>
                    <a:pt x="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3" name="Freeform 75"/>
            <p:cNvSpPr>
              <a:spLocks noChangeArrowheads="1"/>
            </p:cNvSpPr>
            <p:nvPr/>
          </p:nvSpPr>
          <p:spPr bwMode="auto">
            <a:xfrm>
              <a:off x="6941183" y="2350195"/>
              <a:ext cx="50725" cy="18575"/>
            </a:xfrm>
            <a:custGeom>
              <a:avLst/>
              <a:gdLst>
                <a:gd name="T0" fmla="*/ 28 w 30"/>
                <a:gd name="T1" fmla="*/ 11 h 11"/>
                <a:gd name="T2" fmla="*/ 4 w 30"/>
                <a:gd name="T3" fmla="*/ 11 h 11"/>
                <a:gd name="T4" fmla="*/ 13 w 30"/>
                <a:gd name="T5" fmla="*/ 2 h 11"/>
                <a:gd name="T6" fmla="*/ 28 w 30"/>
                <a:gd name="T7" fmla="*/ 11 h 11"/>
              </a:gdLst>
              <a:ahLst/>
              <a:cxnLst>
                <a:cxn ang="0">
                  <a:pos x="T0" y="T1"/>
                </a:cxn>
                <a:cxn ang="0">
                  <a:pos x="T2" y="T3"/>
                </a:cxn>
                <a:cxn ang="0">
                  <a:pos x="T4" y="T5"/>
                </a:cxn>
                <a:cxn ang="0">
                  <a:pos x="T6" y="T7"/>
                </a:cxn>
              </a:cxnLst>
              <a:rect l="0" t="0" r="r" b="b"/>
              <a:pathLst>
                <a:path w="30" h="11">
                  <a:moveTo>
                    <a:pt x="28" y="11"/>
                  </a:moveTo>
                  <a:cubicBezTo>
                    <a:pt x="20" y="11"/>
                    <a:pt x="12" y="11"/>
                    <a:pt x="4" y="11"/>
                  </a:cubicBezTo>
                  <a:cubicBezTo>
                    <a:pt x="0" y="0"/>
                    <a:pt x="14" y="9"/>
                    <a:pt x="13" y="2"/>
                  </a:cubicBezTo>
                  <a:cubicBezTo>
                    <a:pt x="15" y="8"/>
                    <a:pt x="30" y="0"/>
                    <a:pt x="2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4" name="Freeform 76"/>
            <p:cNvSpPr>
              <a:spLocks noChangeArrowheads="1"/>
            </p:cNvSpPr>
            <p:nvPr/>
          </p:nvSpPr>
          <p:spPr bwMode="auto">
            <a:xfrm>
              <a:off x="6863309" y="2373772"/>
              <a:ext cx="64300" cy="22148"/>
            </a:xfrm>
            <a:custGeom>
              <a:avLst/>
              <a:gdLst>
                <a:gd name="T0" fmla="*/ 27 w 38"/>
                <a:gd name="T1" fmla="*/ 0 h 13"/>
                <a:gd name="T2" fmla="*/ 27 w 38"/>
                <a:gd name="T3" fmla="*/ 11 h 13"/>
                <a:gd name="T4" fmla="*/ 0 w 38"/>
                <a:gd name="T5" fmla="*/ 8 h 13"/>
                <a:gd name="T6" fmla="*/ 27 w 38"/>
                <a:gd name="T7" fmla="*/ 0 h 13"/>
              </a:gdLst>
              <a:ahLst/>
              <a:cxnLst>
                <a:cxn ang="0">
                  <a:pos x="T0" y="T1"/>
                </a:cxn>
                <a:cxn ang="0">
                  <a:pos x="T2" y="T3"/>
                </a:cxn>
                <a:cxn ang="0">
                  <a:pos x="T4" y="T5"/>
                </a:cxn>
                <a:cxn ang="0">
                  <a:pos x="T6" y="T7"/>
                </a:cxn>
              </a:cxnLst>
              <a:rect l="0" t="0" r="r" b="b"/>
              <a:pathLst>
                <a:path w="38" h="13">
                  <a:moveTo>
                    <a:pt x="27" y="0"/>
                  </a:moveTo>
                  <a:cubicBezTo>
                    <a:pt x="38" y="4"/>
                    <a:pt x="26" y="3"/>
                    <a:pt x="27" y="11"/>
                  </a:cubicBezTo>
                  <a:cubicBezTo>
                    <a:pt x="18" y="11"/>
                    <a:pt x="5" y="13"/>
                    <a:pt x="0" y="8"/>
                  </a:cubicBezTo>
                  <a:cubicBezTo>
                    <a:pt x="5" y="2"/>
                    <a:pt x="21" y="6"/>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5" name="Freeform 77"/>
            <p:cNvSpPr>
              <a:spLocks noChangeArrowheads="1"/>
            </p:cNvSpPr>
            <p:nvPr/>
          </p:nvSpPr>
          <p:spPr bwMode="auto">
            <a:xfrm>
              <a:off x="3719772" y="2392347"/>
              <a:ext cx="28578" cy="20719"/>
            </a:xfrm>
            <a:custGeom>
              <a:avLst/>
              <a:gdLst>
                <a:gd name="T0" fmla="*/ 1 w 17"/>
                <a:gd name="T1" fmla="*/ 0 h 12"/>
                <a:gd name="T2" fmla="*/ 16 w 17"/>
                <a:gd name="T3" fmla="*/ 12 h 12"/>
                <a:gd name="T4" fmla="*/ 1 w 17"/>
                <a:gd name="T5" fmla="*/ 0 h 12"/>
              </a:gdLst>
              <a:ahLst/>
              <a:cxnLst>
                <a:cxn ang="0">
                  <a:pos x="T0" y="T1"/>
                </a:cxn>
                <a:cxn ang="0">
                  <a:pos x="T2" y="T3"/>
                </a:cxn>
                <a:cxn ang="0">
                  <a:pos x="T4" y="T5"/>
                </a:cxn>
              </a:cxnLst>
              <a:rect l="0" t="0" r="r" b="b"/>
              <a:pathLst>
                <a:path w="17" h="12">
                  <a:moveTo>
                    <a:pt x="1" y="0"/>
                  </a:moveTo>
                  <a:cubicBezTo>
                    <a:pt x="9" y="1"/>
                    <a:pt x="17" y="1"/>
                    <a:pt x="16" y="12"/>
                  </a:cubicBezTo>
                  <a:cubicBezTo>
                    <a:pt x="11" y="7"/>
                    <a:pt x="0" y="1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6" name="Freeform 78"/>
            <p:cNvSpPr>
              <a:spLocks noChangeArrowheads="1"/>
            </p:cNvSpPr>
            <p:nvPr/>
          </p:nvSpPr>
          <p:spPr bwMode="auto">
            <a:xfrm>
              <a:off x="7626331" y="2389489"/>
              <a:ext cx="115025" cy="58584"/>
            </a:xfrm>
            <a:custGeom>
              <a:avLst/>
              <a:gdLst>
                <a:gd name="T0" fmla="*/ 61 w 68"/>
                <a:gd name="T1" fmla="*/ 8 h 35"/>
                <a:gd name="T2" fmla="*/ 66 w 68"/>
                <a:gd name="T3" fmla="*/ 23 h 35"/>
                <a:gd name="T4" fmla="*/ 37 w 68"/>
                <a:gd name="T5" fmla="*/ 32 h 35"/>
                <a:gd name="T6" fmla="*/ 31 w 68"/>
                <a:gd name="T7" fmla="*/ 29 h 35"/>
                <a:gd name="T8" fmla="*/ 20 w 68"/>
                <a:gd name="T9" fmla="*/ 29 h 35"/>
                <a:gd name="T10" fmla="*/ 20 w 68"/>
                <a:gd name="T11" fmla="*/ 23 h 35"/>
                <a:gd name="T12" fmla="*/ 11 w 68"/>
                <a:gd name="T13" fmla="*/ 26 h 35"/>
                <a:gd name="T14" fmla="*/ 14 w 68"/>
                <a:gd name="T15" fmla="*/ 20 h 35"/>
                <a:gd name="T16" fmla="*/ 2 w 68"/>
                <a:gd name="T17" fmla="*/ 17 h 35"/>
                <a:gd name="T18" fmla="*/ 8 w 68"/>
                <a:gd name="T19" fmla="*/ 11 h 35"/>
                <a:gd name="T20" fmla="*/ 17 w 68"/>
                <a:gd name="T21" fmla="*/ 5 h 35"/>
                <a:gd name="T22" fmla="*/ 43 w 68"/>
                <a:gd name="T23" fmla="*/ 2 h 35"/>
                <a:gd name="T24" fmla="*/ 43 w 68"/>
                <a:gd name="T25" fmla="*/ 8 h 35"/>
                <a:gd name="T26" fmla="*/ 61 w 68"/>
                <a:gd name="T27"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35">
                  <a:moveTo>
                    <a:pt x="61" y="8"/>
                  </a:moveTo>
                  <a:cubicBezTo>
                    <a:pt x="58" y="17"/>
                    <a:pt x="50" y="23"/>
                    <a:pt x="66" y="23"/>
                  </a:cubicBezTo>
                  <a:cubicBezTo>
                    <a:pt x="68" y="35"/>
                    <a:pt x="48" y="33"/>
                    <a:pt x="37" y="32"/>
                  </a:cubicBezTo>
                  <a:cubicBezTo>
                    <a:pt x="33" y="31"/>
                    <a:pt x="34" y="31"/>
                    <a:pt x="31" y="29"/>
                  </a:cubicBezTo>
                  <a:cubicBezTo>
                    <a:pt x="25" y="23"/>
                    <a:pt x="27" y="33"/>
                    <a:pt x="20" y="29"/>
                  </a:cubicBezTo>
                  <a:cubicBezTo>
                    <a:pt x="19" y="28"/>
                    <a:pt x="20" y="23"/>
                    <a:pt x="20" y="23"/>
                  </a:cubicBezTo>
                  <a:cubicBezTo>
                    <a:pt x="18" y="22"/>
                    <a:pt x="14" y="27"/>
                    <a:pt x="11" y="26"/>
                  </a:cubicBezTo>
                  <a:cubicBezTo>
                    <a:pt x="10" y="26"/>
                    <a:pt x="15" y="21"/>
                    <a:pt x="14" y="20"/>
                  </a:cubicBezTo>
                  <a:cubicBezTo>
                    <a:pt x="12" y="18"/>
                    <a:pt x="1" y="23"/>
                    <a:pt x="2" y="17"/>
                  </a:cubicBezTo>
                  <a:cubicBezTo>
                    <a:pt x="0" y="11"/>
                    <a:pt x="6" y="13"/>
                    <a:pt x="8" y="11"/>
                  </a:cubicBezTo>
                  <a:cubicBezTo>
                    <a:pt x="12" y="8"/>
                    <a:pt x="10" y="7"/>
                    <a:pt x="17" y="5"/>
                  </a:cubicBezTo>
                  <a:cubicBezTo>
                    <a:pt x="19" y="5"/>
                    <a:pt x="32" y="0"/>
                    <a:pt x="43" y="2"/>
                  </a:cubicBezTo>
                  <a:cubicBezTo>
                    <a:pt x="44" y="2"/>
                    <a:pt x="43" y="8"/>
                    <a:pt x="43" y="8"/>
                  </a:cubicBezTo>
                  <a:cubicBezTo>
                    <a:pt x="47" y="11"/>
                    <a:pt x="59" y="5"/>
                    <a:pt x="6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7" name="Freeform 79"/>
            <p:cNvSpPr>
              <a:spLocks noChangeArrowheads="1"/>
            </p:cNvSpPr>
            <p:nvPr/>
          </p:nvSpPr>
          <p:spPr bwMode="auto">
            <a:xfrm>
              <a:off x="7580607" y="2390918"/>
              <a:ext cx="44295" cy="30006"/>
            </a:xfrm>
            <a:custGeom>
              <a:avLst/>
              <a:gdLst>
                <a:gd name="T0" fmla="*/ 26 w 26"/>
                <a:gd name="T1" fmla="*/ 10 h 18"/>
                <a:gd name="T2" fmla="*/ 17 w 26"/>
                <a:gd name="T3" fmla="*/ 10 h 18"/>
                <a:gd name="T4" fmla="*/ 14 w 26"/>
                <a:gd name="T5" fmla="*/ 16 h 18"/>
                <a:gd name="T6" fmla="*/ 0 w 26"/>
                <a:gd name="T7" fmla="*/ 10 h 18"/>
                <a:gd name="T8" fmla="*/ 26 w 26"/>
                <a:gd name="T9" fmla="*/ 10 h 18"/>
              </a:gdLst>
              <a:ahLst/>
              <a:cxnLst>
                <a:cxn ang="0">
                  <a:pos x="T0" y="T1"/>
                </a:cxn>
                <a:cxn ang="0">
                  <a:pos x="T2" y="T3"/>
                </a:cxn>
                <a:cxn ang="0">
                  <a:pos x="T4" y="T5"/>
                </a:cxn>
                <a:cxn ang="0">
                  <a:pos x="T6" y="T7"/>
                </a:cxn>
                <a:cxn ang="0">
                  <a:pos x="T8" y="T9"/>
                </a:cxn>
              </a:cxnLst>
              <a:rect l="0" t="0" r="r" b="b"/>
              <a:pathLst>
                <a:path w="26" h="18">
                  <a:moveTo>
                    <a:pt x="26" y="10"/>
                  </a:moveTo>
                  <a:cubicBezTo>
                    <a:pt x="24" y="15"/>
                    <a:pt x="21" y="11"/>
                    <a:pt x="17" y="10"/>
                  </a:cubicBezTo>
                  <a:cubicBezTo>
                    <a:pt x="15" y="10"/>
                    <a:pt x="15" y="14"/>
                    <a:pt x="14" y="16"/>
                  </a:cubicBezTo>
                  <a:cubicBezTo>
                    <a:pt x="5" y="18"/>
                    <a:pt x="9" y="8"/>
                    <a:pt x="0" y="10"/>
                  </a:cubicBezTo>
                  <a:cubicBezTo>
                    <a:pt x="5" y="0"/>
                    <a:pt x="19" y="6"/>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8" name="Freeform 80"/>
            <p:cNvSpPr>
              <a:spLocks noChangeArrowheads="1"/>
            </p:cNvSpPr>
            <p:nvPr/>
          </p:nvSpPr>
          <p:spPr bwMode="auto">
            <a:xfrm>
              <a:off x="3616893" y="2424497"/>
              <a:ext cx="117883" cy="64300"/>
            </a:xfrm>
            <a:custGeom>
              <a:avLst/>
              <a:gdLst>
                <a:gd name="T0" fmla="*/ 50 w 70"/>
                <a:gd name="T1" fmla="*/ 11 h 38"/>
                <a:gd name="T2" fmla="*/ 59 w 70"/>
                <a:gd name="T3" fmla="*/ 22 h 38"/>
                <a:gd name="T4" fmla="*/ 68 w 70"/>
                <a:gd name="T5" fmla="*/ 37 h 38"/>
                <a:gd name="T6" fmla="*/ 59 w 70"/>
                <a:gd name="T7" fmla="*/ 37 h 38"/>
                <a:gd name="T8" fmla="*/ 59 w 70"/>
                <a:gd name="T9" fmla="*/ 31 h 38"/>
                <a:gd name="T10" fmla="*/ 53 w 70"/>
                <a:gd name="T11" fmla="*/ 28 h 38"/>
                <a:gd name="T12" fmla="*/ 15 w 70"/>
                <a:gd name="T13" fmla="*/ 25 h 38"/>
                <a:gd name="T14" fmla="*/ 24 w 70"/>
                <a:gd name="T15" fmla="*/ 19 h 38"/>
                <a:gd name="T16" fmla="*/ 18 w 70"/>
                <a:gd name="T17" fmla="*/ 14 h 38"/>
                <a:gd name="T18" fmla="*/ 0 w 70"/>
                <a:gd name="T19" fmla="*/ 5 h 38"/>
                <a:gd name="T20" fmla="*/ 24 w 70"/>
                <a:gd name="T21" fmla="*/ 5 h 38"/>
                <a:gd name="T22" fmla="*/ 30 w 70"/>
                <a:gd name="T23" fmla="*/ 11 h 38"/>
                <a:gd name="T24" fmla="*/ 41 w 70"/>
                <a:gd name="T25" fmla="*/ 11 h 38"/>
                <a:gd name="T26" fmla="*/ 50 w 70"/>
                <a:gd name="T27"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38">
                  <a:moveTo>
                    <a:pt x="50" y="11"/>
                  </a:moveTo>
                  <a:cubicBezTo>
                    <a:pt x="54" y="14"/>
                    <a:pt x="56" y="18"/>
                    <a:pt x="59" y="22"/>
                  </a:cubicBezTo>
                  <a:cubicBezTo>
                    <a:pt x="62" y="26"/>
                    <a:pt x="70" y="29"/>
                    <a:pt x="68" y="37"/>
                  </a:cubicBezTo>
                  <a:cubicBezTo>
                    <a:pt x="66" y="36"/>
                    <a:pt x="60" y="38"/>
                    <a:pt x="59" y="37"/>
                  </a:cubicBezTo>
                  <a:cubicBezTo>
                    <a:pt x="58" y="36"/>
                    <a:pt x="60" y="32"/>
                    <a:pt x="59" y="31"/>
                  </a:cubicBezTo>
                  <a:cubicBezTo>
                    <a:pt x="58" y="31"/>
                    <a:pt x="51" y="37"/>
                    <a:pt x="53" y="28"/>
                  </a:cubicBezTo>
                  <a:cubicBezTo>
                    <a:pt x="35" y="28"/>
                    <a:pt x="25" y="28"/>
                    <a:pt x="15" y="25"/>
                  </a:cubicBezTo>
                  <a:cubicBezTo>
                    <a:pt x="14" y="19"/>
                    <a:pt x="19" y="20"/>
                    <a:pt x="24" y="19"/>
                  </a:cubicBezTo>
                  <a:cubicBezTo>
                    <a:pt x="23" y="16"/>
                    <a:pt x="18" y="17"/>
                    <a:pt x="18" y="14"/>
                  </a:cubicBezTo>
                  <a:cubicBezTo>
                    <a:pt x="7" y="10"/>
                    <a:pt x="2" y="18"/>
                    <a:pt x="0" y="5"/>
                  </a:cubicBezTo>
                  <a:cubicBezTo>
                    <a:pt x="7" y="0"/>
                    <a:pt x="17" y="3"/>
                    <a:pt x="24" y="5"/>
                  </a:cubicBezTo>
                  <a:cubicBezTo>
                    <a:pt x="28" y="6"/>
                    <a:pt x="30" y="5"/>
                    <a:pt x="30" y="11"/>
                  </a:cubicBezTo>
                  <a:cubicBezTo>
                    <a:pt x="33" y="14"/>
                    <a:pt x="41" y="2"/>
                    <a:pt x="41" y="11"/>
                  </a:cubicBezTo>
                  <a:cubicBezTo>
                    <a:pt x="41" y="14"/>
                    <a:pt x="51" y="14"/>
                    <a:pt x="5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79" name="Freeform 81"/>
            <p:cNvSpPr>
              <a:spLocks noChangeArrowheads="1"/>
            </p:cNvSpPr>
            <p:nvPr/>
          </p:nvSpPr>
          <p:spPr bwMode="auto">
            <a:xfrm>
              <a:off x="7746357" y="2426640"/>
              <a:ext cx="115025" cy="58584"/>
            </a:xfrm>
            <a:custGeom>
              <a:avLst/>
              <a:gdLst>
                <a:gd name="T0" fmla="*/ 28 w 68"/>
                <a:gd name="T1" fmla="*/ 1 h 35"/>
                <a:gd name="T2" fmla="*/ 39 w 68"/>
                <a:gd name="T3" fmla="*/ 10 h 35"/>
                <a:gd name="T4" fmla="*/ 42 w 68"/>
                <a:gd name="T5" fmla="*/ 4 h 35"/>
                <a:gd name="T6" fmla="*/ 48 w 68"/>
                <a:gd name="T7" fmla="*/ 10 h 35"/>
                <a:gd name="T8" fmla="*/ 54 w 68"/>
                <a:gd name="T9" fmla="*/ 10 h 35"/>
                <a:gd name="T10" fmla="*/ 54 w 68"/>
                <a:gd name="T11" fmla="*/ 13 h 35"/>
                <a:gd name="T12" fmla="*/ 66 w 68"/>
                <a:gd name="T13" fmla="*/ 16 h 35"/>
                <a:gd name="T14" fmla="*/ 45 w 68"/>
                <a:gd name="T15" fmla="*/ 21 h 35"/>
                <a:gd name="T16" fmla="*/ 42 w 68"/>
                <a:gd name="T17" fmla="*/ 27 h 35"/>
                <a:gd name="T18" fmla="*/ 16 w 68"/>
                <a:gd name="T19" fmla="*/ 27 h 35"/>
                <a:gd name="T20" fmla="*/ 13 w 68"/>
                <a:gd name="T21" fmla="*/ 33 h 35"/>
                <a:gd name="T22" fmla="*/ 1 w 68"/>
                <a:gd name="T23" fmla="*/ 30 h 35"/>
                <a:gd name="T24" fmla="*/ 1 w 68"/>
                <a:gd name="T25" fmla="*/ 21 h 35"/>
                <a:gd name="T26" fmla="*/ 7 w 68"/>
                <a:gd name="T27" fmla="*/ 21 h 35"/>
                <a:gd name="T28" fmla="*/ 10 w 68"/>
                <a:gd name="T29" fmla="*/ 13 h 35"/>
                <a:gd name="T30" fmla="*/ 16 w 68"/>
                <a:gd name="T31" fmla="*/ 13 h 35"/>
                <a:gd name="T32" fmla="*/ 28 w 68"/>
                <a:gd name="T3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35">
                  <a:moveTo>
                    <a:pt x="28" y="1"/>
                  </a:moveTo>
                  <a:cubicBezTo>
                    <a:pt x="30" y="6"/>
                    <a:pt x="42" y="0"/>
                    <a:pt x="39" y="10"/>
                  </a:cubicBezTo>
                  <a:cubicBezTo>
                    <a:pt x="42" y="11"/>
                    <a:pt x="42" y="4"/>
                    <a:pt x="42" y="4"/>
                  </a:cubicBezTo>
                  <a:cubicBezTo>
                    <a:pt x="46" y="4"/>
                    <a:pt x="46" y="8"/>
                    <a:pt x="48" y="10"/>
                  </a:cubicBezTo>
                  <a:cubicBezTo>
                    <a:pt x="49" y="10"/>
                    <a:pt x="53" y="9"/>
                    <a:pt x="54" y="10"/>
                  </a:cubicBezTo>
                  <a:cubicBezTo>
                    <a:pt x="54" y="10"/>
                    <a:pt x="54" y="12"/>
                    <a:pt x="54" y="13"/>
                  </a:cubicBezTo>
                  <a:cubicBezTo>
                    <a:pt x="58" y="14"/>
                    <a:pt x="66" y="10"/>
                    <a:pt x="66" y="16"/>
                  </a:cubicBezTo>
                  <a:cubicBezTo>
                    <a:pt x="68" y="27"/>
                    <a:pt x="52" y="19"/>
                    <a:pt x="45" y="21"/>
                  </a:cubicBezTo>
                  <a:cubicBezTo>
                    <a:pt x="42" y="20"/>
                    <a:pt x="44" y="26"/>
                    <a:pt x="42" y="27"/>
                  </a:cubicBezTo>
                  <a:cubicBezTo>
                    <a:pt x="36" y="31"/>
                    <a:pt x="19" y="28"/>
                    <a:pt x="16" y="27"/>
                  </a:cubicBezTo>
                  <a:cubicBezTo>
                    <a:pt x="13" y="27"/>
                    <a:pt x="14" y="31"/>
                    <a:pt x="13" y="33"/>
                  </a:cubicBezTo>
                  <a:cubicBezTo>
                    <a:pt x="7" y="28"/>
                    <a:pt x="7" y="35"/>
                    <a:pt x="1" y="30"/>
                  </a:cubicBezTo>
                  <a:cubicBezTo>
                    <a:pt x="2" y="29"/>
                    <a:pt x="0" y="23"/>
                    <a:pt x="1" y="21"/>
                  </a:cubicBezTo>
                  <a:cubicBezTo>
                    <a:pt x="2" y="21"/>
                    <a:pt x="7" y="22"/>
                    <a:pt x="7" y="21"/>
                  </a:cubicBezTo>
                  <a:cubicBezTo>
                    <a:pt x="9" y="19"/>
                    <a:pt x="8" y="15"/>
                    <a:pt x="10" y="13"/>
                  </a:cubicBezTo>
                  <a:cubicBezTo>
                    <a:pt x="11" y="12"/>
                    <a:pt x="15" y="14"/>
                    <a:pt x="16" y="13"/>
                  </a:cubicBezTo>
                  <a:cubicBezTo>
                    <a:pt x="19" y="9"/>
                    <a:pt x="24" y="7"/>
                    <a:pt x="2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80" name="Freeform 82"/>
            <p:cNvSpPr>
              <a:spLocks noChangeArrowheads="1"/>
            </p:cNvSpPr>
            <p:nvPr/>
          </p:nvSpPr>
          <p:spPr bwMode="auto">
            <a:xfrm>
              <a:off x="3413992" y="2470221"/>
              <a:ext cx="20004" cy="32150"/>
            </a:xfrm>
            <a:custGeom>
              <a:avLst/>
              <a:gdLst>
                <a:gd name="T0" fmla="*/ 12 w 12"/>
                <a:gd name="T1" fmla="*/ 10 h 19"/>
                <a:gd name="T2" fmla="*/ 12 w 12"/>
                <a:gd name="T3" fmla="*/ 10 h 19"/>
              </a:gdLst>
              <a:ahLst/>
              <a:cxnLst>
                <a:cxn ang="0">
                  <a:pos x="T0" y="T1"/>
                </a:cxn>
                <a:cxn ang="0">
                  <a:pos x="T2" y="T3"/>
                </a:cxn>
              </a:cxnLst>
              <a:rect l="0" t="0" r="r" b="b"/>
              <a:pathLst>
                <a:path w="12" h="19">
                  <a:moveTo>
                    <a:pt x="12" y="10"/>
                  </a:moveTo>
                  <a:cubicBezTo>
                    <a:pt x="5" y="19"/>
                    <a:pt x="0" y="0"/>
                    <a:pt x="1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81" name="Freeform 83"/>
            <p:cNvSpPr>
              <a:spLocks noChangeArrowheads="1"/>
            </p:cNvSpPr>
            <p:nvPr/>
          </p:nvSpPr>
          <p:spPr bwMode="auto">
            <a:xfrm>
              <a:off x="3459716" y="2476651"/>
              <a:ext cx="62156" cy="37865"/>
            </a:xfrm>
            <a:custGeom>
              <a:avLst/>
              <a:gdLst>
                <a:gd name="T0" fmla="*/ 35 w 37"/>
                <a:gd name="T1" fmla="*/ 6 h 22"/>
                <a:gd name="T2" fmla="*/ 9 w 37"/>
                <a:gd name="T3" fmla="*/ 21 h 22"/>
                <a:gd name="T4" fmla="*/ 0 w 37"/>
                <a:gd name="T5" fmla="*/ 12 h 22"/>
                <a:gd name="T6" fmla="*/ 17 w 37"/>
                <a:gd name="T7" fmla="*/ 6 h 22"/>
                <a:gd name="T8" fmla="*/ 35 w 37"/>
                <a:gd name="T9" fmla="*/ 6 h 22"/>
              </a:gdLst>
              <a:ahLst/>
              <a:cxnLst>
                <a:cxn ang="0">
                  <a:pos x="T0" y="T1"/>
                </a:cxn>
                <a:cxn ang="0">
                  <a:pos x="T2" y="T3"/>
                </a:cxn>
                <a:cxn ang="0">
                  <a:pos x="T4" y="T5"/>
                </a:cxn>
                <a:cxn ang="0">
                  <a:pos x="T6" y="T7"/>
                </a:cxn>
                <a:cxn ang="0">
                  <a:pos x="T8" y="T9"/>
                </a:cxn>
              </a:cxnLst>
              <a:rect l="0" t="0" r="r" b="b"/>
              <a:pathLst>
                <a:path w="37" h="22">
                  <a:moveTo>
                    <a:pt x="35" y="6"/>
                  </a:moveTo>
                  <a:cubicBezTo>
                    <a:pt x="37" y="22"/>
                    <a:pt x="16" y="14"/>
                    <a:pt x="9" y="21"/>
                  </a:cubicBezTo>
                  <a:cubicBezTo>
                    <a:pt x="3" y="20"/>
                    <a:pt x="7" y="11"/>
                    <a:pt x="0" y="12"/>
                  </a:cubicBezTo>
                  <a:cubicBezTo>
                    <a:pt x="1" y="3"/>
                    <a:pt x="17" y="15"/>
                    <a:pt x="17" y="6"/>
                  </a:cubicBezTo>
                  <a:cubicBezTo>
                    <a:pt x="18" y="0"/>
                    <a:pt x="25" y="10"/>
                    <a:pt x="3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82" name="Freeform 84"/>
            <p:cNvSpPr>
              <a:spLocks noChangeArrowheads="1"/>
            </p:cNvSpPr>
            <p:nvPr/>
          </p:nvSpPr>
          <p:spPr bwMode="auto">
            <a:xfrm>
              <a:off x="3810506" y="2483795"/>
              <a:ext cx="55726" cy="28578"/>
            </a:xfrm>
            <a:custGeom>
              <a:avLst/>
              <a:gdLst>
                <a:gd name="T0" fmla="*/ 29 w 33"/>
                <a:gd name="T1" fmla="*/ 5 h 17"/>
                <a:gd name="T2" fmla="*/ 29 w 33"/>
                <a:gd name="T3" fmla="*/ 11 h 17"/>
                <a:gd name="T4" fmla="*/ 20 w 33"/>
                <a:gd name="T5" fmla="*/ 14 h 17"/>
                <a:gd name="T6" fmla="*/ 17 w 33"/>
                <a:gd name="T7" fmla="*/ 17 h 17"/>
                <a:gd name="T8" fmla="*/ 8 w 33"/>
                <a:gd name="T9" fmla="*/ 14 h 17"/>
                <a:gd name="T10" fmla="*/ 5 w 33"/>
                <a:gd name="T11" fmla="*/ 17 h 17"/>
                <a:gd name="T12" fmla="*/ 3 w 33"/>
                <a:gd name="T13" fmla="*/ 14 h 17"/>
                <a:gd name="T14" fmla="*/ 29 w 33"/>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7">
                  <a:moveTo>
                    <a:pt x="29" y="5"/>
                  </a:moveTo>
                  <a:cubicBezTo>
                    <a:pt x="33" y="7"/>
                    <a:pt x="31" y="9"/>
                    <a:pt x="29" y="11"/>
                  </a:cubicBezTo>
                  <a:cubicBezTo>
                    <a:pt x="26" y="13"/>
                    <a:pt x="24" y="13"/>
                    <a:pt x="20" y="14"/>
                  </a:cubicBezTo>
                  <a:cubicBezTo>
                    <a:pt x="18" y="14"/>
                    <a:pt x="17" y="17"/>
                    <a:pt x="17" y="17"/>
                  </a:cubicBezTo>
                  <a:cubicBezTo>
                    <a:pt x="15" y="17"/>
                    <a:pt x="12" y="14"/>
                    <a:pt x="8" y="14"/>
                  </a:cubicBezTo>
                  <a:cubicBezTo>
                    <a:pt x="9" y="14"/>
                    <a:pt x="7" y="17"/>
                    <a:pt x="5" y="17"/>
                  </a:cubicBezTo>
                  <a:cubicBezTo>
                    <a:pt x="3" y="17"/>
                    <a:pt x="3" y="16"/>
                    <a:pt x="3" y="14"/>
                  </a:cubicBezTo>
                  <a:cubicBezTo>
                    <a:pt x="0" y="0"/>
                    <a:pt x="27" y="14"/>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83" name="Freeform 85"/>
            <p:cNvSpPr>
              <a:spLocks noChangeArrowheads="1"/>
            </p:cNvSpPr>
            <p:nvPr/>
          </p:nvSpPr>
          <p:spPr bwMode="auto">
            <a:xfrm>
              <a:off x="3601175" y="2497370"/>
              <a:ext cx="34293" cy="15003"/>
            </a:xfrm>
            <a:custGeom>
              <a:avLst/>
              <a:gdLst>
                <a:gd name="T0" fmla="*/ 1 w 20"/>
                <a:gd name="T1" fmla="*/ 6 h 9"/>
                <a:gd name="T2" fmla="*/ 15 w 20"/>
                <a:gd name="T3" fmla="*/ 9 h 9"/>
                <a:gd name="T4" fmla="*/ 1 w 20"/>
                <a:gd name="T5" fmla="*/ 6 h 9"/>
              </a:gdLst>
              <a:ahLst/>
              <a:cxnLst>
                <a:cxn ang="0">
                  <a:pos x="T0" y="T1"/>
                </a:cxn>
                <a:cxn ang="0">
                  <a:pos x="T2" y="T3"/>
                </a:cxn>
                <a:cxn ang="0">
                  <a:pos x="T4" y="T5"/>
                </a:cxn>
              </a:cxnLst>
              <a:rect l="0" t="0" r="r" b="b"/>
              <a:pathLst>
                <a:path w="20" h="9">
                  <a:moveTo>
                    <a:pt x="1" y="6"/>
                  </a:moveTo>
                  <a:cubicBezTo>
                    <a:pt x="0" y="1"/>
                    <a:pt x="20" y="0"/>
                    <a:pt x="15" y="9"/>
                  </a:cubicBezTo>
                  <a:cubicBezTo>
                    <a:pt x="8" y="5"/>
                    <a:pt x="10" y="9"/>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95" name="Freeform 86"/>
            <p:cNvSpPr>
              <a:spLocks noChangeArrowheads="1"/>
            </p:cNvSpPr>
            <p:nvPr/>
          </p:nvSpPr>
          <p:spPr bwMode="auto">
            <a:xfrm>
              <a:off x="3913385" y="2500942"/>
              <a:ext cx="15718" cy="16432"/>
            </a:xfrm>
            <a:custGeom>
              <a:avLst/>
              <a:gdLst>
                <a:gd name="T0" fmla="*/ 0 w 9"/>
                <a:gd name="T1" fmla="*/ 1 h 10"/>
                <a:gd name="T2" fmla="*/ 9 w 9"/>
                <a:gd name="T3" fmla="*/ 10 h 10"/>
                <a:gd name="T4" fmla="*/ 0 w 9"/>
                <a:gd name="T5" fmla="*/ 10 h 10"/>
                <a:gd name="T6" fmla="*/ 0 w 9"/>
                <a:gd name="T7" fmla="*/ 1 h 10"/>
              </a:gdLst>
              <a:ahLst/>
              <a:cxnLst>
                <a:cxn ang="0">
                  <a:pos x="T0" y="T1"/>
                </a:cxn>
                <a:cxn ang="0">
                  <a:pos x="T2" y="T3"/>
                </a:cxn>
                <a:cxn ang="0">
                  <a:pos x="T4" y="T5"/>
                </a:cxn>
                <a:cxn ang="0">
                  <a:pos x="T6" y="T7"/>
                </a:cxn>
              </a:cxnLst>
              <a:rect l="0" t="0" r="r" b="b"/>
              <a:pathLst>
                <a:path w="9" h="10">
                  <a:moveTo>
                    <a:pt x="0" y="1"/>
                  </a:moveTo>
                  <a:cubicBezTo>
                    <a:pt x="6" y="0"/>
                    <a:pt x="9" y="3"/>
                    <a:pt x="9" y="10"/>
                  </a:cubicBezTo>
                  <a:cubicBezTo>
                    <a:pt x="6" y="10"/>
                    <a:pt x="3" y="10"/>
                    <a:pt x="0" y="10"/>
                  </a:cubicBezTo>
                  <a:cubicBezTo>
                    <a:pt x="0" y="7"/>
                    <a:pt x="0" y="4"/>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0" name="Freeform 87"/>
            <p:cNvSpPr>
              <a:spLocks noChangeArrowheads="1"/>
            </p:cNvSpPr>
            <p:nvPr/>
          </p:nvSpPr>
          <p:spPr bwMode="auto">
            <a:xfrm>
              <a:off x="3780499" y="2525947"/>
              <a:ext cx="350790" cy="106452"/>
            </a:xfrm>
            <a:custGeom>
              <a:avLst/>
              <a:gdLst>
                <a:gd name="T0" fmla="*/ 208 w 208"/>
                <a:gd name="T1" fmla="*/ 36 h 63"/>
                <a:gd name="T2" fmla="*/ 208 w 208"/>
                <a:gd name="T3" fmla="*/ 50 h 63"/>
                <a:gd name="T4" fmla="*/ 199 w 208"/>
                <a:gd name="T5" fmla="*/ 56 h 63"/>
                <a:gd name="T6" fmla="*/ 164 w 208"/>
                <a:gd name="T7" fmla="*/ 56 h 63"/>
                <a:gd name="T8" fmla="*/ 152 w 208"/>
                <a:gd name="T9" fmla="*/ 62 h 63"/>
                <a:gd name="T10" fmla="*/ 143 w 208"/>
                <a:gd name="T11" fmla="*/ 59 h 63"/>
                <a:gd name="T12" fmla="*/ 140 w 208"/>
                <a:gd name="T13" fmla="*/ 62 h 63"/>
                <a:gd name="T14" fmla="*/ 129 w 208"/>
                <a:gd name="T15" fmla="*/ 62 h 63"/>
                <a:gd name="T16" fmla="*/ 129 w 208"/>
                <a:gd name="T17" fmla="*/ 59 h 63"/>
                <a:gd name="T18" fmla="*/ 123 w 208"/>
                <a:gd name="T19" fmla="*/ 62 h 63"/>
                <a:gd name="T20" fmla="*/ 111 w 208"/>
                <a:gd name="T21" fmla="*/ 56 h 63"/>
                <a:gd name="T22" fmla="*/ 67 w 208"/>
                <a:gd name="T23" fmla="*/ 56 h 63"/>
                <a:gd name="T24" fmla="*/ 70 w 208"/>
                <a:gd name="T25" fmla="*/ 50 h 63"/>
                <a:gd name="T26" fmla="*/ 64 w 208"/>
                <a:gd name="T27" fmla="*/ 47 h 63"/>
                <a:gd name="T28" fmla="*/ 59 w 208"/>
                <a:gd name="T29" fmla="*/ 36 h 63"/>
                <a:gd name="T30" fmla="*/ 64 w 208"/>
                <a:gd name="T31" fmla="*/ 30 h 63"/>
                <a:gd name="T32" fmla="*/ 59 w 208"/>
                <a:gd name="T33" fmla="*/ 18 h 63"/>
                <a:gd name="T34" fmla="*/ 32 w 208"/>
                <a:gd name="T35" fmla="*/ 21 h 63"/>
                <a:gd name="T36" fmla="*/ 26 w 208"/>
                <a:gd name="T37" fmla="*/ 15 h 63"/>
                <a:gd name="T38" fmla="*/ 21 w 208"/>
                <a:gd name="T39" fmla="*/ 12 h 63"/>
                <a:gd name="T40" fmla="*/ 9 w 208"/>
                <a:gd name="T41" fmla="*/ 15 h 63"/>
                <a:gd name="T42" fmla="*/ 3 w 208"/>
                <a:gd name="T43" fmla="*/ 3 h 63"/>
                <a:gd name="T44" fmla="*/ 35 w 208"/>
                <a:gd name="T45" fmla="*/ 0 h 63"/>
                <a:gd name="T46" fmla="*/ 41 w 208"/>
                <a:gd name="T47" fmla="*/ 3 h 63"/>
                <a:gd name="T48" fmla="*/ 41 w 208"/>
                <a:gd name="T49" fmla="*/ 9 h 63"/>
                <a:gd name="T50" fmla="*/ 50 w 208"/>
                <a:gd name="T51" fmla="*/ 15 h 63"/>
                <a:gd name="T52" fmla="*/ 76 w 208"/>
                <a:gd name="T53" fmla="*/ 15 h 63"/>
                <a:gd name="T54" fmla="*/ 76 w 208"/>
                <a:gd name="T55" fmla="*/ 30 h 63"/>
                <a:gd name="T56" fmla="*/ 97 w 208"/>
                <a:gd name="T57" fmla="*/ 33 h 63"/>
                <a:gd name="T58" fmla="*/ 97 w 208"/>
                <a:gd name="T59" fmla="*/ 38 h 63"/>
                <a:gd name="T60" fmla="*/ 102 w 208"/>
                <a:gd name="T61" fmla="*/ 36 h 63"/>
                <a:gd name="T62" fmla="*/ 138 w 208"/>
                <a:gd name="T63" fmla="*/ 36 h 63"/>
                <a:gd name="T64" fmla="*/ 143 w 208"/>
                <a:gd name="T65" fmla="*/ 38 h 63"/>
                <a:gd name="T66" fmla="*/ 152 w 208"/>
                <a:gd name="T67" fmla="*/ 33 h 63"/>
                <a:gd name="T68" fmla="*/ 161 w 208"/>
                <a:gd name="T69" fmla="*/ 33 h 63"/>
                <a:gd name="T70" fmla="*/ 208 w 208"/>
                <a:gd name="T71" fmla="*/ 3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63">
                  <a:moveTo>
                    <a:pt x="208" y="36"/>
                  </a:moveTo>
                  <a:cubicBezTo>
                    <a:pt x="208" y="40"/>
                    <a:pt x="208" y="45"/>
                    <a:pt x="208" y="50"/>
                  </a:cubicBezTo>
                  <a:cubicBezTo>
                    <a:pt x="203" y="50"/>
                    <a:pt x="200" y="52"/>
                    <a:pt x="199" y="56"/>
                  </a:cubicBezTo>
                  <a:cubicBezTo>
                    <a:pt x="185" y="57"/>
                    <a:pt x="174" y="55"/>
                    <a:pt x="164" y="56"/>
                  </a:cubicBezTo>
                  <a:cubicBezTo>
                    <a:pt x="160" y="56"/>
                    <a:pt x="156" y="61"/>
                    <a:pt x="152" y="62"/>
                  </a:cubicBezTo>
                  <a:cubicBezTo>
                    <a:pt x="148" y="63"/>
                    <a:pt x="147" y="59"/>
                    <a:pt x="143" y="59"/>
                  </a:cubicBezTo>
                  <a:cubicBezTo>
                    <a:pt x="145" y="59"/>
                    <a:pt x="141" y="62"/>
                    <a:pt x="140" y="62"/>
                  </a:cubicBezTo>
                  <a:cubicBezTo>
                    <a:pt x="139" y="62"/>
                    <a:pt x="129" y="63"/>
                    <a:pt x="129" y="62"/>
                  </a:cubicBezTo>
                  <a:cubicBezTo>
                    <a:pt x="129" y="62"/>
                    <a:pt x="129" y="59"/>
                    <a:pt x="129" y="59"/>
                  </a:cubicBezTo>
                  <a:cubicBezTo>
                    <a:pt x="126" y="58"/>
                    <a:pt x="123" y="62"/>
                    <a:pt x="123" y="62"/>
                  </a:cubicBezTo>
                  <a:cubicBezTo>
                    <a:pt x="116" y="60"/>
                    <a:pt x="117" y="56"/>
                    <a:pt x="111" y="56"/>
                  </a:cubicBezTo>
                  <a:cubicBezTo>
                    <a:pt x="99" y="55"/>
                    <a:pt x="84" y="63"/>
                    <a:pt x="67" y="56"/>
                  </a:cubicBezTo>
                  <a:cubicBezTo>
                    <a:pt x="67" y="54"/>
                    <a:pt x="71" y="53"/>
                    <a:pt x="70" y="50"/>
                  </a:cubicBezTo>
                  <a:cubicBezTo>
                    <a:pt x="69" y="46"/>
                    <a:pt x="66" y="50"/>
                    <a:pt x="64" y="47"/>
                  </a:cubicBezTo>
                  <a:cubicBezTo>
                    <a:pt x="62" y="43"/>
                    <a:pt x="65" y="37"/>
                    <a:pt x="59" y="36"/>
                  </a:cubicBezTo>
                  <a:cubicBezTo>
                    <a:pt x="59" y="32"/>
                    <a:pt x="64" y="34"/>
                    <a:pt x="64" y="30"/>
                  </a:cubicBezTo>
                  <a:cubicBezTo>
                    <a:pt x="64" y="24"/>
                    <a:pt x="56" y="26"/>
                    <a:pt x="59" y="18"/>
                  </a:cubicBezTo>
                  <a:cubicBezTo>
                    <a:pt x="54" y="23"/>
                    <a:pt x="41" y="20"/>
                    <a:pt x="32" y="21"/>
                  </a:cubicBezTo>
                  <a:cubicBezTo>
                    <a:pt x="26" y="23"/>
                    <a:pt x="28" y="17"/>
                    <a:pt x="26" y="15"/>
                  </a:cubicBezTo>
                  <a:cubicBezTo>
                    <a:pt x="25" y="14"/>
                    <a:pt x="20" y="16"/>
                    <a:pt x="21" y="12"/>
                  </a:cubicBezTo>
                  <a:cubicBezTo>
                    <a:pt x="18" y="14"/>
                    <a:pt x="14" y="15"/>
                    <a:pt x="9" y="15"/>
                  </a:cubicBezTo>
                  <a:cubicBezTo>
                    <a:pt x="18" y="6"/>
                    <a:pt x="0" y="14"/>
                    <a:pt x="3" y="3"/>
                  </a:cubicBezTo>
                  <a:cubicBezTo>
                    <a:pt x="16" y="5"/>
                    <a:pt x="25" y="2"/>
                    <a:pt x="35" y="0"/>
                  </a:cubicBezTo>
                  <a:cubicBezTo>
                    <a:pt x="34" y="4"/>
                    <a:pt x="40" y="2"/>
                    <a:pt x="41" y="3"/>
                  </a:cubicBezTo>
                  <a:cubicBezTo>
                    <a:pt x="42" y="4"/>
                    <a:pt x="40" y="8"/>
                    <a:pt x="41" y="9"/>
                  </a:cubicBezTo>
                  <a:cubicBezTo>
                    <a:pt x="44" y="12"/>
                    <a:pt x="52" y="7"/>
                    <a:pt x="50" y="15"/>
                  </a:cubicBezTo>
                  <a:cubicBezTo>
                    <a:pt x="58" y="8"/>
                    <a:pt x="65" y="17"/>
                    <a:pt x="76" y="15"/>
                  </a:cubicBezTo>
                  <a:cubicBezTo>
                    <a:pt x="74" y="24"/>
                    <a:pt x="82" y="24"/>
                    <a:pt x="76" y="30"/>
                  </a:cubicBezTo>
                  <a:cubicBezTo>
                    <a:pt x="82" y="30"/>
                    <a:pt x="89" y="29"/>
                    <a:pt x="97" y="33"/>
                  </a:cubicBezTo>
                  <a:cubicBezTo>
                    <a:pt x="99" y="34"/>
                    <a:pt x="83" y="40"/>
                    <a:pt x="97" y="38"/>
                  </a:cubicBezTo>
                  <a:cubicBezTo>
                    <a:pt x="99" y="38"/>
                    <a:pt x="100" y="36"/>
                    <a:pt x="102" y="36"/>
                  </a:cubicBezTo>
                  <a:cubicBezTo>
                    <a:pt x="111" y="35"/>
                    <a:pt x="125" y="34"/>
                    <a:pt x="138" y="36"/>
                  </a:cubicBezTo>
                  <a:cubicBezTo>
                    <a:pt x="139" y="36"/>
                    <a:pt x="144" y="38"/>
                    <a:pt x="143" y="38"/>
                  </a:cubicBezTo>
                  <a:cubicBezTo>
                    <a:pt x="150" y="38"/>
                    <a:pt x="137" y="33"/>
                    <a:pt x="152" y="33"/>
                  </a:cubicBezTo>
                  <a:cubicBezTo>
                    <a:pt x="155" y="32"/>
                    <a:pt x="158" y="33"/>
                    <a:pt x="161" y="33"/>
                  </a:cubicBezTo>
                  <a:cubicBezTo>
                    <a:pt x="173" y="31"/>
                    <a:pt x="191" y="31"/>
                    <a:pt x="20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1" name="Freeform 88"/>
            <p:cNvSpPr>
              <a:spLocks noChangeArrowheads="1"/>
            </p:cNvSpPr>
            <p:nvPr/>
          </p:nvSpPr>
          <p:spPr bwMode="auto">
            <a:xfrm>
              <a:off x="6777576" y="2525947"/>
              <a:ext cx="352219" cy="253626"/>
            </a:xfrm>
            <a:custGeom>
              <a:avLst/>
              <a:gdLst>
                <a:gd name="T0" fmla="*/ 171 w 209"/>
                <a:gd name="T1" fmla="*/ 3 h 150"/>
                <a:gd name="T2" fmla="*/ 207 w 209"/>
                <a:gd name="T3" fmla="*/ 0 h 150"/>
                <a:gd name="T4" fmla="*/ 204 w 209"/>
                <a:gd name="T5" fmla="*/ 15 h 150"/>
                <a:gd name="T6" fmla="*/ 166 w 209"/>
                <a:gd name="T7" fmla="*/ 21 h 150"/>
                <a:gd name="T8" fmla="*/ 160 w 209"/>
                <a:gd name="T9" fmla="*/ 27 h 150"/>
                <a:gd name="T10" fmla="*/ 154 w 209"/>
                <a:gd name="T11" fmla="*/ 27 h 150"/>
                <a:gd name="T12" fmla="*/ 148 w 209"/>
                <a:gd name="T13" fmla="*/ 33 h 150"/>
                <a:gd name="T14" fmla="*/ 142 w 209"/>
                <a:gd name="T15" fmla="*/ 30 h 150"/>
                <a:gd name="T16" fmla="*/ 130 w 209"/>
                <a:gd name="T17" fmla="*/ 33 h 150"/>
                <a:gd name="T18" fmla="*/ 119 w 209"/>
                <a:gd name="T19" fmla="*/ 36 h 150"/>
                <a:gd name="T20" fmla="*/ 116 w 209"/>
                <a:gd name="T21" fmla="*/ 41 h 150"/>
                <a:gd name="T22" fmla="*/ 101 w 209"/>
                <a:gd name="T23" fmla="*/ 50 h 150"/>
                <a:gd name="T24" fmla="*/ 92 w 209"/>
                <a:gd name="T25" fmla="*/ 56 h 150"/>
                <a:gd name="T26" fmla="*/ 87 w 209"/>
                <a:gd name="T27" fmla="*/ 62 h 150"/>
                <a:gd name="T28" fmla="*/ 84 w 209"/>
                <a:gd name="T29" fmla="*/ 68 h 150"/>
                <a:gd name="T30" fmla="*/ 69 w 209"/>
                <a:gd name="T31" fmla="*/ 74 h 150"/>
                <a:gd name="T32" fmla="*/ 66 w 209"/>
                <a:gd name="T33" fmla="*/ 77 h 150"/>
                <a:gd name="T34" fmla="*/ 54 w 209"/>
                <a:gd name="T35" fmla="*/ 82 h 150"/>
                <a:gd name="T36" fmla="*/ 48 w 209"/>
                <a:gd name="T37" fmla="*/ 94 h 150"/>
                <a:gd name="T38" fmla="*/ 51 w 209"/>
                <a:gd name="T39" fmla="*/ 112 h 150"/>
                <a:gd name="T40" fmla="*/ 43 w 209"/>
                <a:gd name="T41" fmla="*/ 117 h 150"/>
                <a:gd name="T42" fmla="*/ 48 w 209"/>
                <a:gd name="T43" fmla="*/ 129 h 150"/>
                <a:gd name="T44" fmla="*/ 46 w 209"/>
                <a:gd name="T45" fmla="*/ 132 h 150"/>
                <a:gd name="T46" fmla="*/ 48 w 209"/>
                <a:gd name="T47" fmla="*/ 135 h 150"/>
                <a:gd name="T48" fmla="*/ 51 w 209"/>
                <a:gd name="T49" fmla="*/ 132 h 150"/>
                <a:gd name="T50" fmla="*/ 60 w 209"/>
                <a:gd name="T51" fmla="*/ 138 h 150"/>
                <a:gd name="T52" fmla="*/ 57 w 209"/>
                <a:gd name="T53" fmla="*/ 150 h 150"/>
                <a:gd name="T54" fmla="*/ 31 w 209"/>
                <a:gd name="T55" fmla="*/ 150 h 150"/>
                <a:gd name="T56" fmla="*/ 34 w 209"/>
                <a:gd name="T57" fmla="*/ 144 h 150"/>
                <a:gd name="T58" fmla="*/ 25 w 209"/>
                <a:gd name="T59" fmla="*/ 141 h 150"/>
                <a:gd name="T60" fmla="*/ 19 w 209"/>
                <a:gd name="T61" fmla="*/ 135 h 150"/>
                <a:gd name="T62" fmla="*/ 13 w 209"/>
                <a:gd name="T63" fmla="*/ 135 h 150"/>
                <a:gd name="T64" fmla="*/ 5 w 209"/>
                <a:gd name="T65" fmla="*/ 135 h 150"/>
                <a:gd name="T66" fmla="*/ 2 w 209"/>
                <a:gd name="T67" fmla="*/ 115 h 150"/>
                <a:gd name="T68" fmla="*/ 16 w 209"/>
                <a:gd name="T69" fmla="*/ 109 h 150"/>
                <a:gd name="T70" fmla="*/ 13 w 209"/>
                <a:gd name="T71" fmla="*/ 106 h 150"/>
                <a:gd name="T72" fmla="*/ 16 w 209"/>
                <a:gd name="T73" fmla="*/ 100 h 150"/>
                <a:gd name="T74" fmla="*/ 31 w 209"/>
                <a:gd name="T75" fmla="*/ 94 h 150"/>
                <a:gd name="T76" fmla="*/ 31 w 209"/>
                <a:gd name="T77" fmla="*/ 82 h 150"/>
                <a:gd name="T78" fmla="*/ 40 w 209"/>
                <a:gd name="T79" fmla="*/ 79 h 150"/>
                <a:gd name="T80" fmla="*/ 46 w 209"/>
                <a:gd name="T81" fmla="*/ 71 h 150"/>
                <a:gd name="T82" fmla="*/ 46 w 209"/>
                <a:gd name="T83" fmla="*/ 56 h 150"/>
                <a:gd name="T84" fmla="*/ 69 w 209"/>
                <a:gd name="T85" fmla="*/ 47 h 150"/>
                <a:gd name="T86" fmla="*/ 72 w 209"/>
                <a:gd name="T87" fmla="*/ 41 h 150"/>
                <a:gd name="T88" fmla="*/ 75 w 209"/>
                <a:gd name="T89" fmla="*/ 44 h 150"/>
                <a:gd name="T90" fmla="*/ 81 w 209"/>
                <a:gd name="T91" fmla="*/ 38 h 150"/>
                <a:gd name="T92" fmla="*/ 84 w 209"/>
                <a:gd name="T93" fmla="*/ 33 h 150"/>
                <a:gd name="T94" fmla="*/ 98 w 209"/>
                <a:gd name="T95" fmla="*/ 30 h 150"/>
                <a:gd name="T96" fmla="*/ 116 w 209"/>
                <a:gd name="T97" fmla="*/ 27 h 150"/>
                <a:gd name="T98" fmla="*/ 119 w 209"/>
                <a:gd name="T99" fmla="*/ 24 h 150"/>
                <a:gd name="T100" fmla="*/ 125 w 209"/>
                <a:gd name="T101" fmla="*/ 27 h 150"/>
                <a:gd name="T102" fmla="*/ 128 w 209"/>
                <a:gd name="T103" fmla="*/ 21 h 150"/>
                <a:gd name="T104" fmla="*/ 130 w 209"/>
                <a:gd name="T105" fmla="*/ 21 h 150"/>
                <a:gd name="T106" fmla="*/ 151 w 209"/>
                <a:gd name="T107" fmla="*/ 18 h 150"/>
                <a:gd name="T108" fmla="*/ 157 w 209"/>
                <a:gd name="T109" fmla="*/ 15 h 150"/>
                <a:gd name="T110" fmla="*/ 160 w 209"/>
                <a:gd name="T111" fmla="*/ 12 h 150"/>
                <a:gd name="T112" fmla="*/ 171 w 209"/>
                <a:gd name="T113" fmla="*/ 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9" h="150">
                  <a:moveTo>
                    <a:pt x="171" y="3"/>
                  </a:moveTo>
                  <a:cubicBezTo>
                    <a:pt x="181" y="10"/>
                    <a:pt x="194" y="0"/>
                    <a:pt x="207" y="0"/>
                  </a:cubicBezTo>
                  <a:cubicBezTo>
                    <a:pt x="209" y="9"/>
                    <a:pt x="202" y="8"/>
                    <a:pt x="204" y="15"/>
                  </a:cubicBezTo>
                  <a:cubicBezTo>
                    <a:pt x="194" y="9"/>
                    <a:pt x="178" y="20"/>
                    <a:pt x="166" y="21"/>
                  </a:cubicBezTo>
                  <a:cubicBezTo>
                    <a:pt x="162" y="21"/>
                    <a:pt x="162" y="25"/>
                    <a:pt x="160" y="27"/>
                  </a:cubicBezTo>
                  <a:cubicBezTo>
                    <a:pt x="159" y="27"/>
                    <a:pt x="155" y="26"/>
                    <a:pt x="154" y="27"/>
                  </a:cubicBezTo>
                  <a:cubicBezTo>
                    <a:pt x="153" y="27"/>
                    <a:pt x="148" y="33"/>
                    <a:pt x="148" y="33"/>
                  </a:cubicBezTo>
                  <a:cubicBezTo>
                    <a:pt x="146" y="33"/>
                    <a:pt x="145" y="29"/>
                    <a:pt x="142" y="30"/>
                  </a:cubicBezTo>
                  <a:cubicBezTo>
                    <a:pt x="139" y="30"/>
                    <a:pt x="135" y="31"/>
                    <a:pt x="130" y="33"/>
                  </a:cubicBezTo>
                  <a:cubicBezTo>
                    <a:pt x="128" y="33"/>
                    <a:pt x="122" y="34"/>
                    <a:pt x="119" y="36"/>
                  </a:cubicBezTo>
                  <a:cubicBezTo>
                    <a:pt x="115" y="37"/>
                    <a:pt x="118" y="40"/>
                    <a:pt x="116" y="41"/>
                  </a:cubicBezTo>
                  <a:cubicBezTo>
                    <a:pt x="114" y="43"/>
                    <a:pt x="102" y="41"/>
                    <a:pt x="101" y="50"/>
                  </a:cubicBezTo>
                  <a:cubicBezTo>
                    <a:pt x="101" y="53"/>
                    <a:pt x="94" y="55"/>
                    <a:pt x="92" y="56"/>
                  </a:cubicBezTo>
                  <a:cubicBezTo>
                    <a:pt x="91" y="57"/>
                    <a:pt x="88" y="60"/>
                    <a:pt x="87" y="62"/>
                  </a:cubicBezTo>
                  <a:cubicBezTo>
                    <a:pt x="85" y="63"/>
                    <a:pt x="83" y="64"/>
                    <a:pt x="84" y="68"/>
                  </a:cubicBezTo>
                  <a:cubicBezTo>
                    <a:pt x="74" y="71"/>
                    <a:pt x="75" y="66"/>
                    <a:pt x="69" y="74"/>
                  </a:cubicBezTo>
                  <a:cubicBezTo>
                    <a:pt x="68" y="75"/>
                    <a:pt x="66" y="73"/>
                    <a:pt x="66" y="77"/>
                  </a:cubicBezTo>
                  <a:cubicBezTo>
                    <a:pt x="66" y="81"/>
                    <a:pt x="59" y="79"/>
                    <a:pt x="54" y="82"/>
                  </a:cubicBezTo>
                  <a:cubicBezTo>
                    <a:pt x="54" y="88"/>
                    <a:pt x="57" y="97"/>
                    <a:pt x="48" y="94"/>
                  </a:cubicBezTo>
                  <a:cubicBezTo>
                    <a:pt x="50" y="99"/>
                    <a:pt x="45" y="111"/>
                    <a:pt x="51" y="112"/>
                  </a:cubicBezTo>
                  <a:cubicBezTo>
                    <a:pt x="49" y="114"/>
                    <a:pt x="46" y="116"/>
                    <a:pt x="43" y="117"/>
                  </a:cubicBezTo>
                  <a:cubicBezTo>
                    <a:pt x="39" y="125"/>
                    <a:pt x="50" y="123"/>
                    <a:pt x="48" y="129"/>
                  </a:cubicBezTo>
                  <a:cubicBezTo>
                    <a:pt x="48" y="129"/>
                    <a:pt x="44" y="130"/>
                    <a:pt x="46" y="132"/>
                  </a:cubicBezTo>
                  <a:cubicBezTo>
                    <a:pt x="45" y="131"/>
                    <a:pt x="50" y="135"/>
                    <a:pt x="48" y="135"/>
                  </a:cubicBezTo>
                  <a:cubicBezTo>
                    <a:pt x="50" y="135"/>
                    <a:pt x="52" y="132"/>
                    <a:pt x="51" y="132"/>
                  </a:cubicBezTo>
                  <a:cubicBezTo>
                    <a:pt x="55" y="133"/>
                    <a:pt x="54" y="139"/>
                    <a:pt x="60" y="138"/>
                  </a:cubicBezTo>
                  <a:cubicBezTo>
                    <a:pt x="61" y="143"/>
                    <a:pt x="57" y="144"/>
                    <a:pt x="57" y="150"/>
                  </a:cubicBezTo>
                  <a:cubicBezTo>
                    <a:pt x="48" y="150"/>
                    <a:pt x="40" y="150"/>
                    <a:pt x="31" y="150"/>
                  </a:cubicBezTo>
                  <a:cubicBezTo>
                    <a:pt x="30" y="148"/>
                    <a:pt x="35" y="146"/>
                    <a:pt x="34" y="144"/>
                  </a:cubicBezTo>
                  <a:cubicBezTo>
                    <a:pt x="32" y="141"/>
                    <a:pt x="28" y="143"/>
                    <a:pt x="25" y="141"/>
                  </a:cubicBezTo>
                  <a:cubicBezTo>
                    <a:pt x="23" y="140"/>
                    <a:pt x="21" y="136"/>
                    <a:pt x="19" y="135"/>
                  </a:cubicBezTo>
                  <a:cubicBezTo>
                    <a:pt x="18" y="134"/>
                    <a:pt x="14" y="136"/>
                    <a:pt x="13" y="135"/>
                  </a:cubicBezTo>
                  <a:cubicBezTo>
                    <a:pt x="11" y="132"/>
                    <a:pt x="11" y="135"/>
                    <a:pt x="5" y="135"/>
                  </a:cubicBezTo>
                  <a:cubicBezTo>
                    <a:pt x="4" y="128"/>
                    <a:pt x="0" y="124"/>
                    <a:pt x="2" y="115"/>
                  </a:cubicBezTo>
                  <a:cubicBezTo>
                    <a:pt x="11" y="124"/>
                    <a:pt x="3" y="103"/>
                    <a:pt x="16" y="109"/>
                  </a:cubicBezTo>
                  <a:cubicBezTo>
                    <a:pt x="18" y="106"/>
                    <a:pt x="13" y="106"/>
                    <a:pt x="13" y="106"/>
                  </a:cubicBezTo>
                  <a:cubicBezTo>
                    <a:pt x="14" y="103"/>
                    <a:pt x="23" y="101"/>
                    <a:pt x="16" y="100"/>
                  </a:cubicBezTo>
                  <a:cubicBezTo>
                    <a:pt x="19" y="96"/>
                    <a:pt x="26" y="96"/>
                    <a:pt x="31" y="94"/>
                  </a:cubicBezTo>
                  <a:cubicBezTo>
                    <a:pt x="28" y="89"/>
                    <a:pt x="40" y="84"/>
                    <a:pt x="31" y="82"/>
                  </a:cubicBezTo>
                  <a:cubicBezTo>
                    <a:pt x="31" y="79"/>
                    <a:pt x="36" y="80"/>
                    <a:pt x="40" y="79"/>
                  </a:cubicBezTo>
                  <a:cubicBezTo>
                    <a:pt x="40" y="74"/>
                    <a:pt x="42" y="72"/>
                    <a:pt x="46" y="71"/>
                  </a:cubicBezTo>
                  <a:cubicBezTo>
                    <a:pt x="40" y="65"/>
                    <a:pt x="47" y="65"/>
                    <a:pt x="46" y="56"/>
                  </a:cubicBezTo>
                  <a:cubicBezTo>
                    <a:pt x="57" y="57"/>
                    <a:pt x="61" y="50"/>
                    <a:pt x="69" y="47"/>
                  </a:cubicBezTo>
                  <a:cubicBezTo>
                    <a:pt x="72" y="48"/>
                    <a:pt x="70" y="42"/>
                    <a:pt x="72" y="41"/>
                  </a:cubicBezTo>
                  <a:cubicBezTo>
                    <a:pt x="74" y="40"/>
                    <a:pt x="76" y="44"/>
                    <a:pt x="75" y="44"/>
                  </a:cubicBezTo>
                  <a:cubicBezTo>
                    <a:pt x="76" y="43"/>
                    <a:pt x="79" y="40"/>
                    <a:pt x="81" y="38"/>
                  </a:cubicBezTo>
                  <a:cubicBezTo>
                    <a:pt x="82" y="37"/>
                    <a:pt x="84" y="36"/>
                    <a:pt x="84" y="33"/>
                  </a:cubicBezTo>
                  <a:cubicBezTo>
                    <a:pt x="89" y="33"/>
                    <a:pt x="94" y="33"/>
                    <a:pt x="98" y="30"/>
                  </a:cubicBezTo>
                  <a:cubicBezTo>
                    <a:pt x="102" y="27"/>
                    <a:pt x="106" y="28"/>
                    <a:pt x="116" y="27"/>
                  </a:cubicBezTo>
                  <a:cubicBezTo>
                    <a:pt x="119" y="26"/>
                    <a:pt x="117" y="24"/>
                    <a:pt x="119" y="24"/>
                  </a:cubicBezTo>
                  <a:cubicBezTo>
                    <a:pt x="122" y="22"/>
                    <a:pt x="124" y="27"/>
                    <a:pt x="125" y="27"/>
                  </a:cubicBezTo>
                  <a:cubicBezTo>
                    <a:pt x="129" y="26"/>
                    <a:pt x="122" y="21"/>
                    <a:pt x="128" y="21"/>
                  </a:cubicBezTo>
                  <a:cubicBezTo>
                    <a:pt x="128" y="21"/>
                    <a:pt x="130" y="21"/>
                    <a:pt x="130" y="21"/>
                  </a:cubicBezTo>
                  <a:cubicBezTo>
                    <a:pt x="134" y="20"/>
                    <a:pt x="142" y="20"/>
                    <a:pt x="151" y="18"/>
                  </a:cubicBezTo>
                  <a:cubicBezTo>
                    <a:pt x="156" y="17"/>
                    <a:pt x="154" y="18"/>
                    <a:pt x="157" y="15"/>
                  </a:cubicBezTo>
                  <a:cubicBezTo>
                    <a:pt x="157" y="15"/>
                    <a:pt x="160" y="12"/>
                    <a:pt x="160" y="12"/>
                  </a:cubicBezTo>
                  <a:cubicBezTo>
                    <a:pt x="168" y="8"/>
                    <a:pt x="172" y="18"/>
                    <a:pt x="17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2" name="Freeform 89"/>
            <p:cNvSpPr>
              <a:spLocks noChangeArrowheads="1"/>
            </p:cNvSpPr>
            <p:nvPr/>
          </p:nvSpPr>
          <p:spPr bwMode="auto">
            <a:xfrm>
              <a:off x="3689051" y="2539522"/>
              <a:ext cx="37151" cy="15003"/>
            </a:xfrm>
            <a:custGeom>
              <a:avLst/>
              <a:gdLst>
                <a:gd name="T0" fmla="*/ 16 w 22"/>
                <a:gd name="T1" fmla="*/ 1 h 9"/>
                <a:gd name="T2" fmla="*/ 22 w 22"/>
                <a:gd name="T3" fmla="*/ 1 h 9"/>
                <a:gd name="T4" fmla="*/ 16 w 22"/>
                <a:gd name="T5" fmla="*/ 1 h 9"/>
              </a:gdLst>
              <a:ahLst/>
              <a:cxnLst>
                <a:cxn ang="0">
                  <a:pos x="T0" y="T1"/>
                </a:cxn>
                <a:cxn ang="0">
                  <a:pos x="T2" y="T3"/>
                </a:cxn>
                <a:cxn ang="0">
                  <a:pos x="T4" y="T5"/>
                </a:cxn>
              </a:cxnLst>
              <a:rect l="0" t="0" r="r" b="b"/>
              <a:pathLst>
                <a:path w="22" h="9">
                  <a:moveTo>
                    <a:pt x="16" y="1"/>
                  </a:moveTo>
                  <a:cubicBezTo>
                    <a:pt x="18" y="1"/>
                    <a:pt x="20" y="1"/>
                    <a:pt x="22" y="1"/>
                  </a:cubicBezTo>
                  <a:cubicBezTo>
                    <a:pt x="22" y="9"/>
                    <a:pt x="0"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6" name="Freeform 90"/>
            <p:cNvSpPr>
              <a:spLocks noChangeArrowheads="1"/>
            </p:cNvSpPr>
            <p:nvPr/>
          </p:nvSpPr>
          <p:spPr bwMode="auto">
            <a:xfrm>
              <a:off x="8499377" y="2559526"/>
              <a:ext cx="110024" cy="82875"/>
            </a:xfrm>
            <a:custGeom>
              <a:avLst/>
              <a:gdLst>
                <a:gd name="T0" fmla="*/ 18 w 65"/>
                <a:gd name="T1" fmla="*/ 1 h 49"/>
                <a:gd name="T2" fmla="*/ 21 w 65"/>
                <a:gd name="T3" fmla="*/ 4 h 49"/>
                <a:gd name="T4" fmla="*/ 38 w 65"/>
                <a:gd name="T5" fmla="*/ 13 h 49"/>
                <a:gd name="T6" fmla="*/ 47 w 65"/>
                <a:gd name="T7" fmla="*/ 7 h 49"/>
                <a:gd name="T8" fmla="*/ 65 w 65"/>
                <a:gd name="T9" fmla="*/ 10 h 49"/>
                <a:gd name="T10" fmla="*/ 59 w 65"/>
                <a:gd name="T11" fmla="*/ 24 h 49"/>
                <a:gd name="T12" fmla="*/ 35 w 65"/>
                <a:gd name="T13" fmla="*/ 30 h 49"/>
                <a:gd name="T14" fmla="*/ 35 w 65"/>
                <a:gd name="T15" fmla="*/ 33 h 49"/>
                <a:gd name="T16" fmla="*/ 30 w 65"/>
                <a:gd name="T17" fmla="*/ 39 h 49"/>
                <a:gd name="T18" fmla="*/ 21 w 65"/>
                <a:gd name="T19" fmla="*/ 42 h 49"/>
                <a:gd name="T20" fmla="*/ 9 w 65"/>
                <a:gd name="T21" fmla="*/ 36 h 49"/>
                <a:gd name="T22" fmla="*/ 0 w 65"/>
                <a:gd name="T23" fmla="*/ 13 h 49"/>
                <a:gd name="T24" fmla="*/ 18 w 65"/>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49">
                  <a:moveTo>
                    <a:pt x="18" y="1"/>
                  </a:moveTo>
                  <a:cubicBezTo>
                    <a:pt x="20" y="0"/>
                    <a:pt x="21" y="2"/>
                    <a:pt x="21" y="4"/>
                  </a:cubicBezTo>
                  <a:cubicBezTo>
                    <a:pt x="23" y="10"/>
                    <a:pt x="34" y="9"/>
                    <a:pt x="38" y="13"/>
                  </a:cubicBezTo>
                  <a:cubicBezTo>
                    <a:pt x="44" y="15"/>
                    <a:pt x="45" y="7"/>
                    <a:pt x="47" y="7"/>
                  </a:cubicBezTo>
                  <a:cubicBezTo>
                    <a:pt x="51" y="6"/>
                    <a:pt x="55" y="13"/>
                    <a:pt x="65" y="10"/>
                  </a:cubicBezTo>
                  <a:cubicBezTo>
                    <a:pt x="62" y="12"/>
                    <a:pt x="49" y="19"/>
                    <a:pt x="59" y="24"/>
                  </a:cubicBezTo>
                  <a:cubicBezTo>
                    <a:pt x="56" y="31"/>
                    <a:pt x="45" y="30"/>
                    <a:pt x="35" y="30"/>
                  </a:cubicBezTo>
                  <a:cubicBezTo>
                    <a:pt x="32" y="31"/>
                    <a:pt x="34" y="33"/>
                    <a:pt x="35" y="33"/>
                  </a:cubicBezTo>
                  <a:cubicBezTo>
                    <a:pt x="38" y="39"/>
                    <a:pt x="19" y="35"/>
                    <a:pt x="30" y="39"/>
                  </a:cubicBezTo>
                  <a:cubicBezTo>
                    <a:pt x="29" y="49"/>
                    <a:pt x="20" y="33"/>
                    <a:pt x="21" y="42"/>
                  </a:cubicBezTo>
                  <a:cubicBezTo>
                    <a:pt x="16" y="41"/>
                    <a:pt x="18" y="33"/>
                    <a:pt x="9" y="36"/>
                  </a:cubicBezTo>
                  <a:cubicBezTo>
                    <a:pt x="7" y="27"/>
                    <a:pt x="8" y="15"/>
                    <a:pt x="0" y="13"/>
                  </a:cubicBezTo>
                  <a:cubicBezTo>
                    <a:pt x="3" y="6"/>
                    <a:pt x="20" y="13"/>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7" name="Freeform 91"/>
            <p:cNvSpPr>
              <a:spLocks noChangeArrowheads="1"/>
            </p:cNvSpPr>
            <p:nvPr/>
          </p:nvSpPr>
          <p:spPr bwMode="auto">
            <a:xfrm>
              <a:off x="3331116" y="2571671"/>
              <a:ext cx="28578" cy="18575"/>
            </a:xfrm>
            <a:custGeom>
              <a:avLst/>
              <a:gdLst>
                <a:gd name="T0" fmla="*/ 8 w 17"/>
                <a:gd name="T1" fmla="*/ 0 h 11"/>
                <a:gd name="T2" fmla="*/ 11 w 17"/>
                <a:gd name="T3" fmla="*/ 11 h 11"/>
                <a:gd name="T4" fmla="*/ 0 w 17"/>
                <a:gd name="T5" fmla="*/ 9 h 11"/>
                <a:gd name="T6" fmla="*/ 8 w 17"/>
                <a:gd name="T7" fmla="*/ 0 h 11"/>
              </a:gdLst>
              <a:ahLst/>
              <a:cxnLst>
                <a:cxn ang="0">
                  <a:pos x="T0" y="T1"/>
                </a:cxn>
                <a:cxn ang="0">
                  <a:pos x="T2" y="T3"/>
                </a:cxn>
                <a:cxn ang="0">
                  <a:pos x="T4" y="T5"/>
                </a:cxn>
                <a:cxn ang="0">
                  <a:pos x="T6" y="T7"/>
                </a:cxn>
              </a:cxnLst>
              <a:rect l="0" t="0" r="r" b="b"/>
              <a:pathLst>
                <a:path w="17" h="11">
                  <a:moveTo>
                    <a:pt x="8" y="0"/>
                  </a:moveTo>
                  <a:cubicBezTo>
                    <a:pt x="17" y="2"/>
                    <a:pt x="12" y="4"/>
                    <a:pt x="11" y="11"/>
                  </a:cubicBezTo>
                  <a:cubicBezTo>
                    <a:pt x="9" y="9"/>
                    <a:pt x="5" y="8"/>
                    <a:pt x="0" y="9"/>
                  </a:cubicBezTo>
                  <a:cubicBezTo>
                    <a:pt x="0" y="3"/>
                    <a:pt x="9"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8" name="Freeform 92"/>
            <p:cNvSpPr>
              <a:spLocks noChangeArrowheads="1"/>
            </p:cNvSpPr>
            <p:nvPr/>
          </p:nvSpPr>
          <p:spPr bwMode="auto">
            <a:xfrm>
              <a:off x="8617259" y="2571671"/>
              <a:ext cx="50725" cy="45724"/>
            </a:xfrm>
            <a:custGeom>
              <a:avLst/>
              <a:gdLst>
                <a:gd name="T0" fmla="*/ 0 w 30"/>
                <a:gd name="T1" fmla="*/ 9 h 27"/>
                <a:gd name="T2" fmla="*/ 30 w 30"/>
                <a:gd name="T3" fmla="*/ 14 h 27"/>
                <a:gd name="T4" fmla="*/ 18 w 30"/>
                <a:gd name="T5" fmla="*/ 26 h 27"/>
                <a:gd name="T6" fmla="*/ 12 w 30"/>
                <a:gd name="T7" fmla="*/ 20 h 27"/>
                <a:gd name="T8" fmla="*/ 6 w 30"/>
                <a:gd name="T9" fmla="*/ 20 h 27"/>
                <a:gd name="T10" fmla="*/ 0 w 30"/>
                <a:gd name="T11" fmla="*/ 9 h 27"/>
              </a:gdLst>
              <a:ahLst/>
              <a:cxnLst>
                <a:cxn ang="0">
                  <a:pos x="T0" y="T1"/>
                </a:cxn>
                <a:cxn ang="0">
                  <a:pos x="T2" y="T3"/>
                </a:cxn>
                <a:cxn ang="0">
                  <a:pos x="T4" y="T5"/>
                </a:cxn>
                <a:cxn ang="0">
                  <a:pos x="T6" y="T7"/>
                </a:cxn>
                <a:cxn ang="0">
                  <a:pos x="T8" y="T9"/>
                </a:cxn>
                <a:cxn ang="0">
                  <a:pos x="T10" y="T11"/>
                </a:cxn>
              </a:cxnLst>
              <a:rect l="0" t="0" r="r" b="b"/>
              <a:pathLst>
                <a:path w="30" h="27">
                  <a:moveTo>
                    <a:pt x="0" y="9"/>
                  </a:moveTo>
                  <a:cubicBezTo>
                    <a:pt x="9" y="0"/>
                    <a:pt x="26" y="9"/>
                    <a:pt x="30" y="14"/>
                  </a:cubicBezTo>
                  <a:cubicBezTo>
                    <a:pt x="29" y="21"/>
                    <a:pt x="16" y="16"/>
                    <a:pt x="18" y="26"/>
                  </a:cubicBezTo>
                  <a:cubicBezTo>
                    <a:pt x="15" y="27"/>
                    <a:pt x="14" y="21"/>
                    <a:pt x="12" y="20"/>
                  </a:cubicBezTo>
                  <a:cubicBezTo>
                    <a:pt x="11" y="20"/>
                    <a:pt x="7" y="21"/>
                    <a:pt x="6" y="20"/>
                  </a:cubicBezTo>
                  <a:cubicBezTo>
                    <a:pt x="3" y="17"/>
                    <a:pt x="7"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19" name="Freeform 93"/>
            <p:cNvSpPr>
              <a:spLocks noChangeArrowheads="1"/>
            </p:cNvSpPr>
            <p:nvPr/>
          </p:nvSpPr>
          <p:spPr bwMode="auto">
            <a:xfrm>
              <a:off x="8681559" y="2586675"/>
              <a:ext cx="76445" cy="39294"/>
            </a:xfrm>
            <a:custGeom>
              <a:avLst/>
              <a:gdLst>
                <a:gd name="T0" fmla="*/ 3 w 45"/>
                <a:gd name="T1" fmla="*/ 2 h 23"/>
                <a:gd name="T2" fmla="*/ 9 w 45"/>
                <a:gd name="T3" fmla="*/ 2 h 23"/>
                <a:gd name="T4" fmla="*/ 24 w 45"/>
                <a:gd name="T5" fmla="*/ 8 h 23"/>
                <a:gd name="T6" fmla="*/ 39 w 45"/>
                <a:gd name="T7" fmla="*/ 14 h 23"/>
                <a:gd name="T8" fmla="*/ 44 w 45"/>
                <a:gd name="T9" fmla="*/ 20 h 23"/>
                <a:gd name="T10" fmla="*/ 9 w 45"/>
                <a:gd name="T11" fmla="*/ 14 h 23"/>
                <a:gd name="T12" fmla="*/ 3 w 45"/>
                <a:gd name="T13" fmla="*/ 2 h 23"/>
              </a:gdLst>
              <a:ahLst/>
              <a:cxnLst>
                <a:cxn ang="0">
                  <a:pos x="T0" y="T1"/>
                </a:cxn>
                <a:cxn ang="0">
                  <a:pos x="T2" y="T3"/>
                </a:cxn>
                <a:cxn ang="0">
                  <a:pos x="T4" y="T5"/>
                </a:cxn>
                <a:cxn ang="0">
                  <a:pos x="T6" y="T7"/>
                </a:cxn>
                <a:cxn ang="0">
                  <a:pos x="T8" y="T9"/>
                </a:cxn>
                <a:cxn ang="0">
                  <a:pos x="T10" y="T11"/>
                </a:cxn>
                <a:cxn ang="0">
                  <a:pos x="T12" y="T13"/>
                </a:cxn>
              </a:cxnLst>
              <a:rect l="0" t="0" r="r" b="b"/>
              <a:pathLst>
                <a:path w="45" h="23">
                  <a:moveTo>
                    <a:pt x="3" y="2"/>
                  </a:moveTo>
                  <a:cubicBezTo>
                    <a:pt x="5" y="2"/>
                    <a:pt x="7" y="2"/>
                    <a:pt x="9" y="2"/>
                  </a:cubicBezTo>
                  <a:cubicBezTo>
                    <a:pt x="18" y="0"/>
                    <a:pt x="18" y="7"/>
                    <a:pt x="24" y="8"/>
                  </a:cubicBezTo>
                  <a:cubicBezTo>
                    <a:pt x="30" y="10"/>
                    <a:pt x="33" y="11"/>
                    <a:pt x="39" y="14"/>
                  </a:cubicBezTo>
                  <a:cubicBezTo>
                    <a:pt x="42" y="16"/>
                    <a:pt x="45" y="14"/>
                    <a:pt x="44" y="20"/>
                  </a:cubicBezTo>
                  <a:cubicBezTo>
                    <a:pt x="28" y="23"/>
                    <a:pt x="22" y="15"/>
                    <a:pt x="9" y="14"/>
                  </a:cubicBezTo>
                  <a:cubicBezTo>
                    <a:pt x="13" y="5"/>
                    <a:pt x="0" y="1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0" name="Freeform 94"/>
            <p:cNvSpPr>
              <a:spLocks noChangeArrowheads="1"/>
            </p:cNvSpPr>
            <p:nvPr/>
          </p:nvSpPr>
          <p:spPr bwMode="auto">
            <a:xfrm>
              <a:off x="3665474" y="2650974"/>
              <a:ext cx="125027" cy="102879"/>
            </a:xfrm>
            <a:custGeom>
              <a:avLst/>
              <a:gdLst>
                <a:gd name="T0" fmla="*/ 24 w 74"/>
                <a:gd name="T1" fmla="*/ 11 h 61"/>
                <a:gd name="T2" fmla="*/ 24 w 74"/>
                <a:gd name="T3" fmla="*/ 8 h 61"/>
                <a:gd name="T4" fmla="*/ 56 w 74"/>
                <a:gd name="T5" fmla="*/ 0 h 61"/>
                <a:gd name="T6" fmla="*/ 62 w 74"/>
                <a:gd name="T7" fmla="*/ 11 h 61"/>
                <a:gd name="T8" fmla="*/ 56 w 74"/>
                <a:gd name="T9" fmla="*/ 20 h 61"/>
                <a:gd name="T10" fmla="*/ 71 w 74"/>
                <a:gd name="T11" fmla="*/ 23 h 61"/>
                <a:gd name="T12" fmla="*/ 74 w 74"/>
                <a:gd name="T13" fmla="*/ 46 h 61"/>
                <a:gd name="T14" fmla="*/ 65 w 74"/>
                <a:gd name="T15" fmla="*/ 46 h 61"/>
                <a:gd name="T16" fmla="*/ 65 w 74"/>
                <a:gd name="T17" fmla="*/ 52 h 61"/>
                <a:gd name="T18" fmla="*/ 56 w 74"/>
                <a:gd name="T19" fmla="*/ 52 h 61"/>
                <a:gd name="T20" fmla="*/ 48 w 74"/>
                <a:gd name="T21" fmla="*/ 58 h 61"/>
                <a:gd name="T22" fmla="*/ 39 w 74"/>
                <a:gd name="T23" fmla="*/ 49 h 61"/>
                <a:gd name="T24" fmla="*/ 30 w 74"/>
                <a:gd name="T25" fmla="*/ 41 h 61"/>
                <a:gd name="T26" fmla="*/ 24 w 74"/>
                <a:gd name="T27" fmla="*/ 35 h 61"/>
                <a:gd name="T28" fmla="*/ 9 w 74"/>
                <a:gd name="T29" fmla="*/ 32 h 61"/>
                <a:gd name="T30" fmla="*/ 1 w 74"/>
                <a:gd name="T31" fmla="*/ 26 h 61"/>
                <a:gd name="T32" fmla="*/ 30 w 74"/>
                <a:gd name="T33" fmla="*/ 29 h 61"/>
                <a:gd name="T34" fmla="*/ 33 w 74"/>
                <a:gd name="T35" fmla="*/ 17 h 61"/>
                <a:gd name="T36" fmla="*/ 21 w 74"/>
                <a:gd name="T37" fmla="*/ 8 h 61"/>
                <a:gd name="T38" fmla="*/ 24 w 74"/>
                <a:gd name="T3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61">
                  <a:moveTo>
                    <a:pt x="24" y="11"/>
                  </a:moveTo>
                  <a:cubicBezTo>
                    <a:pt x="27" y="11"/>
                    <a:pt x="26" y="8"/>
                    <a:pt x="24" y="8"/>
                  </a:cubicBezTo>
                  <a:cubicBezTo>
                    <a:pt x="31" y="1"/>
                    <a:pt x="52" y="9"/>
                    <a:pt x="56" y="0"/>
                  </a:cubicBezTo>
                  <a:cubicBezTo>
                    <a:pt x="60" y="2"/>
                    <a:pt x="62" y="6"/>
                    <a:pt x="62" y="11"/>
                  </a:cubicBezTo>
                  <a:cubicBezTo>
                    <a:pt x="64" y="18"/>
                    <a:pt x="57" y="15"/>
                    <a:pt x="56" y="20"/>
                  </a:cubicBezTo>
                  <a:cubicBezTo>
                    <a:pt x="58" y="29"/>
                    <a:pt x="64" y="24"/>
                    <a:pt x="71" y="23"/>
                  </a:cubicBezTo>
                  <a:cubicBezTo>
                    <a:pt x="74" y="34"/>
                    <a:pt x="72" y="34"/>
                    <a:pt x="74" y="46"/>
                  </a:cubicBezTo>
                  <a:cubicBezTo>
                    <a:pt x="72" y="48"/>
                    <a:pt x="66" y="45"/>
                    <a:pt x="65" y="46"/>
                  </a:cubicBezTo>
                  <a:cubicBezTo>
                    <a:pt x="64" y="47"/>
                    <a:pt x="66" y="52"/>
                    <a:pt x="65" y="52"/>
                  </a:cubicBezTo>
                  <a:cubicBezTo>
                    <a:pt x="63" y="53"/>
                    <a:pt x="59" y="52"/>
                    <a:pt x="56" y="52"/>
                  </a:cubicBezTo>
                  <a:cubicBezTo>
                    <a:pt x="52" y="53"/>
                    <a:pt x="52" y="58"/>
                    <a:pt x="48" y="58"/>
                  </a:cubicBezTo>
                  <a:cubicBezTo>
                    <a:pt x="41" y="61"/>
                    <a:pt x="41" y="52"/>
                    <a:pt x="39" y="49"/>
                  </a:cubicBezTo>
                  <a:cubicBezTo>
                    <a:pt x="36" y="47"/>
                    <a:pt x="27" y="47"/>
                    <a:pt x="30" y="41"/>
                  </a:cubicBezTo>
                  <a:cubicBezTo>
                    <a:pt x="25" y="42"/>
                    <a:pt x="24" y="38"/>
                    <a:pt x="24" y="35"/>
                  </a:cubicBezTo>
                  <a:cubicBezTo>
                    <a:pt x="19" y="36"/>
                    <a:pt x="15" y="34"/>
                    <a:pt x="9" y="32"/>
                  </a:cubicBezTo>
                  <a:cubicBezTo>
                    <a:pt x="5" y="30"/>
                    <a:pt x="0" y="33"/>
                    <a:pt x="1" y="26"/>
                  </a:cubicBezTo>
                  <a:cubicBezTo>
                    <a:pt x="13" y="24"/>
                    <a:pt x="17" y="31"/>
                    <a:pt x="30" y="29"/>
                  </a:cubicBezTo>
                  <a:cubicBezTo>
                    <a:pt x="34" y="28"/>
                    <a:pt x="32" y="22"/>
                    <a:pt x="33" y="17"/>
                  </a:cubicBezTo>
                  <a:cubicBezTo>
                    <a:pt x="34" y="9"/>
                    <a:pt x="16" y="20"/>
                    <a:pt x="21" y="8"/>
                  </a:cubicBezTo>
                  <a:cubicBezTo>
                    <a:pt x="24" y="8"/>
                    <a:pt x="24" y="10"/>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1" name="Freeform 95"/>
            <p:cNvSpPr>
              <a:spLocks noChangeArrowheads="1"/>
            </p:cNvSpPr>
            <p:nvPr/>
          </p:nvSpPr>
          <p:spPr bwMode="auto">
            <a:xfrm>
              <a:off x="4111285" y="2659548"/>
              <a:ext cx="74302" cy="35722"/>
            </a:xfrm>
            <a:custGeom>
              <a:avLst/>
              <a:gdLst>
                <a:gd name="T0" fmla="*/ 0 w 44"/>
                <a:gd name="T1" fmla="*/ 3 h 21"/>
                <a:gd name="T2" fmla="*/ 12 w 44"/>
                <a:gd name="T3" fmla="*/ 0 h 21"/>
                <a:gd name="T4" fmla="*/ 44 w 44"/>
                <a:gd name="T5" fmla="*/ 9 h 21"/>
                <a:gd name="T6" fmla="*/ 41 w 44"/>
                <a:gd name="T7" fmla="*/ 21 h 21"/>
                <a:gd name="T8" fmla="*/ 9 w 44"/>
                <a:gd name="T9" fmla="*/ 9 h 21"/>
                <a:gd name="T10" fmla="*/ 0 w 44"/>
                <a:gd name="T11" fmla="*/ 3 h 21"/>
              </a:gdLst>
              <a:ahLst/>
              <a:cxnLst>
                <a:cxn ang="0">
                  <a:pos x="T0" y="T1"/>
                </a:cxn>
                <a:cxn ang="0">
                  <a:pos x="T2" y="T3"/>
                </a:cxn>
                <a:cxn ang="0">
                  <a:pos x="T4" y="T5"/>
                </a:cxn>
                <a:cxn ang="0">
                  <a:pos x="T6" y="T7"/>
                </a:cxn>
                <a:cxn ang="0">
                  <a:pos x="T8" y="T9"/>
                </a:cxn>
                <a:cxn ang="0">
                  <a:pos x="T10" y="T11"/>
                </a:cxn>
              </a:cxnLst>
              <a:rect l="0" t="0" r="r" b="b"/>
              <a:pathLst>
                <a:path w="44" h="21">
                  <a:moveTo>
                    <a:pt x="0" y="3"/>
                  </a:moveTo>
                  <a:cubicBezTo>
                    <a:pt x="1" y="0"/>
                    <a:pt x="8" y="0"/>
                    <a:pt x="12" y="0"/>
                  </a:cubicBezTo>
                  <a:cubicBezTo>
                    <a:pt x="22" y="1"/>
                    <a:pt x="35" y="8"/>
                    <a:pt x="44" y="9"/>
                  </a:cubicBezTo>
                  <a:cubicBezTo>
                    <a:pt x="44" y="14"/>
                    <a:pt x="40" y="15"/>
                    <a:pt x="41" y="21"/>
                  </a:cubicBezTo>
                  <a:cubicBezTo>
                    <a:pt x="25" y="20"/>
                    <a:pt x="19" y="18"/>
                    <a:pt x="9" y="9"/>
                  </a:cubicBezTo>
                  <a:cubicBezTo>
                    <a:pt x="6" y="7"/>
                    <a:pt x="6"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2" name="Freeform 96"/>
            <p:cNvSpPr>
              <a:spLocks noChangeArrowheads="1"/>
            </p:cNvSpPr>
            <p:nvPr/>
          </p:nvSpPr>
          <p:spPr bwMode="auto">
            <a:xfrm>
              <a:off x="8568677" y="2659548"/>
              <a:ext cx="48582" cy="20004"/>
            </a:xfrm>
            <a:custGeom>
              <a:avLst/>
              <a:gdLst>
                <a:gd name="T0" fmla="*/ 29 w 29"/>
                <a:gd name="T1" fmla="*/ 9 h 12"/>
                <a:gd name="T2" fmla="*/ 0 w 29"/>
                <a:gd name="T3" fmla="*/ 6 h 12"/>
                <a:gd name="T4" fmla="*/ 9 w 29"/>
                <a:gd name="T5" fmla="*/ 0 h 12"/>
                <a:gd name="T6" fmla="*/ 29 w 29"/>
                <a:gd name="T7" fmla="*/ 9 h 12"/>
              </a:gdLst>
              <a:ahLst/>
              <a:cxnLst>
                <a:cxn ang="0">
                  <a:pos x="T0" y="T1"/>
                </a:cxn>
                <a:cxn ang="0">
                  <a:pos x="T2" y="T3"/>
                </a:cxn>
                <a:cxn ang="0">
                  <a:pos x="T4" y="T5"/>
                </a:cxn>
                <a:cxn ang="0">
                  <a:pos x="T6" y="T7"/>
                </a:cxn>
              </a:cxnLst>
              <a:rect l="0" t="0" r="r" b="b"/>
              <a:pathLst>
                <a:path w="29" h="12">
                  <a:moveTo>
                    <a:pt x="29" y="9"/>
                  </a:moveTo>
                  <a:cubicBezTo>
                    <a:pt x="25" y="12"/>
                    <a:pt x="7" y="10"/>
                    <a:pt x="0" y="6"/>
                  </a:cubicBezTo>
                  <a:cubicBezTo>
                    <a:pt x="1" y="2"/>
                    <a:pt x="9" y="5"/>
                    <a:pt x="9" y="0"/>
                  </a:cubicBezTo>
                  <a:cubicBezTo>
                    <a:pt x="16" y="3"/>
                    <a:pt x="29" y="0"/>
                    <a:pt x="2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3" name="Freeform 97"/>
            <p:cNvSpPr>
              <a:spLocks noChangeArrowheads="1"/>
            </p:cNvSpPr>
            <p:nvPr/>
          </p:nvSpPr>
          <p:spPr bwMode="auto">
            <a:xfrm>
              <a:off x="4654974" y="2769571"/>
              <a:ext cx="40723" cy="25005"/>
            </a:xfrm>
            <a:custGeom>
              <a:avLst/>
              <a:gdLst>
                <a:gd name="T0" fmla="*/ 23 w 24"/>
                <a:gd name="T1" fmla="*/ 12 h 15"/>
                <a:gd name="T2" fmla="*/ 0 w 24"/>
                <a:gd name="T3" fmla="*/ 6 h 15"/>
                <a:gd name="T4" fmla="*/ 23 w 24"/>
                <a:gd name="T5" fmla="*/ 12 h 15"/>
              </a:gdLst>
              <a:ahLst/>
              <a:cxnLst>
                <a:cxn ang="0">
                  <a:pos x="T0" y="T1"/>
                </a:cxn>
                <a:cxn ang="0">
                  <a:pos x="T2" y="T3"/>
                </a:cxn>
                <a:cxn ang="0">
                  <a:pos x="T4" y="T5"/>
                </a:cxn>
              </a:cxnLst>
              <a:rect l="0" t="0" r="r" b="b"/>
              <a:pathLst>
                <a:path w="24" h="15">
                  <a:moveTo>
                    <a:pt x="23" y="12"/>
                  </a:moveTo>
                  <a:cubicBezTo>
                    <a:pt x="10" y="15"/>
                    <a:pt x="12" y="4"/>
                    <a:pt x="0" y="6"/>
                  </a:cubicBezTo>
                  <a:cubicBezTo>
                    <a:pt x="5" y="0"/>
                    <a:pt x="24" y="3"/>
                    <a:pt x="2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4" name="Freeform 98"/>
            <p:cNvSpPr>
              <a:spLocks noChangeArrowheads="1"/>
            </p:cNvSpPr>
            <p:nvPr/>
          </p:nvSpPr>
          <p:spPr bwMode="auto">
            <a:xfrm>
              <a:off x="4627825" y="2796006"/>
              <a:ext cx="57155" cy="30721"/>
            </a:xfrm>
            <a:custGeom>
              <a:avLst/>
              <a:gdLst>
                <a:gd name="T0" fmla="*/ 34 w 34"/>
                <a:gd name="T1" fmla="*/ 10 h 18"/>
                <a:gd name="T2" fmla="*/ 4 w 34"/>
                <a:gd name="T3" fmla="*/ 10 h 18"/>
                <a:gd name="T4" fmla="*/ 13 w 34"/>
                <a:gd name="T5" fmla="*/ 1 h 18"/>
                <a:gd name="T6" fmla="*/ 34 w 34"/>
                <a:gd name="T7" fmla="*/ 10 h 18"/>
              </a:gdLst>
              <a:ahLst/>
              <a:cxnLst>
                <a:cxn ang="0">
                  <a:pos x="T0" y="T1"/>
                </a:cxn>
                <a:cxn ang="0">
                  <a:pos x="T2" y="T3"/>
                </a:cxn>
                <a:cxn ang="0">
                  <a:pos x="T4" y="T5"/>
                </a:cxn>
                <a:cxn ang="0">
                  <a:pos x="T6" y="T7"/>
                </a:cxn>
              </a:cxnLst>
              <a:rect l="0" t="0" r="r" b="b"/>
              <a:pathLst>
                <a:path w="34" h="18">
                  <a:moveTo>
                    <a:pt x="34" y="10"/>
                  </a:moveTo>
                  <a:cubicBezTo>
                    <a:pt x="30" y="18"/>
                    <a:pt x="8" y="18"/>
                    <a:pt x="4" y="10"/>
                  </a:cubicBezTo>
                  <a:cubicBezTo>
                    <a:pt x="0" y="0"/>
                    <a:pt x="14" y="8"/>
                    <a:pt x="13" y="1"/>
                  </a:cubicBezTo>
                  <a:cubicBezTo>
                    <a:pt x="19" y="6"/>
                    <a:pt x="25" y="9"/>
                    <a:pt x="3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5" name="Freeform 99"/>
            <p:cNvSpPr>
              <a:spLocks noChangeArrowheads="1"/>
            </p:cNvSpPr>
            <p:nvPr/>
          </p:nvSpPr>
          <p:spPr bwMode="auto">
            <a:xfrm>
              <a:off x="6704703" y="2818153"/>
              <a:ext cx="35722" cy="30721"/>
            </a:xfrm>
            <a:custGeom>
              <a:avLst/>
              <a:gdLst>
                <a:gd name="T0" fmla="*/ 10 w 21"/>
                <a:gd name="T1" fmla="*/ 0 h 18"/>
                <a:gd name="T2" fmla="*/ 21 w 21"/>
                <a:gd name="T3" fmla="*/ 12 h 18"/>
                <a:gd name="T4" fmla="*/ 7 w 21"/>
                <a:gd name="T5" fmla="*/ 18 h 18"/>
                <a:gd name="T6" fmla="*/ 4 w 21"/>
                <a:gd name="T7" fmla="*/ 3 h 18"/>
                <a:gd name="T8" fmla="*/ 10 w 21"/>
                <a:gd name="T9" fmla="*/ 0 h 18"/>
              </a:gdLst>
              <a:ahLst/>
              <a:cxnLst>
                <a:cxn ang="0">
                  <a:pos x="T0" y="T1"/>
                </a:cxn>
                <a:cxn ang="0">
                  <a:pos x="T2" y="T3"/>
                </a:cxn>
                <a:cxn ang="0">
                  <a:pos x="T4" y="T5"/>
                </a:cxn>
                <a:cxn ang="0">
                  <a:pos x="T6" y="T7"/>
                </a:cxn>
                <a:cxn ang="0">
                  <a:pos x="T8" y="T9"/>
                </a:cxn>
              </a:cxnLst>
              <a:rect l="0" t="0" r="r" b="b"/>
              <a:pathLst>
                <a:path w="21" h="18">
                  <a:moveTo>
                    <a:pt x="10" y="0"/>
                  </a:moveTo>
                  <a:cubicBezTo>
                    <a:pt x="17" y="0"/>
                    <a:pt x="21" y="4"/>
                    <a:pt x="21" y="12"/>
                  </a:cubicBezTo>
                  <a:cubicBezTo>
                    <a:pt x="14" y="11"/>
                    <a:pt x="7" y="11"/>
                    <a:pt x="7" y="18"/>
                  </a:cubicBezTo>
                  <a:cubicBezTo>
                    <a:pt x="0" y="18"/>
                    <a:pt x="5" y="7"/>
                    <a:pt x="4" y="3"/>
                  </a:cubicBezTo>
                  <a:cubicBezTo>
                    <a:pt x="7" y="4"/>
                    <a:pt x="9"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6" name="Freeform 100"/>
            <p:cNvSpPr>
              <a:spLocks noChangeArrowheads="1"/>
            </p:cNvSpPr>
            <p:nvPr/>
          </p:nvSpPr>
          <p:spPr bwMode="auto">
            <a:xfrm>
              <a:off x="3552593" y="2836729"/>
              <a:ext cx="35008" cy="25720"/>
            </a:xfrm>
            <a:custGeom>
              <a:avLst/>
              <a:gdLst>
                <a:gd name="T0" fmla="*/ 21 w 21"/>
                <a:gd name="T1" fmla="*/ 13 h 15"/>
                <a:gd name="T2" fmla="*/ 0 w 21"/>
                <a:gd name="T3" fmla="*/ 15 h 15"/>
                <a:gd name="T4" fmla="*/ 21 w 21"/>
                <a:gd name="T5" fmla="*/ 13 h 15"/>
              </a:gdLst>
              <a:ahLst/>
              <a:cxnLst>
                <a:cxn ang="0">
                  <a:pos x="T0" y="T1"/>
                </a:cxn>
                <a:cxn ang="0">
                  <a:pos x="T2" y="T3"/>
                </a:cxn>
                <a:cxn ang="0">
                  <a:pos x="T4" y="T5"/>
                </a:cxn>
              </a:cxnLst>
              <a:rect l="0" t="0" r="r" b="b"/>
              <a:pathLst>
                <a:path w="21" h="15">
                  <a:moveTo>
                    <a:pt x="21" y="13"/>
                  </a:moveTo>
                  <a:cubicBezTo>
                    <a:pt x="11" y="11"/>
                    <a:pt x="7" y="15"/>
                    <a:pt x="0" y="15"/>
                  </a:cubicBezTo>
                  <a:cubicBezTo>
                    <a:pt x="1" y="10"/>
                    <a:pt x="21" y="0"/>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7" name="Freeform 101"/>
            <p:cNvSpPr>
              <a:spLocks noChangeArrowheads="1"/>
            </p:cNvSpPr>
            <p:nvPr/>
          </p:nvSpPr>
          <p:spPr bwMode="auto">
            <a:xfrm>
              <a:off x="4173441" y="2857448"/>
              <a:ext cx="62871" cy="38580"/>
            </a:xfrm>
            <a:custGeom>
              <a:avLst/>
              <a:gdLst>
                <a:gd name="T0" fmla="*/ 30 w 37"/>
                <a:gd name="T1" fmla="*/ 3 h 23"/>
                <a:gd name="T2" fmla="*/ 33 w 37"/>
                <a:gd name="T3" fmla="*/ 21 h 23"/>
                <a:gd name="T4" fmla="*/ 4 w 37"/>
                <a:gd name="T5" fmla="*/ 15 h 23"/>
                <a:gd name="T6" fmla="*/ 10 w 37"/>
                <a:gd name="T7" fmla="*/ 3 h 23"/>
                <a:gd name="T8" fmla="*/ 30 w 37"/>
                <a:gd name="T9" fmla="*/ 3 h 23"/>
              </a:gdLst>
              <a:ahLst/>
              <a:cxnLst>
                <a:cxn ang="0">
                  <a:pos x="T0" y="T1"/>
                </a:cxn>
                <a:cxn ang="0">
                  <a:pos x="T2" y="T3"/>
                </a:cxn>
                <a:cxn ang="0">
                  <a:pos x="T4" y="T5"/>
                </a:cxn>
                <a:cxn ang="0">
                  <a:pos x="T6" y="T7"/>
                </a:cxn>
                <a:cxn ang="0">
                  <a:pos x="T8" y="T9"/>
                </a:cxn>
              </a:cxnLst>
              <a:rect l="0" t="0" r="r" b="b"/>
              <a:pathLst>
                <a:path w="37" h="23">
                  <a:moveTo>
                    <a:pt x="30" y="3"/>
                  </a:moveTo>
                  <a:cubicBezTo>
                    <a:pt x="34" y="7"/>
                    <a:pt x="37" y="18"/>
                    <a:pt x="33" y="21"/>
                  </a:cubicBezTo>
                  <a:cubicBezTo>
                    <a:pt x="22" y="21"/>
                    <a:pt x="8" y="23"/>
                    <a:pt x="4" y="15"/>
                  </a:cubicBezTo>
                  <a:cubicBezTo>
                    <a:pt x="0" y="6"/>
                    <a:pt x="14" y="13"/>
                    <a:pt x="10" y="3"/>
                  </a:cubicBezTo>
                  <a:cubicBezTo>
                    <a:pt x="18" y="0"/>
                    <a:pt x="30" y="8"/>
                    <a:pt x="3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8" name="Freeform 102"/>
            <p:cNvSpPr>
              <a:spLocks noChangeArrowheads="1"/>
            </p:cNvSpPr>
            <p:nvPr/>
          </p:nvSpPr>
          <p:spPr bwMode="auto">
            <a:xfrm>
              <a:off x="4152008" y="2961756"/>
              <a:ext cx="74302" cy="34293"/>
            </a:xfrm>
            <a:custGeom>
              <a:avLst/>
              <a:gdLst>
                <a:gd name="T0" fmla="*/ 40 w 44"/>
                <a:gd name="T1" fmla="*/ 9 h 20"/>
                <a:gd name="T2" fmla="*/ 29 w 44"/>
                <a:gd name="T3" fmla="*/ 15 h 20"/>
                <a:gd name="T4" fmla="*/ 17 w 44"/>
                <a:gd name="T5" fmla="*/ 18 h 20"/>
                <a:gd name="T6" fmla="*/ 5 w 44"/>
                <a:gd name="T7" fmla="*/ 15 h 20"/>
                <a:gd name="T8" fmla="*/ 8 w 44"/>
                <a:gd name="T9" fmla="*/ 6 h 20"/>
                <a:gd name="T10" fmla="*/ 17 w 44"/>
                <a:gd name="T11" fmla="*/ 0 h 20"/>
                <a:gd name="T12" fmla="*/ 40 w 44"/>
                <a:gd name="T13" fmla="*/ 9 h 20"/>
              </a:gdLst>
              <a:ahLst/>
              <a:cxnLst>
                <a:cxn ang="0">
                  <a:pos x="T0" y="T1"/>
                </a:cxn>
                <a:cxn ang="0">
                  <a:pos x="T2" y="T3"/>
                </a:cxn>
                <a:cxn ang="0">
                  <a:pos x="T4" y="T5"/>
                </a:cxn>
                <a:cxn ang="0">
                  <a:pos x="T6" y="T7"/>
                </a:cxn>
                <a:cxn ang="0">
                  <a:pos x="T8" y="T9"/>
                </a:cxn>
                <a:cxn ang="0">
                  <a:pos x="T10" y="T11"/>
                </a:cxn>
                <a:cxn ang="0">
                  <a:pos x="T12" y="T13"/>
                </a:cxn>
              </a:cxnLst>
              <a:rect l="0" t="0" r="r" b="b"/>
              <a:pathLst>
                <a:path w="44" h="20">
                  <a:moveTo>
                    <a:pt x="40" y="9"/>
                  </a:moveTo>
                  <a:cubicBezTo>
                    <a:pt x="44" y="18"/>
                    <a:pt x="33" y="14"/>
                    <a:pt x="29" y="15"/>
                  </a:cubicBezTo>
                  <a:cubicBezTo>
                    <a:pt x="28" y="15"/>
                    <a:pt x="19" y="20"/>
                    <a:pt x="17" y="18"/>
                  </a:cubicBezTo>
                  <a:cubicBezTo>
                    <a:pt x="15" y="15"/>
                    <a:pt x="9" y="17"/>
                    <a:pt x="5" y="15"/>
                  </a:cubicBezTo>
                  <a:cubicBezTo>
                    <a:pt x="0" y="7"/>
                    <a:pt x="18" y="9"/>
                    <a:pt x="8" y="6"/>
                  </a:cubicBezTo>
                  <a:cubicBezTo>
                    <a:pt x="9" y="2"/>
                    <a:pt x="17" y="5"/>
                    <a:pt x="17" y="0"/>
                  </a:cubicBezTo>
                  <a:cubicBezTo>
                    <a:pt x="25" y="3"/>
                    <a:pt x="35" y="4"/>
                    <a:pt x="4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29" name="Freeform 103"/>
            <p:cNvSpPr>
              <a:spLocks noChangeArrowheads="1"/>
            </p:cNvSpPr>
            <p:nvPr/>
          </p:nvSpPr>
          <p:spPr bwMode="auto">
            <a:xfrm>
              <a:off x="4153437" y="3016053"/>
              <a:ext cx="35722" cy="15003"/>
            </a:xfrm>
            <a:custGeom>
              <a:avLst/>
              <a:gdLst>
                <a:gd name="T0" fmla="*/ 16 w 21"/>
                <a:gd name="T1" fmla="*/ 9 h 9"/>
                <a:gd name="T2" fmla="*/ 4 w 21"/>
                <a:gd name="T3" fmla="*/ 9 h 9"/>
                <a:gd name="T4" fmla="*/ 16 w 21"/>
                <a:gd name="T5" fmla="*/ 9 h 9"/>
              </a:gdLst>
              <a:ahLst/>
              <a:cxnLst>
                <a:cxn ang="0">
                  <a:pos x="T0" y="T1"/>
                </a:cxn>
                <a:cxn ang="0">
                  <a:pos x="T2" y="T3"/>
                </a:cxn>
                <a:cxn ang="0">
                  <a:pos x="T4" y="T5"/>
                </a:cxn>
              </a:cxnLst>
              <a:rect l="0" t="0" r="r" b="b"/>
              <a:pathLst>
                <a:path w="21" h="9">
                  <a:moveTo>
                    <a:pt x="16" y="9"/>
                  </a:moveTo>
                  <a:cubicBezTo>
                    <a:pt x="10" y="4"/>
                    <a:pt x="12" y="9"/>
                    <a:pt x="4" y="9"/>
                  </a:cubicBezTo>
                  <a:cubicBezTo>
                    <a:pt x="0" y="0"/>
                    <a:pt x="21" y="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0" name="Freeform 104"/>
            <p:cNvSpPr>
              <a:spLocks noChangeArrowheads="1"/>
            </p:cNvSpPr>
            <p:nvPr/>
          </p:nvSpPr>
          <p:spPr bwMode="auto">
            <a:xfrm>
              <a:off x="4041984" y="3038201"/>
              <a:ext cx="40723" cy="23577"/>
            </a:xfrm>
            <a:custGeom>
              <a:avLst/>
              <a:gdLst>
                <a:gd name="T0" fmla="*/ 21 w 24"/>
                <a:gd name="T1" fmla="*/ 2 h 14"/>
                <a:gd name="T2" fmla="*/ 24 w 24"/>
                <a:gd name="T3" fmla="*/ 8 h 14"/>
                <a:gd name="T4" fmla="*/ 12 w 24"/>
                <a:gd name="T5" fmla="*/ 11 h 14"/>
                <a:gd name="T6" fmla="*/ 0 w 24"/>
                <a:gd name="T7" fmla="*/ 11 h 14"/>
                <a:gd name="T8" fmla="*/ 21 w 24"/>
                <a:gd name="T9" fmla="*/ 2 h 14"/>
              </a:gdLst>
              <a:ahLst/>
              <a:cxnLst>
                <a:cxn ang="0">
                  <a:pos x="T0" y="T1"/>
                </a:cxn>
                <a:cxn ang="0">
                  <a:pos x="T2" y="T3"/>
                </a:cxn>
                <a:cxn ang="0">
                  <a:pos x="T4" y="T5"/>
                </a:cxn>
                <a:cxn ang="0">
                  <a:pos x="T6" y="T7"/>
                </a:cxn>
                <a:cxn ang="0">
                  <a:pos x="T8" y="T9"/>
                </a:cxn>
              </a:cxnLst>
              <a:rect l="0" t="0" r="r" b="b"/>
              <a:pathLst>
                <a:path w="24" h="14">
                  <a:moveTo>
                    <a:pt x="21" y="2"/>
                  </a:moveTo>
                  <a:cubicBezTo>
                    <a:pt x="20" y="5"/>
                    <a:pt x="21" y="7"/>
                    <a:pt x="24" y="8"/>
                  </a:cubicBezTo>
                  <a:cubicBezTo>
                    <a:pt x="24" y="13"/>
                    <a:pt x="14" y="8"/>
                    <a:pt x="12" y="11"/>
                  </a:cubicBezTo>
                  <a:cubicBezTo>
                    <a:pt x="9" y="14"/>
                    <a:pt x="11" y="11"/>
                    <a:pt x="0" y="11"/>
                  </a:cubicBezTo>
                  <a:cubicBezTo>
                    <a:pt x="5" y="6"/>
                    <a:pt x="9" y="0"/>
                    <a:pt x="2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1" name="Freeform 105"/>
            <p:cNvSpPr>
              <a:spLocks noChangeArrowheads="1"/>
            </p:cNvSpPr>
            <p:nvPr/>
          </p:nvSpPr>
          <p:spPr bwMode="auto">
            <a:xfrm>
              <a:off x="4116286" y="3061778"/>
              <a:ext cx="17147" cy="23577"/>
            </a:xfrm>
            <a:custGeom>
              <a:avLst/>
              <a:gdLst>
                <a:gd name="T0" fmla="*/ 3 w 10"/>
                <a:gd name="T1" fmla="*/ 0 h 14"/>
                <a:gd name="T2" fmla="*/ 9 w 10"/>
                <a:gd name="T3" fmla="*/ 11 h 14"/>
                <a:gd name="T4" fmla="*/ 3 w 10"/>
                <a:gd name="T5" fmla="*/ 0 h 14"/>
              </a:gdLst>
              <a:ahLst/>
              <a:cxnLst>
                <a:cxn ang="0">
                  <a:pos x="T0" y="T1"/>
                </a:cxn>
                <a:cxn ang="0">
                  <a:pos x="T2" y="T3"/>
                </a:cxn>
                <a:cxn ang="0">
                  <a:pos x="T4" y="T5"/>
                </a:cxn>
              </a:cxnLst>
              <a:rect l="0" t="0" r="r" b="b"/>
              <a:pathLst>
                <a:path w="10" h="14">
                  <a:moveTo>
                    <a:pt x="3" y="0"/>
                  </a:moveTo>
                  <a:cubicBezTo>
                    <a:pt x="8" y="0"/>
                    <a:pt x="10" y="5"/>
                    <a:pt x="9" y="11"/>
                  </a:cubicBezTo>
                  <a:cubicBezTo>
                    <a:pt x="0" y="14"/>
                    <a:pt x="4" y="5"/>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2" name="Freeform 106"/>
            <p:cNvSpPr>
              <a:spLocks noChangeArrowheads="1"/>
            </p:cNvSpPr>
            <p:nvPr/>
          </p:nvSpPr>
          <p:spPr bwMode="auto">
            <a:xfrm>
              <a:off x="5530878" y="3267536"/>
              <a:ext cx="87876" cy="105023"/>
            </a:xfrm>
            <a:custGeom>
              <a:avLst/>
              <a:gdLst>
                <a:gd name="T0" fmla="*/ 20 w 52"/>
                <a:gd name="T1" fmla="*/ 0 h 62"/>
                <a:gd name="T2" fmla="*/ 23 w 52"/>
                <a:gd name="T3" fmla="*/ 3 h 62"/>
                <a:gd name="T4" fmla="*/ 43 w 52"/>
                <a:gd name="T5" fmla="*/ 3 h 62"/>
                <a:gd name="T6" fmla="*/ 52 w 52"/>
                <a:gd name="T7" fmla="*/ 9 h 62"/>
                <a:gd name="T8" fmla="*/ 49 w 52"/>
                <a:gd name="T9" fmla="*/ 15 h 62"/>
                <a:gd name="T10" fmla="*/ 43 w 52"/>
                <a:gd name="T11" fmla="*/ 18 h 62"/>
                <a:gd name="T12" fmla="*/ 49 w 52"/>
                <a:gd name="T13" fmla="*/ 33 h 62"/>
                <a:gd name="T14" fmla="*/ 46 w 52"/>
                <a:gd name="T15" fmla="*/ 47 h 62"/>
                <a:gd name="T16" fmla="*/ 31 w 52"/>
                <a:gd name="T17" fmla="*/ 47 h 62"/>
                <a:gd name="T18" fmla="*/ 28 w 52"/>
                <a:gd name="T19" fmla="*/ 56 h 62"/>
                <a:gd name="T20" fmla="*/ 23 w 52"/>
                <a:gd name="T21" fmla="*/ 62 h 62"/>
                <a:gd name="T22" fmla="*/ 5 w 52"/>
                <a:gd name="T23" fmla="*/ 62 h 62"/>
                <a:gd name="T24" fmla="*/ 11 w 52"/>
                <a:gd name="T25" fmla="*/ 44 h 62"/>
                <a:gd name="T26" fmla="*/ 11 w 52"/>
                <a:gd name="T27" fmla="*/ 33 h 62"/>
                <a:gd name="T28" fmla="*/ 5 w 52"/>
                <a:gd name="T29" fmla="*/ 18 h 62"/>
                <a:gd name="T30" fmla="*/ 17 w 52"/>
                <a:gd name="T31" fmla="*/ 21 h 62"/>
                <a:gd name="T32" fmla="*/ 20 w 52"/>
                <a:gd name="T3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2">
                  <a:moveTo>
                    <a:pt x="20" y="0"/>
                  </a:moveTo>
                  <a:cubicBezTo>
                    <a:pt x="22" y="0"/>
                    <a:pt x="22" y="2"/>
                    <a:pt x="23" y="3"/>
                  </a:cubicBezTo>
                  <a:cubicBezTo>
                    <a:pt x="23" y="8"/>
                    <a:pt x="35" y="0"/>
                    <a:pt x="43" y="3"/>
                  </a:cubicBezTo>
                  <a:cubicBezTo>
                    <a:pt x="44" y="7"/>
                    <a:pt x="47" y="9"/>
                    <a:pt x="52" y="9"/>
                  </a:cubicBezTo>
                  <a:cubicBezTo>
                    <a:pt x="52" y="13"/>
                    <a:pt x="51" y="14"/>
                    <a:pt x="49" y="15"/>
                  </a:cubicBezTo>
                  <a:cubicBezTo>
                    <a:pt x="49" y="18"/>
                    <a:pt x="45" y="17"/>
                    <a:pt x="43" y="18"/>
                  </a:cubicBezTo>
                  <a:cubicBezTo>
                    <a:pt x="43" y="26"/>
                    <a:pt x="49" y="26"/>
                    <a:pt x="49" y="33"/>
                  </a:cubicBezTo>
                  <a:cubicBezTo>
                    <a:pt x="49" y="37"/>
                    <a:pt x="45" y="41"/>
                    <a:pt x="46" y="47"/>
                  </a:cubicBezTo>
                  <a:cubicBezTo>
                    <a:pt x="41" y="47"/>
                    <a:pt x="36" y="47"/>
                    <a:pt x="31" y="47"/>
                  </a:cubicBezTo>
                  <a:cubicBezTo>
                    <a:pt x="27" y="47"/>
                    <a:pt x="30" y="53"/>
                    <a:pt x="28" y="56"/>
                  </a:cubicBezTo>
                  <a:cubicBezTo>
                    <a:pt x="27" y="58"/>
                    <a:pt x="20" y="56"/>
                    <a:pt x="23" y="62"/>
                  </a:cubicBezTo>
                  <a:cubicBezTo>
                    <a:pt x="17" y="62"/>
                    <a:pt x="11" y="62"/>
                    <a:pt x="5" y="62"/>
                  </a:cubicBezTo>
                  <a:cubicBezTo>
                    <a:pt x="7" y="56"/>
                    <a:pt x="0" y="42"/>
                    <a:pt x="11" y="44"/>
                  </a:cubicBezTo>
                  <a:cubicBezTo>
                    <a:pt x="11" y="36"/>
                    <a:pt x="6" y="38"/>
                    <a:pt x="11" y="33"/>
                  </a:cubicBezTo>
                  <a:cubicBezTo>
                    <a:pt x="13" y="24"/>
                    <a:pt x="3" y="27"/>
                    <a:pt x="5" y="18"/>
                  </a:cubicBezTo>
                  <a:cubicBezTo>
                    <a:pt x="11" y="17"/>
                    <a:pt x="13" y="20"/>
                    <a:pt x="17" y="21"/>
                  </a:cubicBezTo>
                  <a:cubicBezTo>
                    <a:pt x="23" y="20"/>
                    <a:pt x="18" y="7"/>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3" name="Freeform 107"/>
            <p:cNvSpPr>
              <a:spLocks noChangeArrowheads="1"/>
            </p:cNvSpPr>
            <p:nvPr/>
          </p:nvSpPr>
          <p:spPr bwMode="auto">
            <a:xfrm>
              <a:off x="2415919" y="3272537"/>
              <a:ext cx="27149" cy="23577"/>
            </a:xfrm>
            <a:custGeom>
              <a:avLst/>
              <a:gdLst>
                <a:gd name="T0" fmla="*/ 15 w 16"/>
                <a:gd name="T1" fmla="*/ 0 h 14"/>
                <a:gd name="T2" fmla="*/ 12 w 16"/>
                <a:gd name="T3" fmla="*/ 6 h 14"/>
                <a:gd name="T4" fmla="*/ 0 w 16"/>
                <a:gd name="T5" fmla="*/ 9 h 14"/>
                <a:gd name="T6" fmla="*/ 15 w 16"/>
                <a:gd name="T7" fmla="*/ 0 h 14"/>
              </a:gdLst>
              <a:ahLst/>
              <a:cxnLst>
                <a:cxn ang="0">
                  <a:pos x="T0" y="T1"/>
                </a:cxn>
                <a:cxn ang="0">
                  <a:pos x="T2" y="T3"/>
                </a:cxn>
                <a:cxn ang="0">
                  <a:pos x="T4" y="T5"/>
                </a:cxn>
                <a:cxn ang="0">
                  <a:pos x="T6" y="T7"/>
                </a:cxn>
              </a:cxnLst>
              <a:rect l="0" t="0" r="r" b="b"/>
              <a:pathLst>
                <a:path w="16" h="14">
                  <a:moveTo>
                    <a:pt x="15" y="0"/>
                  </a:moveTo>
                  <a:cubicBezTo>
                    <a:pt x="16" y="4"/>
                    <a:pt x="13" y="5"/>
                    <a:pt x="12" y="6"/>
                  </a:cubicBezTo>
                  <a:cubicBezTo>
                    <a:pt x="8" y="11"/>
                    <a:pt x="6" y="14"/>
                    <a:pt x="0" y="9"/>
                  </a:cubicBezTo>
                  <a:cubicBezTo>
                    <a:pt x="2" y="3"/>
                    <a:pt x="8" y="1"/>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4" name="Freeform 108"/>
            <p:cNvSpPr>
              <a:spLocks noChangeArrowheads="1"/>
            </p:cNvSpPr>
            <p:nvPr/>
          </p:nvSpPr>
          <p:spPr bwMode="auto">
            <a:xfrm>
              <a:off x="3061058" y="3293256"/>
              <a:ext cx="32150" cy="48582"/>
            </a:xfrm>
            <a:custGeom>
              <a:avLst/>
              <a:gdLst>
                <a:gd name="T0" fmla="*/ 5 w 19"/>
                <a:gd name="T1" fmla="*/ 0 h 29"/>
                <a:gd name="T2" fmla="*/ 19 w 19"/>
                <a:gd name="T3" fmla="*/ 21 h 29"/>
                <a:gd name="T4" fmla="*/ 7 w 19"/>
                <a:gd name="T5" fmla="*/ 15 h 29"/>
                <a:gd name="T6" fmla="*/ 5 w 19"/>
                <a:gd name="T7" fmla="*/ 0 h 29"/>
              </a:gdLst>
              <a:ahLst/>
              <a:cxnLst>
                <a:cxn ang="0">
                  <a:pos x="T0" y="T1"/>
                </a:cxn>
                <a:cxn ang="0">
                  <a:pos x="T2" y="T3"/>
                </a:cxn>
                <a:cxn ang="0">
                  <a:pos x="T4" y="T5"/>
                </a:cxn>
                <a:cxn ang="0">
                  <a:pos x="T6" y="T7"/>
                </a:cxn>
              </a:cxnLst>
              <a:rect l="0" t="0" r="r" b="b"/>
              <a:pathLst>
                <a:path w="19" h="29">
                  <a:moveTo>
                    <a:pt x="5" y="0"/>
                  </a:moveTo>
                  <a:cubicBezTo>
                    <a:pt x="10" y="6"/>
                    <a:pt x="11" y="17"/>
                    <a:pt x="19" y="21"/>
                  </a:cubicBezTo>
                  <a:cubicBezTo>
                    <a:pt x="16" y="29"/>
                    <a:pt x="7" y="19"/>
                    <a:pt x="7" y="15"/>
                  </a:cubicBezTo>
                  <a:cubicBezTo>
                    <a:pt x="0" y="14"/>
                    <a:pt x="1" y="4"/>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5" name="Freeform 109"/>
            <p:cNvSpPr>
              <a:spLocks noChangeArrowheads="1"/>
            </p:cNvSpPr>
            <p:nvPr/>
          </p:nvSpPr>
          <p:spPr bwMode="auto">
            <a:xfrm>
              <a:off x="8592254" y="3272537"/>
              <a:ext cx="50725" cy="230050"/>
            </a:xfrm>
            <a:custGeom>
              <a:avLst/>
              <a:gdLst>
                <a:gd name="T0" fmla="*/ 10 w 30"/>
                <a:gd name="T1" fmla="*/ 15 h 136"/>
                <a:gd name="T2" fmla="*/ 15 w 30"/>
                <a:gd name="T3" fmla="*/ 35 h 136"/>
                <a:gd name="T4" fmla="*/ 18 w 30"/>
                <a:gd name="T5" fmla="*/ 47 h 136"/>
                <a:gd name="T6" fmla="*/ 18 w 30"/>
                <a:gd name="T7" fmla="*/ 56 h 136"/>
                <a:gd name="T8" fmla="*/ 21 w 30"/>
                <a:gd name="T9" fmla="*/ 79 h 136"/>
                <a:gd name="T10" fmla="*/ 30 w 30"/>
                <a:gd name="T11" fmla="*/ 91 h 136"/>
                <a:gd name="T12" fmla="*/ 18 w 30"/>
                <a:gd name="T13" fmla="*/ 94 h 136"/>
                <a:gd name="T14" fmla="*/ 18 w 30"/>
                <a:gd name="T15" fmla="*/ 115 h 136"/>
                <a:gd name="T16" fmla="*/ 13 w 30"/>
                <a:gd name="T17" fmla="*/ 115 h 136"/>
                <a:gd name="T18" fmla="*/ 18 w 30"/>
                <a:gd name="T19" fmla="*/ 135 h 136"/>
                <a:gd name="T20" fmla="*/ 4 w 30"/>
                <a:gd name="T21" fmla="*/ 132 h 136"/>
                <a:gd name="T22" fmla="*/ 7 w 30"/>
                <a:gd name="T23" fmla="*/ 115 h 136"/>
                <a:gd name="T24" fmla="*/ 1 w 30"/>
                <a:gd name="T25" fmla="*/ 106 h 136"/>
                <a:gd name="T26" fmla="*/ 7 w 30"/>
                <a:gd name="T27" fmla="*/ 71 h 136"/>
                <a:gd name="T28" fmla="*/ 1 w 30"/>
                <a:gd name="T29" fmla="*/ 56 h 136"/>
                <a:gd name="T30" fmla="*/ 1 w 30"/>
                <a:gd name="T31" fmla="*/ 35 h 136"/>
                <a:gd name="T32" fmla="*/ 10 w 30"/>
                <a:gd name="T33" fmla="*/ 27 h 136"/>
                <a:gd name="T34" fmla="*/ 13 w 30"/>
                <a:gd name="T35" fmla="*/ 18 h 136"/>
                <a:gd name="T36" fmla="*/ 10 w 30"/>
                <a:gd name="T37" fmla="*/ 1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136">
                  <a:moveTo>
                    <a:pt x="10" y="15"/>
                  </a:moveTo>
                  <a:cubicBezTo>
                    <a:pt x="22" y="0"/>
                    <a:pt x="11" y="32"/>
                    <a:pt x="15" y="35"/>
                  </a:cubicBezTo>
                  <a:cubicBezTo>
                    <a:pt x="20" y="39"/>
                    <a:pt x="12" y="40"/>
                    <a:pt x="18" y="47"/>
                  </a:cubicBezTo>
                  <a:cubicBezTo>
                    <a:pt x="23" y="52"/>
                    <a:pt x="18" y="51"/>
                    <a:pt x="18" y="56"/>
                  </a:cubicBezTo>
                  <a:cubicBezTo>
                    <a:pt x="18" y="59"/>
                    <a:pt x="24" y="68"/>
                    <a:pt x="21" y="79"/>
                  </a:cubicBezTo>
                  <a:cubicBezTo>
                    <a:pt x="21" y="87"/>
                    <a:pt x="26" y="89"/>
                    <a:pt x="30" y="91"/>
                  </a:cubicBezTo>
                  <a:cubicBezTo>
                    <a:pt x="29" y="98"/>
                    <a:pt x="22" y="98"/>
                    <a:pt x="18" y="94"/>
                  </a:cubicBezTo>
                  <a:cubicBezTo>
                    <a:pt x="17" y="102"/>
                    <a:pt x="18" y="115"/>
                    <a:pt x="18" y="115"/>
                  </a:cubicBezTo>
                  <a:cubicBezTo>
                    <a:pt x="18" y="115"/>
                    <a:pt x="13" y="114"/>
                    <a:pt x="13" y="115"/>
                  </a:cubicBezTo>
                  <a:cubicBezTo>
                    <a:pt x="13" y="121"/>
                    <a:pt x="21" y="123"/>
                    <a:pt x="18" y="135"/>
                  </a:cubicBezTo>
                  <a:cubicBezTo>
                    <a:pt x="9" y="132"/>
                    <a:pt x="11" y="136"/>
                    <a:pt x="4" y="132"/>
                  </a:cubicBezTo>
                  <a:cubicBezTo>
                    <a:pt x="9" y="124"/>
                    <a:pt x="2" y="123"/>
                    <a:pt x="7" y="115"/>
                  </a:cubicBezTo>
                  <a:cubicBezTo>
                    <a:pt x="7" y="110"/>
                    <a:pt x="5" y="107"/>
                    <a:pt x="1" y="106"/>
                  </a:cubicBezTo>
                  <a:cubicBezTo>
                    <a:pt x="3" y="99"/>
                    <a:pt x="9" y="86"/>
                    <a:pt x="7" y="71"/>
                  </a:cubicBezTo>
                  <a:cubicBezTo>
                    <a:pt x="6" y="65"/>
                    <a:pt x="1" y="61"/>
                    <a:pt x="1" y="56"/>
                  </a:cubicBezTo>
                  <a:cubicBezTo>
                    <a:pt x="0" y="48"/>
                    <a:pt x="8" y="41"/>
                    <a:pt x="1" y="35"/>
                  </a:cubicBezTo>
                  <a:cubicBezTo>
                    <a:pt x="2" y="31"/>
                    <a:pt x="5" y="28"/>
                    <a:pt x="10" y="27"/>
                  </a:cubicBezTo>
                  <a:cubicBezTo>
                    <a:pt x="9" y="23"/>
                    <a:pt x="9" y="18"/>
                    <a:pt x="13" y="18"/>
                  </a:cubicBezTo>
                  <a:cubicBezTo>
                    <a:pt x="13" y="15"/>
                    <a:pt x="11" y="15"/>
                    <a:pt x="1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6" name="Freeform 110"/>
            <p:cNvSpPr>
              <a:spLocks noChangeArrowheads="1"/>
            </p:cNvSpPr>
            <p:nvPr/>
          </p:nvSpPr>
          <p:spPr bwMode="auto">
            <a:xfrm>
              <a:off x="2377339" y="3296114"/>
              <a:ext cx="13574" cy="24291"/>
            </a:xfrm>
            <a:custGeom>
              <a:avLst/>
              <a:gdLst>
                <a:gd name="T0" fmla="*/ 3 w 8"/>
                <a:gd name="T1" fmla="*/ 1 h 14"/>
                <a:gd name="T2" fmla="*/ 0 w 8"/>
                <a:gd name="T3" fmla="*/ 10 h 14"/>
                <a:gd name="T4" fmla="*/ 0 w 8"/>
                <a:gd name="T5" fmla="*/ 4 h 14"/>
                <a:gd name="T6" fmla="*/ 3 w 8"/>
                <a:gd name="T7" fmla="*/ 1 h 14"/>
              </a:gdLst>
              <a:ahLst/>
              <a:cxnLst>
                <a:cxn ang="0">
                  <a:pos x="T0" y="T1"/>
                </a:cxn>
                <a:cxn ang="0">
                  <a:pos x="T2" y="T3"/>
                </a:cxn>
                <a:cxn ang="0">
                  <a:pos x="T4" y="T5"/>
                </a:cxn>
                <a:cxn ang="0">
                  <a:pos x="T6" y="T7"/>
                </a:cxn>
              </a:cxnLst>
              <a:rect l="0" t="0" r="r" b="b"/>
              <a:pathLst>
                <a:path w="8" h="14">
                  <a:moveTo>
                    <a:pt x="3" y="1"/>
                  </a:moveTo>
                  <a:cubicBezTo>
                    <a:pt x="8" y="0"/>
                    <a:pt x="7" y="14"/>
                    <a:pt x="0" y="10"/>
                  </a:cubicBezTo>
                  <a:cubicBezTo>
                    <a:pt x="0" y="8"/>
                    <a:pt x="0" y="6"/>
                    <a:pt x="0" y="4"/>
                  </a:cubicBezTo>
                  <a:cubicBezTo>
                    <a:pt x="2" y="4"/>
                    <a:pt x="3" y="3"/>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7" name="Freeform 111"/>
            <p:cNvSpPr>
              <a:spLocks noChangeArrowheads="1"/>
            </p:cNvSpPr>
            <p:nvPr/>
          </p:nvSpPr>
          <p:spPr bwMode="auto">
            <a:xfrm>
              <a:off x="4536377" y="3377560"/>
              <a:ext cx="147175" cy="125027"/>
            </a:xfrm>
            <a:custGeom>
              <a:avLst/>
              <a:gdLst>
                <a:gd name="T0" fmla="*/ 38 w 87"/>
                <a:gd name="T1" fmla="*/ 0 h 74"/>
                <a:gd name="T2" fmla="*/ 47 w 87"/>
                <a:gd name="T3" fmla="*/ 6 h 74"/>
                <a:gd name="T4" fmla="*/ 44 w 87"/>
                <a:gd name="T5" fmla="*/ 17 h 74"/>
                <a:gd name="T6" fmla="*/ 55 w 87"/>
                <a:gd name="T7" fmla="*/ 23 h 74"/>
                <a:gd name="T8" fmla="*/ 73 w 87"/>
                <a:gd name="T9" fmla="*/ 29 h 74"/>
                <a:gd name="T10" fmla="*/ 70 w 87"/>
                <a:gd name="T11" fmla="*/ 41 h 74"/>
                <a:gd name="T12" fmla="*/ 79 w 87"/>
                <a:gd name="T13" fmla="*/ 44 h 74"/>
                <a:gd name="T14" fmla="*/ 85 w 87"/>
                <a:gd name="T15" fmla="*/ 53 h 74"/>
                <a:gd name="T16" fmla="*/ 79 w 87"/>
                <a:gd name="T17" fmla="*/ 67 h 74"/>
                <a:gd name="T18" fmla="*/ 76 w 87"/>
                <a:gd name="T19" fmla="*/ 61 h 74"/>
                <a:gd name="T20" fmla="*/ 58 w 87"/>
                <a:gd name="T21" fmla="*/ 61 h 74"/>
                <a:gd name="T22" fmla="*/ 47 w 87"/>
                <a:gd name="T23" fmla="*/ 73 h 74"/>
                <a:gd name="T24" fmla="*/ 41 w 87"/>
                <a:gd name="T25" fmla="*/ 64 h 74"/>
                <a:gd name="T26" fmla="*/ 32 w 87"/>
                <a:gd name="T27" fmla="*/ 61 h 74"/>
                <a:gd name="T28" fmla="*/ 20 w 87"/>
                <a:gd name="T29" fmla="*/ 53 h 74"/>
                <a:gd name="T30" fmla="*/ 0 w 87"/>
                <a:gd name="T31" fmla="*/ 55 h 74"/>
                <a:gd name="T32" fmla="*/ 3 w 87"/>
                <a:gd name="T33" fmla="*/ 44 h 74"/>
                <a:gd name="T34" fmla="*/ 14 w 87"/>
                <a:gd name="T35" fmla="*/ 38 h 74"/>
                <a:gd name="T36" fmla="*/ 20 w 87"/>
                <a:gd name="T37" fmla="*/ 26 h 74"/>
                <a:gd name="T38" fmla="*/ 23 w 87"/>
                <a:gd name="T39" fmla="*/ 12 h 74"/>
                <a:gd name="T40" fmla="*/ 29 w 87"/>
                <a:gd name="T41" fmla="*/ 12 h 74"/>
                <a:gd name="T42" fmla="*/ 29 w 87"/>
                <a:gd name="T43" fmla="*/ 6 h 74"/>
                <a:gd name="T44" fmla="*/ 38 w 8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74">
                  <a:moveTo>
                    <a:pt x="38" y="0"/>
                  </a:moveTo>
                  <a:cubicBezTo>
                    <a:pt x="42" y="1"/>
                    <a:pt x="43" y="5"/>
                    <a:pt x="47" y="6"/>
                  </a:cubicBezTo>
                  <a:cubicBezTo>
                    <a:pt x="45" y="12"/>
                    <a:pt x="38" y="11"/>
                    <a:pt x="44" y="17"/>
                  </a:cubicBezTo>
                  <a:cubicBezTo>
                    <a:pt x="42" y="24"/>
                    <a:pt x="51" y="21"/>
                    <a:pt x="55" y="23"/>
                  </a:cubicBezTo>
                  <a:cubicBezTo>
                    <a:pt x="58" y="25"/>
                    <a:pt x="61" y="33"/>
                    <a:pt x="73" y="29"/>
                  </a:cubicBezTo>
                  <a:cubicBezTo>
                    <a:pt x="73" y="36"/>
                    <a:pt x="79" y="38"/>
                    <a:pt x="70" y="41"/>
                  </a:cubicBezTo>
                  <a:cubicBezTo>
                    <a:pt x="70" y="45"/>
                    <a:pt x="77" y="42"/>
                    <a:pt x="79" y="44"/>
                  </a:cubicBezTo>
                  <a:cubicBezTo>
                    <a:pt x="81" y="46"/>
                    <a:pt x="77" y="56"/>
                    <a:pt x="85" y="53"/>
                  </a:cubicBezTo>
                  <a:cubicBezTo>
                    <a:pt x="87" y="62"/>
                    <a:pt x="77" y="58"/>
                    <a:pt x="79" y="67"/>
                  </a:cubicBezTo>
                  <a:cubicBezTo>
                    <a:pt x="76" y="67"/>
                    <a:pt x="77" y="64"/>
                    <a:pt x="76" y="61"/>
                  </a:cubicBezTo>
                  <a:cubicBezTo>
                    <a:pt x="65" y="62"/>
                    <a:pt x="68" y="65"/>
                    <a:pt x="58" y="61"/>
                  </a:cubicBezTo>
                  <a:cubicBezTo>
                    <a:pt x="55" y="66"/>
                    <a:pt x="46" y="65"/>
                    <a:pt x="47" y="73"/>
                  </a:cubicBezTo>
                  <a:cubicBezTo>
                    <a:pt x="41" y="74"/>
                    <a:pt x="43" y="67"/>
                    <a:pt x="41" y="64"/>
                  </a:cubicBezTo>
                  <a:cubicBezTo>
                    <a:pt x="39" y="62"/>
                    <a:pt x="34" y="63"/>
                    <a:pt x="32" y="61"/>
                  </a:cubicBezTo>
                  <a:cubicBezTo>
                    <a:pt x="29" y="59"/>
                    <a:pt x="27" y="54"/>
                    <a:pt x="20" y="53"/>
                  </a:cubicBezTo>
                  <a:cubicBezTo>
                    <a:pt x="11" y="51"/>
                    <a:pt x="10" y="58"/>
                    <a:pt x="0" y="55"/>
                  </a:cubicBezTo>
                  <a:cubicBezTo>
                    <a:pt x="2" y="53"/>
                    <a:pt x="3" y="49"/>
                    <a:pt x="3" y="44"/>
                  </a:cubicBezTo>
                  <a:cubicBezTo>
                    <a:pt x="12" y="47"/>
                    <a:pt x="5" y="34"/>
                    <a:pt x="14" y="38"/>
                  </a:cubicBezTo>
                  <a:cubicBezTo>
                    <a:pt x="10" y="31"/>
                    <a:pt x="19" y="30"/>
                    <a:pt x="20" y="26"/>
                  </a:cubicBezTo>
                  <a:cubicBezTo>
                    <a:pt x="22" y="22"/>
                    <a:pt x="20" y="16"/>
                    <a:pt x="23" y="12"/>
                  </a:cubicBezTo>
                  <a:cubicBezTo>
                    <a:pt x="24" y="11"/>
                    <a:pt x="28" y="12"/>
                    <a:pt x="29" y="12"/>
                  </a:cubicBezTo>
                  <a:cubicBezTo>
                    <a:pt x="30" y="11"/>
                    <a:pt x="28" y="6"/>
                    <a:pt x="29" y="6"/>
                  </a:cubicBezTo>
                  <a:cubicBezTo>
                    <a:pt x="32" y="3"/>
                    <a:pt x="38" y="5"/>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8" name="Freeform 112"/>
            <p:cNvSpPr>
              <a:spLocks noChangeArrowheads="1"/>
            </p:cNvSpPr>
            <p:nvPr/>
          </p:nvSpPr>
          <p:spPr bwMode="auto">
            <a:xfrm>
              <a:off x="4457074" y="3416140"/>
              <a:ext cx="35722" cy="32150"/>
            </a:xfrm>
            <a:custGeom>
              <a:avLst/>
              <a:gdLst>
                <a:gd name="T0" fmla="*/ 0 w 21"/>
                <a:gd name="T1" fmla="*/ 0 h 19"/>
                <a:gd name="T2" fmla="*/ 21 w 21"/>
                <a:gd name="T3" fmla="*/ 9 h 19"/>
                <a:gd name="T4" fmla="*/ 0 w 21"/>
                <a:gd name="T5" fmla="*/ 0 h 19"/>
              </a:gdLst>
              <a:ahLst/>
              <a:cxnLst>
                <a:cxn ang="0">
                  <a:pos x="T0" y="T1"/>
                </a:cxn>
                <a:cxn ang="0">
                  <a:pos x="T2" y="T3"/>
                </a:cxn>
                <a:cxn ang="0">
                  <a:pos x="T4" y="T5"/>
                </a:cxn>
              </a:cxnLst>
              <a:rect l="0" t="0" r="r" b="b"/>
              <a:pathLst>
                <a:path w="21" h="19">
                  <a:moveTo>
                    <a:pt x="0" y="0"/>
                  </a:moveTo>
                  <a:cubicBezTo>
                    <a:pt x="11" y="0"/>
                    <a:pt x="11" y="9"/>
                    <a:pt x="21" y="9"/>
                  </a:cubicBezTo>
                  <a:cubicBezTo>
                    <a:pt x="18" y="19"/>
                    <a:pt x="0" y="1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39" name="Freeform 113"/>
            <p:cNvSpPr>
              <a:spLocks noChangeArrowheads="1"/>
            </p:cNvSpPr>
            <p:nvPr/>
          </p:nvSpPr>
          <p:spPr bwMode="auto">
            <a:xfrm>
              <a:off x="8573679" y="3539738"/>
              <a:ext cx="105023" cy="74302"/>
            </a:xfrm>
            <a:custGeom>
              <a:avLst/>
              <a:gdLst>
                <a:gd name="T0" fmla="*/ 18 w 62"/>
                <a:gd name="T1" fmla="*/ 0 h 44"/>
                <a:gd name="T2" fmla="*/ 21 w 62"/>
                <a:gd name="T3" fmla="*/ 3 h 44"/>
                <a:gd name="T4" fmla="*/ 32 w 62"/>
                <a:gd name="T5" fmla="*/ 15 h 44"/>
                <a:gd name="T6" fmla="*/ 62 w 62"/>
                <a:gd name="T7" fmla="*/ 12 h 44"/>
                <a:gd name="T8" fmla="*/ 50 w 62"/>
                <a:gd name="T9" fmla="*/ 30 h 44"/>
                <a:gd name="T10" fmla="*/ 41 w 62"/>
                <a:gd name="T11" fmla="*/ 27 h 44"/>
                <a:gd name="T12" fmla="*/ 29 w 62"/>
                <a:gd name="T13" fmla="*/ 33 h 44"/>
                <a:gd name="T14" fmla="*/ 26 w 62"/>
                <a:gd name="T15" fmla="*/ 41 h 44"/>
                <a:gd name="T16" fmla="*/ 12 w 62"/>
                <a:gd name="T17" fmla="*/ 36 h 44"/>
                <a:gd name="T18" fmla="*/ 18 w 62"/>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4">
                  <a:moveTo>
                    <a:pt x="18" y="0"/>
                  </a:moveTo>
                  <a:cubicBezTo>
                    <a:pt x="20" y="0"/>
                    <a:pt x="20" y="2"/>
                    <a:pt x="21" y="3"/>
                  </a:cubicBezTo>
                  <a:cubicBezTo>
                    <a:pt x="21" y="11"/>
                    <a:pt x="32" y="8"/>
                    <a:pt x="32" y="15"/>
                  </a:cubicBezTo>
                  <a:cubicBezTo>
                    <a:pt x="42" y="12"/>
                    <a:pt x="50" y="17"/>
                    <a:pt x="62" y="12"/>
                  </a:cubicBezTo>
                  <a:cubicBezTo>
                    <a:pt x="61" y="21"/>
                    <a:pt x="51" y="21"/>
                    <a:pt x="50" y="30"/>
                  </a:cubicBezTo>
                  <a:cubicBezTo>
                    <a:pt x="45" y="31"/>
                    <a:pt x="45" y="27"/>
                    <a:pt x="41" y="27"/>
                  </a:cubicBezTo>
                  <a:cubicBezTo>
                    <a:pt x="35" y="25"/>
                    <a:pt x="31" y="40"/>
                    <a:pt x="29" y="33"/>
                  </a:cubicBezTo>
                  <a:cubicBezTo>
                    <a:pt x="26" y="33"/>
                    <a:pt x="27" y="38"/>
                    <a:pt x="26" y="41"/>
                  </a:cubicBezTo>
                  <a:cubicBezTo>
                    <a:pt x="18" y="44"/>
                    <a:pt x="18" y="25"/>
                    <a:pt x="12" y="36"/>
                  </a:cubicBezTo>
                  <a:cubicBezTo>
                    <a:pt x="0" y="27"/>
                    <a:pt x="9" y="6"/>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0" name="Freeform 114"/>
            <p:cNvSpPr>
              <a:spLocks noChangeArrowheads="1"/>
            </p:cNvSpPr>
            <p:nvPr/>
          </p:nvSpPr>
          <p:spPr bwMode="auto">
            <a:xfrm>
              <a:off x="8391496" y="3627614"/>
              <a:ext cx="200758" cy="175752"/>
            </a:xfrm>
            <a:custGeom>
              <a:avLst/>
              <a:gdLst>
                <a:gd name="T0" fmla="*/ 105 w 119"/>
                <a:gd name="T1" fmla="*/ 1 h 104"/>
                <a:gd name="T2" fmla="*/ 114 w 119"/>
                <a:gd name="T3" fmla="*/ 4 h 104"/>
                <a:gd name="T4" fmla="*/ 114 w 119"/>
                <a:gd name="T5" fmla="*/ 48 h 104"/>
                <a:gd name="T6" fmla="*/ 111 w 119"/>
                <a:gd name="T7" fmla="*/ 42 h 104"/>
                <a:gd name="T8" fmla="*/ 111 w 119"/>
                <a:gd name="T9" fmla="*/ 60 h 104"/>
                <a:gd name="T10" fmla="*/ 105 w 119"/>
                <a:gd name="T11" fmla="*/ 57 h 104"/>
                <a:gd name="T12" fmla="*/ 105 w 119"/>
                <a:gd name="T13" fmla="*/ 86 h 104"/>
                <a:gd name="T14" fmla="*/ 99 w 119"/>
                <a:gd name="T15" fmla="*/ 83 h 104"/>
                <a:gd name="T16" fmla="*/ 91 w 119"/>
                <a:gd name="T17" fmla="*/ 89 h 104"/>
                <a:gd name="T18" fmla="*/ 85 w 119"/>
                <a:gd name="T19" fmla="*/ 86 h 104"/>
                <a:gd name="T20" fmla="*/ 73 w 119"/>
                <a:gd name="T21" fmla="*/ 89 h 104"/>
                <a:gd name="T22" fmla="*/ 58 w 119"/>
                <a:gd name="T23" fmla="*/ 92 h 104"/>
                <a:gd name="T24" fmla="*/ 53 w 119"/>
                <a:gd name="T25" fmla="*/ 104 h 104"/>
                <a:gd name="T26" fmla="*/ 41 w 119"/>
                <a:gd name="T27" fmla="*/ 89 h 104"/>
                <a:gd name="T28" fmla="*/ 35 w 119"/>
                <a:gd name="T29" fmla="*/ 95 h 104"/>
                <a:gd name="T30" fmla="*/ 29 w 119"/>
                <a:gd name="T31" fmla="*/ 92 h 104"/>
                <a:gd name="T32" fmla="*/ 0 w 119"/>
                <a:gd name="T33" fmla="*/ 98 h 104"/>
                <a:gd name="T34" fmla="*/ 3 w 119"/>
                <a:gd name="T35" fmla="*/ 86 h 104"/>
                <a:gd name="T36" fmla="*/ 9 w 119"/>
                <a:gd name="T37" fmla="*/ 89 h 104"/>
                <a:gd name="T38" fmla="*/ 12 w 119"/>
                <a:gd name="T39" fmla="*/ 83 h 104"/>
                <a:gd name="T40" fmla="*/ 53 w 119"/>
                <a:gd name="T41" fmla="*/ 80 h 104"/>
                <a:gd name="T42" fmla="*/ 58 w 119"/>
                <a:gd name="T43" fmla="*/ 60 h 104"/>
                <a:gd name="T44" fmla="*/ 64 w 119"/>
                <a:gd name="T45" fmla="*/ 54 h 104"/>
                <a:gd name="T46" fmla="*/ 82 w 119"/>
                <a:gd name="T47" fmla="*/ 57 h 104"/>
                <a:gd name="T48" fmla="*/ 82 w 119"/>
                <a:gd name="T49" fmla="*/ 45 h 104"/>
                <a:gd name="T50" fmla="*/ 85 w 119"/>
                <a:gd name="T51" fmla="*/ 51 h 104"/>
                <a:gd name="T52" fmla="*/ 88 w 119"/>
                <a:gd name="T53" fmla="*/ 36 h 104"/>
                <a:gd name="T54" fmla="*/ 96 w 119"/>
                <a:gd name="T55" fmla="*/ 13 h 104"/>
                <a:gd name="T56" fmla="*/ 105 w 119"/>
                <a:gd name="T57" fmla="*/ 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04">
                  <a:moveTo>
                    <a:pt x="105" y="1"/>
                  </a:moveTo>
                  <a:cubicBezTo>
                    <a:pt x="110" y="0"/>
                    <a:pt x="110" y="4"/>
                    <a:pt x="114" y="4"/>
                  </a:cubicBezTo>
                  <a:cubicBezTo>
                    <a:pt x="114" y="25"/>
                    <a:pt x="119" y="36"/>
                    <a:pt x="114" y="48"/>
                  </a:cubicBezTo>
                  <a:cubicBezTo>
                    <a:pt x="111" y="48"/>
                    <a:pt x="112" y="44"/>
                    <a:pt x="111" y="42"/>
                  </a:cubicBezTo>
                  <a:cubicBezTo>
                    <a:pt x="103" y="45"/>
                    <a:pt x="112" y="55"/>
                    <a:pt x="111" y="60"/>
                  </a:cubicBezTo>
                  <a:cubicBezTo>
                    <a:pt x="109" y="59"/>
                    <a:pt x="108" y="57"/>
                    <a:pt x="105" y="57"/>
                  </a:cubicBezTo>
                  <a:cubicBezTo>
                    <a:pt x="105" y="66"/>
                    <a:pt x="105" y="76"/>
                    <a:pt x="105" y="86"/>
                  </a:cubicBezTo>
                  <a:cubicBezTo>
                    <a:pt x="103" y="85"/>
                    <a:pt x="102" y="83"/>
                    <a:pt x="99" y="83"/>
                  </a:cubicBezTo>
                  <a:cubicBezTo>
                    <a:pt x="94" y="81"/>
                    <a:pt x="93" y="88"/>
                    <a:pt x="91" y="89"/>
                  </a:cubicBezTo>
                  <a:cubicBezTo>
                    <a:pt x="89" y="89"/>
                    <a:pt x="87" y="86"/>
                    <a:pt x="85" y="86"/>
                  </a:cubicBezTo>
                  <a:cubicBezTo>
                    <a:pt x="84" y="86"/>
                    <a:pt x="76" y="88"/>
                    <a:pt x="73" y="89"/>
                  </a:cubicBezTo>
                  <a:cubicBezTo>
                    <a:pt x="72" y="89"/>
                    <a:pt x="66" y="94"/>
                    <a:pt x="58" y="92"/>
                  </a:cubicBezTo>
                  <a:cubicBezTo>
                    <a:pt x="53" y="92"/>
                    <a:pt x="57" y="102"/>
                    <a:pt x="53" y="104"/>
                  </a:cubicBezTo>
                  <a:cubicBezTo>
                    <a:pt x="46" y="101"/>
                    <a:pt x="41" y="98"/>
                    <a:pt x="41" y="89"/>
                  </a:cubicBezTo>
                  <a:cubicBezTo>
                    <a:pt x="35" y="85"/>
                    <a:pt x="36" y="94"/>
                    <a:pt x="35" y="95"/>
                  </a:cubicBezTo>
                  <a:cubicBezTo>
                    <a:pt x="31" y="96"/>
                    <a:pt x="30" y="92"/>
                    <a:pt x="29" y="92"/>
                  </a:cubicBezTo>
                  <a:cubicBezTo>
                    <a:pt x="19" y="93"/>
                    <a:pt x="8" y="103"/>
                    <a:pt x="0" y="98"/>
                  </a:cubicBezTo>
                  <a:cubicBezTo>
                    <a:pt x="2" y="95"/>
                    <a:pt x="3" y="91"/>
                    <a:pt x="3" y="86"/>
                  </a:cubicBezTo>
                  <a:cubicBezTo>
                    <a:pt x="6" y="84"/>
                    <a:pt x="8" y="89"/>
                    <a:pt x="9" y="89"/>
                  </a:cubicBezTo>
                  <a:cubicBezTo>
                    <a:pt x="11" y="89"/>
                    <a:pt x="10" y="83"/>
                    <a:pt x="12" y="83"/>
                  </a:cubicBezTo>
                  <a:cubicBezTo>
                    <a:pt x="22" y="81"/>
                    <a:pt x="41" y="85"/>
                    <a:pt x="53" y="80"/>
                  </a:cubicBezTo>
                  <a:cubicBezTo>
                    <a:pt x="48" y="67"/>
                    <a:pt x="61" y="71"/>
                    <a:pt x="58" y="60"/>
                  </a:cubicBezTo>
                  <a:cubicBezTo>
                    <a:pt x="64" y="64"/>
                    <a:pt x="65" y="62"/>
                    <a:pt x="64" y="54"/>
                  </a:cubicBezTo>
                  <a:cubicBezTo>
                    <a:pt x="70" y="61"/>
                    <a:pt x="76" y="50"/>
                    <a:pt x="82" y="57"/>
                  </a:cubicBezTo>
                  <a:cubicBezTo>
                    <a:pt x="83" y="55"/>
                    <a:pt x="80" y="46"/>
                    <a:pt x="82" y="45"/>
                  </a:cubicBezTo>
                  <a:cubicBezTo>
                    <a:pt x="84" y="43"/>
                    <a:pt x="84" y="51"/>
                    <a:pt x="85" y="51"/>
                  </a:cubicBezTo>
                  <a:cubicBezTo>
                    <a:pt x="87" y="52"/>
                    <a:pt x="94" y="49"/>
                    <a:pt x="88" y="36"/>
                  </a:cubicBezTo>
                  <a:cubicBezTo>
                    <a:pt x="98" y="34"/>
                    <a:pt x="93" y="20"/>
                    <a:pt x="96" y="13"/>
                  </a:cubicBezTo>
                  <a:cubicBezTo>
                    <a:pt x="99" y="8"/>
                    <a:pt x="109" y="8"/>
                    <a:pt x="10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1" name="Freeform 115"/>
            <p:cNvSpPr>
              <a:spLocks noChangeArrowheads="1"/>
            </p:cNvSpPr>
            <p:nvPr/>
          </p:nvSpPr>
          <p:spPr bwMode="auto">
            <a:xfrm>
              <a:off x="5907388" y="3639760"/>
              <a:ext cx="35722" cy="40009"/>
            </a:xfrm>
            <a:custGeom>
              <a:avLst/>
              <a:gdLst>
                <a:gd name="T0" fmla="*/ 7 w 21"/>
                <a:gd name="T1" fmla="*/ 0 h 24"/>
                <a:gd name="T2" fmla="*/ 2 w 21"/>
                <a:gd name="T3" fmla="*/ 20 h 24"/>
                <a:gd name="T4" fmla="*/ 7 w 21"/>
                <a:gd name="T5" fmla="*/ 0 h 24"/>
              </a:gdLst>
              <a:ahLst/>
              <a:cxnLst>
                <a:cxn ang="0">
                  <a:pos x="T0" y="T1"/>
                </a:cxn>
                <a:cxn ang="0">
                  <a:pos x="T2" y="T3"/>
                </a:cxn>
                <a:cxn ang="0">
                  <a:pos x="T4" y="T5"/>
                </a:cxn>
              </a:cxnLst>
              <a:rect l="0" t="0" r="r" b="b"/>
              <a:pathLst>
                <a:path w="21" h="24">
                  <a:moveTo>
                    <a:pt x="7" y="0"/>
                  </a:moveTo>
                  <a:cubicBezTo>
                    <a:pt x="21" y="0"/>
                    <a:pt x="16" y="24"/>
                    <a:pt x="2" y="20"/>
                  </a:cubicBezTo>
                  <a:cubicBezTo>
                    <a:pt x="8" y="18"/>
                    <a:pt x="0" y="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2" name="Freeform 116"/>
            <p:cNvSpPr>
              <a:spLocks noChangeArrowheads="1"/>
            </p:cNvSpPr>
            <p:nvPr/>
          </p:nvSpPr>
          <p:spPr bwMode="auto">
            <a:xfrm>
              <a:off x="5993835" y="3695486"/>
              <a:ext cx="50725" cy="37151"/>
            </a:xfrm>
            <a:custGeom>
              <a:avLst/>
              <a:gdLst>
                <a:gd name="T0" fmla="*/ 24 w 30"/>
                <a:gd name="T1" fmla="*/ 5 h 22"/>
                <a:gd name="T2" fmla="*/ 30 w 30"/>
                <a:gd name="T3" fmla="*/ 20 h 22"/>
                <a:gd name="T4" fmla="*/ 15 w 30"/>
                <a:gd name="T5" fmla="*/ 20 h 22"/>
                <a:gd name="T6" fmla="*/ 15 w 30"/>
                <a:gd name="T7" fmla="*/ 17 h 22"/>
                <a:gd name="T8" fmla="*/ 3 w 30"/>
                <a:gd name="T9" fmla="*/ 14 h 22"/>
                <a:gd name="T10" fmla="*/ 24 w 30"/>
                <a:gd name="T11" fmla="*/ 5 h 22"/>
              </a:gdLst>
              <a:ahLst/>
              <a:cxnLst>
                <a:cxn ang="0">
                  <a:pos x="T0" y="T1"/>
                </a:cxn>
                <a:cxn ang="0">
                  <a:pos x="T2" y="T3"/>
                </a:cxn>
                <a:cxn ang="0">
                  <a:pos x="T4" y="T5"/>
                </a:cxn>
                <a:cxn ang="0">
                  <a:pos x="T6" y="T7"/>
                </a:cxn>
                <a:cxn ang="0">
                  <a:pos x="T8" y="T9"/>
                </a:cxn>
                <a:cxn ang="0">
                  <a:pos x="T10" y="T11"/>
                </a:cxn>
              </a:cxnLst>
              <a:rect l="0" t="0" r="r" b="b"/>
              <a:pathLst>
                <a:path w="30" h="22">
                  <a:moveTo>
                    <a:pt x="24" y="5"/>
                  </a:moveTo>
                  <a:cubicBezTo>
                    <a:pt x="28" y="7"/>
                    <a:pt x="30" y="12"/>
                    <a:pt x="30" y="20"/>
                  </a:cubicBezTo>
                  <a:cubicBezTo>
                    <a:pt x="27" y="18"/>
                    <a:pt x="17" y="22"/>
                    <a:pt x="15" y="20"/>
                  </a:cubicBezTo>
                  <a:cubicBezTo>
                    <a:pt x="15" y="19"/>
                    <a:pt x="15" y="17"/>
                    <a:pt x="15" y="17"/>
                  </a:cubicBezTo>
                  <a:cubicBezTo>
                    <a:pt x="10" y="16"/>
                    <a:pt x="4" y="19"/>
                    <a:pt x="3" y="14"/>
                  </a:cubicBezTo>
                  <a:cubicBezTo>
                    <a:pt x="0" y="0"/>
                    <a:pt x="23" y="14"/>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3" name="Freeform 117"/>
            <p:cNvSpPr>
              <a:spLocks noChangeArrowheads="1"/>
            </p:cNvSpPr>
            <p:nvPr/>
          </p:nvSpPr>
          <p:spPr bwMode="auto">
            <a:xfrm>
              <a:off x="6392493" y="3766216"/>
              <a:ext cx="40009" cy="18575"/>
            </a:xfrm>
            <a:custGeom>
              <a:avLst/>
              <a:gdLst>
                <a:gd name="T0" fmla="*/ 1 w 24"/>
                <a:gd name="T1" fmla="*/ 10 h 11"/>
                <a:gd name="T2" fmla="*/ 13 w 24"/>
                <a:gd name="T3" fmla="*/ 1 h 11"/>
                <a:gd name="T4" fmla="*/ 10 w 24"/>
                <a:gd name="T5" fmla="*/ 4 h 11"/>
                <a:gd name="T6" fmla="*/ 1 w 24"/>
                <a:gd name="T7" fmla="*/ 10 h 11"/>
              </a:gdLst>
              <a:ahLst/>
              <a:cxnLst>
                <a:cxn ang="0">
                  <a:pos x="T0" y="T1"/>
                </a:cxn>
                <a:cxn ang="0">
                  <a:pos x="T2" y="T3"/>
                </a:cxn>
                <a:cxn ang="0">
                  <a:pos x="T4" y="T5"/>
                </a:cxn>
                <a:cxn ang="0">
                  <a:pos x="T6" y="T7"/>
                </a:cxn>
              </a:cxnLst>
              <a:rect l="0" t="0" r="r" b="b"/>
              <a:pathLst>
                <a:path w="24" h="11">
                  <a:moveTo>
                    <a:pt x="1" y="10"/>
                  </a:moveTo>
                  <a:cubicBezTo>
                    <a:pt x="0" y="2"/>
                    <a:pt x="5" y="0"/>
                    <a:pt x="13" y="1"/>
                  </a:cubicBezTo>
                  <a:cubicBezTo>
                    <a:pt x="24" y="0"/>
                    <a:pt x="17" y="6"/>
                    <a:pt x="10" y="4"/>
                  </a:cubicBezTo>
                  <a:cubicBezTo>
                    <a:pt x="7" y="6"/>
                    <a:pt x="7" y="11"/>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4" name="Freeform 118"/>
            <p:cNvSpPr>
              <a:spLocks noChangeArrowheads="1"/>
            </p:cNvSpPr>
            <p:nvPr/>
          </p:nvSpPr>
          <p:spPr bwMode="auto">
            <a:xfrm>
              <a:off x="8410072" y="3796222"/>
              <a:ext cx="37151" cy="22148"/>
            </a:xfrm>
            <a:custGeom>
              <a:avLst/>
              <a:gdLst>
                <a:gd name="T0" fmla="*/ 18 w 22"/>
                <a:gd name="T1" fmla="*/ 1 h 13"/>
                <a:gd name="T2" fmla="*/ 12 w 22"/>
                <a:gd name="T3" fmla="*/ 12 h 13"/>
                <a:gd name="T4" fmla="*/ 1 w 22"/>
                <a:gd name="T5" fmla="*/ 4 h 13"/>
                <a:gd name="T6" fmla="*/ 18 w 22"/>
                <a:gd name="T7" fmla="*/ 1 h 13"/>
              </a:gdLst>
              <a:ahLst/>
              <a:cxnLst>
                <a:cxn ang="0">
                  <a:pos x="T0" y="T1"/>
                </a:cxn>
                <a:cxn ang="0">
                  <a:pos x="T2" y="T3"/>
                </a:cxn>
                <a:cxn ang="0">
                  <a:pos x="T4" y="T5"/>
                </a:cxn>
                <a:cxn ang="0">
                  <a:pos x="T6" y="T7"/>
                </a:cxn>
              </a:cxnLst>
              <a:rect l="0" t="0" r="r" b="b"/>
              <a:pathLst>
                <a:path w="22" h="13">
                  <a:moveTo>
                    <a:pt x="18" y="1"/>
                  </a:moveTo>
                  <a:cubicBezTo>
                    <a:pt x="22" y="10"/>
                    <a:pt x="9" y="3"/>
                    <a:pt x="12" y="12"/>
                  </a:cubicBezTo>
                  <a:cubicBezTo>
                    <a:pt x="5" y="13"/>
                    <a:pt x="0" y="11"/>
                    <a:pt x="1" y="4"/>
                  </a:cubicBezTo>
                  <a:cubicBezTo>
                    <a:pt x="8" y="11"/>
                    <a:pt x="9"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5" name="Freeform 119"/>
            <p:cNvSpPr>
              <a:spLocks noChangeArrowheads="1"/>
            </p:cNvSpPr>
            <p:nvPr/>
          </p:nvSpPr>
          <p:spPr bwMode="auto">
            <a:xfrm>
              <a:off x="8345772" y="3798365"/>
              <a:ext cx="52154" cy="54297"/>
            </a:xfrm>
            <a:custGeom>
              <a:avLst/>
              <a:gdLst>
                <a:gd name="T0" fmla="*/ 27 w 31"/>
                <a:gd name="T1" fmla="*/ 5 h 32"/>
                <a:gd name="T2" fmla="*/ 27 w 31"/>
                <a:gd name="T3" fmla="*/ 26 h 32"/>
                <a:gd name="T4" fmla="*/ 9 w 31"/>
                <a:gd name="T5" fmla="*/ 29 h 32"/>
                <a:gd name="T6" fmla="*/ 0 w 31"/>
                <a:gd name="T7" fmla="*/ 17 h 32"/>
                <a:gd name="T8" fmla="*/ 27 w 31"/>
                <a:gd name="T9" fmla="*/ 5 h 32"/>
              </a:gdLst>
              <a:ahLst/>
              <a:cxnLst>
                <a:cxn ang="0">
                  <a:pos x="T0" y="T1"/>
                </a:cxn>
                <a:cxn ang="0">
                  <a:pos x="T2" y="T3"/>
                </a:cxn>
                <a:cxn ang="0">
                  <a:pos x="T4" y="T5"/>
                </a:cxn>
                <a:cxn ang="0">
                  <a:pos x="T6" y="T7"/>
                </a:cxn>
                <a:cxn ang="0">
                  <a:pos x="T8" y="T9"/>
                </a:cxn>
              </a:cxnLst>
              <a:rect l="0" t="0" r="r" b="b"/>
              <a:pathLst>
                <a:path w="31" h="32">
                  <a:moveTo>
                    <a:pt x="27" y="5"/>
                  </a:moveTo>
                  <a:cubicBezTo>
                    <a:pt x="31" y="15"/>
                    <a:pt x="18" y="22"/>
                    <a:pt x="27" y="26"/>
                  </a:cubicBezTo>
                  <a:cubicBezTo>
                    <a:pt x="26" y="32"/>
                    <a:pt x="14" y="27"/>
                    <a:pt x="9" y="29"/>
                  </a:cubicBezTo>
                  <a:cubicBezTo>
                    <a:pt x="9" y="17"/>
                    <a:pt x="11" y="12"/>
                    <a:pt x="0" y="17"/>
                  </a:cubicBezTo>
                  <a:cubicBezTo>
                    <a:pt x="0" y="3"/>
                    <a:pt x="16" y="0"/>
                    <a:pt x="2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6" name="Freeform 120"/>
            <p:cNvSpPr>
              <a:spLocks noChangeArrowheads="1"/>
            </p:cNvSpPr>
            <p:nvPr/>
          </p:nvSpPr>
          <p:spPr bwMode="auto">
            <a:xfrm>
              <a:off x="8158589" y="3996265"/>
              <a:ext cx="33579" cy="48582"/>
            </a:xfrm>
            <a:custGeom>
              <a:avLst/>
              <a:gdLst>
                <a:gd name="T0" fmla="*/ 18 w 20"/>
                <a:gd name="T1" fmla="*/ 11 h 29"/>
                <a:gd name="T2" fmla="*/ 12 w 20"/>
                <a:gd name="T3" fmla="*/ 29 h 29"/>
                <a:gd name="T4" fmla="*/ 0 w 20"/>
                <a:gd name="T5" fmla="*/ 29 h 29"/>
                <a:gd name="T6" fmla="*/ 3 w 20"/>
                <a:gd name="T7" fmla="*/ 8 h 29"/>
                <a:gd name="T8" fmla="*/ 18 w 20"/>
                <a:gd name="T9" fmla="*/ 11 h 29"/>
              </a:gdLst>
              <a:ahLst/>
              <a:cxnLst>
                <a:cxn ang="0">
                  <a:pos x="T0" y="T1"/>
                </a:cxn>
                <a:cxn ang="0">
                  <a:pos x="T2" y="T3"/>
                </a:cxn>
                <a:cxn ang="0">
                  <a:pos x="T4" y="T5"/>
                </a:cxn>
                <a:cxn ang="0">
                  <a:pos x="T6" y="T7"/>
                </a:cxn>
                <a:cxn ang="0">
                  <a:pos x="T8" y="T9"/>
                </a:cxn>
              </a:cxnLst>
              <a:rect l="0" t="0" r="r" b="b"/>
              <a:pathLst>
                <a:path w="20" h="29">
                  <a:moveTo>
                    <a:pt x="18" y="11"/>
                  </a:moveTo>
                  <a:cubicBezTo>
                    <a:pt x="18" y="20"/>
                    <a:pt x="8" y="17"/>
                    <a:pt x="12" y="29"/>
                  </a:cubicBezTo>
                  <a:cubicBezTo>
                    <a:pt x="8" y="29"/>
                    <a:pt x="4" y="29"/>
                    <a:pt x="0" y="29"/>
                  </a:cubicBezTo>
                  <a:cubicBezTo>
                    <a:pt x="1" y="24"/>
                    <a:pt x="11" y="13"/>
                    <a:pt x="3" y="8"/>
                  </a:cubicBezTo>
                  <a:cubicBezTo>
                    <a:pt x="6" y="2"/>
                    <a:pt x="20" y="0"/>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7" name="Freeform 121"/>
            <p:cNvSpPr>
              <a:spLocks noChangeArrowheads="1"/>
            </p:cNvSpPr>
            <p:nvPr/>
          </p:nvSpPr>
          <p:spPr bwMode="auto">
            <a:xfrm>
              <a:off x="3508298" y="4017699"/>
              <a:ext cx="22148" cy="17147"/>
            </a:xfrm>
            <a:custGeom>
              <a:avLst/>
              <a:gdLst>
                <a:gd name="T0" fmla="*/ 0 w 13"/>
                <a:gd name="T1" fmla="*/ 4 h 10"/>
                <a:gd name="T2" fmla="*/ 12 w 13"/>
                <a:gd name="T3" fmla="*/ 1 h 10"/>
                <a:gd name="T4" fmla="*/ 9 w 13"/>
                <a:gd name="T5" fmla="*/ 10 h 10"/>
                <a:gd name="T6" fmla="*/ 3 w 13"/>
                <a:gd name="T7" fmla="*/ 10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1" y="0"/>
                    <a:pt x="7" y="2"/>
                    <a:pt x="12" y="1"/>
                  </a:cubicBezTo>
                  <a:cubicBezTo>
                    <a:pt x="13" y="6"/>
                    <a:pt x="9" y="6"/>
                    <a:pt x="9" y="10"/>
                  </a:cubicBezTo>
                  <a:cubicBezTo>
                    <a:pt x="7" y="10"/>
                    <a:pt x="5" y="10"/>
                    <a:pt x="3" y="10"/>
                  </a:cubicBezTo>
                  <a:cubicBezTo>
                    <a:pt x="3" y="7"/>
                    <a:pt x="2" y="5"/>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8" name="Freeform 122"/>
            <p:cNvSpPr>
              <a:spLocks noChangeArrowheads="1"/>
            </p:cNvSpPr>
            <p:nvPr/>
          </p:nvSpPr>
          <p:spPr bwMode="auto">
            <a:xfrm>
              <a:off x="4031982" y="4034845"/>
              <a:ext cx="202901" cy="77874"/>
            </a:xfrm>
            <a:custGeom>
              <a:avLst/>
              <a:gdLst>
                <a:gd name="T0" fmla="*/ 117 w 120"/>
                <a:gd name="T1" fmla="*/ 32 h 46"/>
                <a:gd name="T2" fmla="*/ 91 w 120"/>
                <a:gd name="T3" fmla="*/ 41 h 46"/>
                <a:gd name="T4" fmla="*/ 85 w 120"/>
                <a:gd name="T5" fmla="*/ 26 h 46"/>
                <a:gd name="T6" fmla="*/ 53 w 120"/>
                <a:gd name="T7" fmla="*/ 21 h 46"/>
                <a:gd name="T8" fmla="*/ 50 w 120"/>
                <a:gd name="T9" fmla="*/ 12 h 46"/>
                <a:gd name="T10" fmla="*/ 21 w 120"/>
                <a:gd name="T11" fmla="*/ 12 h 46"/>
                <a:gd name="T12" fmla="*/ 0 w 120"/>
                <a:gd name="T13" fmla="*/ 18 h 46"/>
                <a:gd name="T14" fmla="*/ 12 w 120"/>
                <a:gd name="T15" fmla="*/ 3 h 46"/>
                <a:gd name="T16" fmla="*/ 38 w 120"/>
                <a:gd name="T17" fmla="*/ 0 h 46"/>
                <a:gd name="T18" fmla="*/ 47 w 120"/>
                <a:gd name="T19" fmla="*/ 6 h 46"/>
                <a:gd name="T20" fmla="*/ 56 w 120"/>
                <a:gd name="T21" fmla="*/ 9 h 46"/>
                <a:gd name="T22" fmla="*/ 79 w 120"/>
                <a:gd name="T23" fmla="*/ 12 h 46"/>
                <a:gd name="T24" fmla="*/ 88 w 120"/>
                <a:gd name="T25" fmla="*/ 26 h 46"/>
                <a:gd name="T26" fmla="*/ 97 w 120"/>
                <a:gd name="T27" fmla="*/ 29 h 46"/>
                <a:gd name="T28" fmla="*/ 117 w 120"/>
                <a:gd name="T29"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46">
                  <a:moveTo>
                    <a:pt x="117" y="32"/>
                  </a:moveTo>
                  <a:cubicBezTo>
                    <a:pt x="120" y="46"/>
                    <a:pt x="93" y="32"/>
                    <a:pt x="91" y="41"/>
                  </a:cubicBezTo>
                  <a:cubicBezTo>
                    <a:pt x="85" y="40"/>
                    <a:pt x="90" y="28"/>
                    <a:pt x="85" y="26"/>
                  </a:cubicBezTo>
                  <a:cubicBezTo>
                    <a:pt x="75" y="24"/>
                    <a:pt x="64" y="23"/>
                    <a:pt x="53" y="21"/>
                  </a:cubicBezTo>
                  <a:cubicBezTo>
                    <a:pt x="51" y="18"/>
                    <a:pt x="50" y="16"/>
                    <a:pt x="50" y="12"/>
                  </a:cubicBezTo>
                  <a:cubicBezTo>
                    <a:pt x="39" y="13"/>
                    <a:pt x="30" y="10"/>
                    <a:pt x="21" y="12"/>
                  </a:cubicBezTo>
                  <a:cubicBezTo>
                    <a:pt x="14" y="13"/>
                    <a:pt x="8" y="21"/>
                    <a:pt x="0" y="18"/>
                  </a:cubicBezTo>
                  <a:cubicBezTo>
                    <a:pt x="1" y="9"/>
                    <a:pt x="13" y="13"/>
                    <a:pt x="12" y="3"/>
                  </a:cubicBezTo>
                  <a:cubicBezTo>
                    <a:pt x="20" y="1"/>
                    <a:pt x="35" y="7"/>
                    <a:pt x="38" y="0"/>
                  </a:cubicBezTo>
                  <a:cubicBezTo>
                    <a:pt x="51" y="2"/>
                    <a:pt x="34" y="3"/>
                    <a:pt x="47" y="6"/>
                  </a:cubicBezTo>
                  <a:cubicBezTo>
                    <a:pt x="47" y="6"/>
                    <a:pt x="56" y="9"/>
                    <a:pt x="56" y="9"/>
                  </a:cubicBezTo>
                  <a:cubicBezTo>
                    <a:pt x="58" y="12"/>
                    <a:pt x="68" y="13"/>
                    <a:pt x="79" y="12"/>
                  </a:cubicBezTo>
                  <a:cubicBezTo>
                    <a:pt x="76" y="22"/>
                    <a:pt x="94" y="13"/>
                    <a:pt x="88" y="26"/>
                  </a:cubicBezTo>
                  <a:cubicBezTo>
                    <a:pt x="92" y="23"/>
                    <a:pt x="95" y="23"/>
                    <a:pt x="97" y="29"/>
                  </a:cubicBezTo>
                  <a:cubicBezTo>
                    <a:pt x="103" y="31"/>
                    <a:pt x="116" y="26"/>
                    <a:pt x="11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49" name="Freeform 123"/>
            <p:cNvSpPr>
              <a:spLocks noChangeArrowheads="1"/>
            </p:cNvSpPr>
            <p:nvPr/>
          </p:nvSpPr>
          <p:spPr bwMode="auto">
            <a:xfrm>
              <a:off x="4269891" y="4104146"/>
              <a:ext cx="84304" cy="45724"/>
            </a:xfrm>
            <a:custGeom>
              <a:avLst/>
              <a:gdLst>
                <a:gd name="T0" fmla="*/ 3 w 50"/>
                <a:gd name="T1" fmla="*/ 0 h 27"/>
                <a:gd name="T2" fmla="*/ 26 w 50"/>
                <a:gd name="T3" fmla="*/ 3 h 27"/>
                <a:gd name="T4" fmla="*/ 38 w 50"/>
                <a:gd name="T5" fmla="*/ 6 h 27"/>
                <a:gd name="T6" fmla="*/ 50 w 50"/>
                <a:gd name="T7" fmla="*/ 12 h 27"/>
                <a:gd name="T8" fmla="*/ 9 w 50"/>
                <a:gd name="T9" fmla="*/ 18 h 27"/>
                <a:gd name="T10" fmla="*/ 14 w 50"/>
                <a:gd name="T11" fmla="*/ 15 h 27"/>
                <a:gd name="T12" fmla="*/ 3 w 50"/>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0" h="27">
                  <a:moveTo>
                    <a:pt x="3" y="0"/>
                  </a:moveTo>
                  <a:cubicBezTo>
                    <a:pt x="8" y="4"/>
                    <a:pt x="18" y="1"/>
                    <a:pt x="26" y="3"/>
                  </a:cubicBezTo>
                  <a:cubicBezTo>
                    <a:pt x="27" y="3"/>
                    <a:pt x="35" y="14"/>
                    <a:pt x="38" y="6"/>
                  </a:cubicBezTo>
                  <a:cubicBezTo>
                    <a:pt x="42" y="7"/>
                    <a:pt x="40" y="15"/>
                    <a:pt x="50" y="12"/>
                  </a:cubicBezTo>
                  <a:cubicBezTo>
                    <a:pt x="48" y="27"/>
                    <a:pt x="18" y="20"/>
                    <a:pt x="9" y="18"/>
                  </a:cubicBezTo>
                  <a:cubicBezTo>
                    <a:pt x="7" y="15"/>
                    <a:pt x="14" y="15"/>
                    <a:pt x="14" y="15"/>
                  </a:cubicBezTo>
                  <a:cubicBezTo>
                    <a:pt x="15" y="10"/>
                    <a:pt x="0" y="1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0" name="Freeform 124"/>
            <p:cNvSpPr>
              <a:spLocks noChangeArrowheads="1"/>
            </p:cNvSpPr>
            <p:nvPr/>
          </p:nvSpPr>
          <p:spPr bwMode="auto">
            <a:xfrm>
              <a:off x="7925681" y="4109147"/>
              <a:ext cx="40009" cy="30721"/>
            </a:xfrm>
            <a:custGeom>
              <a:avLst/>
              <a:gdLst>
                <a:gd name="T0" fmla="*/ 21 w 24"/>
                <a:gd name="T1" fmla="*/ 0 h 18"/>
                <a:gd name="T2" fmla="*/ 15 w 24"/>
                <a:gd name="T3" fmla="*/ 18 h 18"/>
                <a:gd name="T4" fmla="*/ 1 w 24"/>
                <a:gd name="T5" fmla="*/ 6 h 18"/>
                <a:gd name="T6" fmla="*/ 7 w 24"/>
                <a:gd name="T7" fmla="*/ 0 h 18"/>
                <a:gd name="T8" fmla="*/ 21 w 24"/>
                <a:gd name="T9" fmla="*/ 0 h 18"/>
              </a:gdLst>
              <a:ahLst/>
              <a:cxnLst>
                <a:cxn ang="0">
                  <a:pos x="T0" y="T1"/>
                </a:cxn>
                <a:cxn ang="0">
                  <a:pos x="T2" y="T3"/>
                </a:cxn>
                <a:cxn ang="0">
                  <a:pos x="T4" y="T5"/>
                </a:cxn>
                <a:cxn ang="0">
                  <a:pos x="T6" y="T7"/>
                </a:cxn>
                <a:cxn ang="0">
                  <a:pos x="T8" y="T9"/>
                </a:cxn>
              </a:cxnLst>
              <a:rect l="0" t="0" r="r" b="b"/>
              <a:pathLst>
                <a:path w="24" h="18">
                  <a:moveTo>
                    <a:pt x="21" y="0"/>
                  </a:moveTo>
                  <a:cubicBezTo>
                    <a:pt x="24" y="11"/>
                    <a:pt x="14" y="8"/>
                    <a:pt x="15" y="18"/>
                  </a:cubicBezTo>
                  <a:cubicBezTo>
                    <a:pt x="8" y="16"/>
                    <a:pt x="0" y="15"/>
                    <a:pt x="1" y="6"/>
                  </a:cubicBezTo>
                  <a:cubicBezTo>
                    <a:pt x="6" y="7"/>
                    <a:pt x="6" y="4"/>
                    <a:pt x="7" y="0"/>
                  </a:cubicBezTo>
                  <a:cubicBezTo>
                    <a:pt x="11" y="0"/>
                    <a:pt x="16" y="0"/>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1" name="Freeform 125"/>
            <p:cNvSpPr>
              <a:spLocks noChangeArrowheads="1"/>
            </p:cNvSpPr>
            <p:nvPr/>
          </p:nvSpPr>
          <p:spPr bwMode="auto">
            <a:xfrm>
              <a:off x="4239884" y="4119149"/>
              <a:ext cx="31435" cy="25720"/>
            </a:xfrm>
            <a:custGeom>
              <a:avLst/>
              <a:gdLst>
                <a:gd name="T0" fmla="*/ 15 w 19"/>
                <a:gd name="T1" fmla="*/ 15 h 15"/>
                <a:gd name="T2" fmla="*/ 0 w 19"/>
                <a:gd name="T3" fmla="*/ 12 h 15"/>
                <a:gd name="T4" fmla="*/ 15 w 19"/>
                <a:gd name="T5" fmla="*/ 15 h 15"/>
              </a:gdLst>
              <a:ahLst/>
              <a:cxnLst>
                <a:cxn ang="0">
                  <a:pos x="T0" y="T1"/>
                </a:cxn>
                <a:cxn ang="0">
                  <a:pos x="T2" y="T3"/>
                </a:cxn>
                <a:cxn ang="0">
                  <a:pos x="T4" y="T5"/>
                </a:cxn>
              </a:cxnLst>
              <a:rect l="0" t="0" r="r" b="b"/>
              <a:pathLst>
                <a:path w="19" h="15">
                  <a:moveTo>
                    <a:pt x="15" y="15"/>
                  </a:moveTo>
                  <a:cubicBezTo>
                    <a:pt x="11" y="12"/>
                    <a:pt x="7" y="11"/>
                    <a:pt x="0" y="12"/>
                  </a:cubicBezTo>
                  <a:cubicBezTo>
                    <a:pt x="2" y="6"/>
                    <a:pt x="19" y="0"/>
                    <a:pt x="15"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2" name="Freeform 126"/>
            <p:cNvSpPr>
              <a:spLocks noChangeArrowheads="1"/>
            </p:cNvSpPr>
            <p:nvPr/>
          </p:nvSpPr>
          <p:spPr bwMode="auto">
            <a:xfrm>
              <a:off x="4157009" y="4126294"/>
              <a:ext cx="38580" cy="25005"/>
            </a:xfrm>
            <a:custGeom>
              <a:avLst/>
              <a:gdLst>
                <a:gd name="T0" fmla="*/ 2 w 23"/>
                <a:gd name="T1" fmla="*/ 5 h 15"/>
                <a:gd name="T2" fmla="*/ 20 w 23"/>
                <a:gd name="T3" fmla="*/ 11 h 15"/>
                <a:gd name="T4" fmla="*/ 2 w 23"/>
                <a:gd name="T5" fmla="*/ 5 h 15"/>
              </a:gdLst>
              <a:ahLst/>
              <a:cxnLst>
                <a:cxn ang="0">
                  <a:pos x="T0" y="T1"/>
                </a:cxn>
                <a:cxn ang="0">
                  <a:pos x="T2" y="T3"/>
                </a:cxn>
                <a:cxn ang="0">
                  <a:pos x="T4" y="T5"/>
                </a:cxn>
              </a:cxnLst>
              <a:rect l="0" t="0" r="r" b="b"/>
              <a:pathLst>
                <a:path w="23" h="15">
                  <a:moveTo>
                    <a:pt x="2" y="5"/>
                  </a:moveTo>
                  <a:cubicBezTo>
                    <a:pt x="8" y="6"/>
                    <a:pt x="23" y="0"/>
                    <a:pt x="20" y="11"/>
                  </a:cubicBezTo>
                  <a:cubicBezTo>
                    <a:pt x="14" y="9"/>
                    <a:pt x="0" y="1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3" name="Freeform 127"/>
            <p:cNvSpPr>
              <a:spLocks noChangeArrowheads="1"/>
            </p:cNvSpPr>
            <p:nvPr/>
          </p:nvSpPr>
          <p:spPr bwMode="auto">
            <a:xfrm>
              <a:off x="8147872" y="4139868"/>
              <a:ext cx="55726" cy="95735"/>
            </a:xfrm>
            <a:custGeom>
              <a:avLst/>
              <a:gdLst>
                <a:gd name="T0" fmla="*/ 15 w 33"/>
                <a:gd name="T1" fmla="*/ 0 h 57"/>
                <a:gd name="T2" fmla="*/ 27 w 33"/>
                <a:gd name="T3" fmla="*/ 0 h 57"/>
                <a:gd name="T4" fmla="*/ 33 w 33"/>
                <a:gd name="T5" fmla="*/ 20 h 57"/>
                <a:gd name="T6" fmla="*/ 24 w 33"/>
                <a:gd name="T7" fmla="*/ 29 h 57"/>
                <a:gd name="T8" fmla="*/ 21 w 33"/>
                <a:gd name="T9" fmla="*/ 38 h 57"/>
                <a:gd name="T10" fmla="*/ 18 w 33"/>
                <a:gd name="T11" fmla="*/ 52 h 57"/>
                <a:gd name="T12" fmla="*/ 9 w 33"/>
                <a:gd name="T13" fmla="*/ 44 h 57"/>
                <a:gd name="T14" fmla="*/ 0 w 33"/>
                <a:gd name="T15" fmla="*/ 32 h 57"/>
                <a:gd name="T16" fmla="*/ 6 w 33"/>
                <a:gd name="T17" fmla="*/ 14 h 57"/>
                <a:gd name="T18" fmla="*/ 15 w 3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15" y="0"/>
                  </a:moveTo>
                  <a:cubicBezTo>
                    <a:pt x="19" y="0"/>
                    <a:pt x="23" y="0"/>
                    <a:pt x="27" y="0"/>
                  </a:cubicBezTo>
                  <a:cubicBezTo>
                    <a:pt x="30" y="5"/>
                    <a:pt x="31" y="13"/>
                    <a:pt x="33" y="20"/>
                  </a:cubicBezTo>
                  <a:cubicBezTo>
                    <a:pt x="27" y="20"/>
                    <a:pt x="31" y="30"/>
                    <a:pt x="24" y="29"/>
                  </a:cubicBezTo>
                  <a:cubicBezTo>
                    <a:pt x="24" y="33"/>
                    <a:pt x="24" y="37"/>
                    <a:pt x="21" y="38"/>
                  </a:cubicBezTo>
                  <a:cubicBezTo>
                    <a:pt x="19" y="42"/>
                    <a:pt x="24" y="53"/>
                    <a:pt x="18" y="52"/>
                  </a:cubicBezTo>
                  <a:cubicBezTo>
                    <a:pt x="8" y="57"/>
                    <a:pt x="16" y="44"/>
                    <a:pt x="9" y="44"/>
                  </a:cubicBezTo>
                  <a:cubicBezTo>
                    <a:pt x="5" y="43"/>
                    <a:pt x="4" y="35"/>
                    <a:pt x="0" y="32"/>
                  </a:cubicBezTo>
                  <a:cubicBezTo>
                    <a:pt x="0" y="23"/>
                    <a:pt x="10" y="26"/>
                    <a:pt x="6" y="14"/>
                  </a:cubicBezTo>
                  <a:cubicBezTo>
                    <a:pt x="13" y="21"/>
                    <a:pt x="14" y="7"/>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4" name="Freeform 128"/>
            <p:cNvSpPr>
              <a:spLocks noChangeArrowheads="1"/>
            </p:cNvSpPr>
            <p:nvPr/>
          </p:nvSpPr>
          <p:spPr bwMode="auto">
            <a:xfrm>
              <a:off x="8203599" y="4220600"/>
              <a:ext cx="74302" cy="75731"/>
            </a:xfrm>
            <a:custGeom>
              <a:avLst/>
              <a:gdLst>
                <a:gd name="T0" fmla="*/ 23 w 44"/>
                <a:gd name="T1" fmla="*/ 4 h 45"/>
                <a:gd name="T2" fmla="*/ 32 w 44"/>
                <a:gd name="T3" fmla="*/ 13 h 45"/>
                <a:gd name="T4" fmla="*/ 29 w 44"/>
                <a:gd name="T5" fmla="*/ 16 h 45"/>
                <a:gd name="T6" fmla="*/ 32 w 44"/>
                <a:gd name="T7" fmla="*/ 22 h 45"/>
                <a:gd name="T8" fmla="*/ 44 w 44"/>
                <a:gd name="T9" fmla="*/ 36 h 45"/>
                <a:gd name="T10" fmla="*/ 38 w 44"/>
                <a:gd name="T11" fmla="*/ 45 h 45"/>
                <a:gd name="T12" fmla="*/ 29 w 44"/>
                <a:gd name="T13" fmla="*/ 45 h 45"/>
                <a:gd name="T14" fmla="*/ 14 w 44"/>
                <a:gd name="T15" fmla="*/ 31 h 45"/>
                <a:gd name="T16" fmla="*/ 20 w 44"/>
                <a:gd name="T17" fmla="*/ 25 h 45"/>
                <a:gd name="T18" fmla="*/ 0 w 44"/>
                <a:gd name="T19" fmla="*/ 7 h 45"/>
                <a:gd name="T20" fmla="*/ 23 w 44"/>
                <a:gd name="T21"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45">
                  <a:moveTo>
                    <a:pt x="23" y="4"/>
                  </a:moveTo>
                  <a:cubicBezTo>
                    <a:pt x="15" y="14"/>
                    <a:pt x="30" y="10"/>
                    <a:pt x="32" y="13"/>
                  </a:cubicBezTo>
                  <a:cubicBezTo>
                    <a:pt x="34" y="16"/>
                    <a:pt x="29" y="15"/>
                    <a:pt x="29" y="16"/>
                  </a:cubicBezTo>
                  <a:cubicBezTo>
                    <a:pt x="29" y="16"/>
                    <a:pt x="31" y="21"/>
                    <a:pt x="32" y="22"/>
                  </a:cubicBezTo>
                  <a:cubicBezTo>
                    <a:pt x="35" y="28"/>
                    <a:pt x="44" y="27"/>
                    <a:pt x="44" y="36"/>
                  </a:cubicBezTo>
                  <a:cubicBezTo>
                    <a:pt x="37" y="35"/>
                    <a:pt x="38" y="41"/>
                    <a:pt x="38" y="45"/>
                  </a:cubicBezTo>
                  <a:cubicBezTo>
                    <a:pt x="35" y="43"/>
                    <a:pt x="30" y="41"/>
                    <a:pt x="29" y="45"/>
                  </a:cubicBezTo>
                  <a:cubicBezTo>
                    <a:pt x="21" y="43"/>
                    <a:pt x="23" y="32"/>
                    <a:pt x="14" y="31"/>
                  </a:cubicBezTo>
                  <a:cubicBezTo>
                    <a:pt x="15" y="27"/>
                    <a:pt x="20" y="29"/>
                    <a:pt x="20" y="25"/>
                  </a:cubicBezTo>
                  <a:cubicBezTo>
                    <a:pt x="13" y="19"/>
                    <a:pt x="8" y="11"/>
                    <a:pt x="0" y="7"/>
                  </a:cubicBezTo>
                  <a:cubicBezTo>
                    <a:pt x="6" y="0"/>
                    <a:pt x="13" y="3"/>
                    <a:pt x="2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5" name="Freeform 129"/>
            <p:cNvSpPr>
              <a:spLocks noChangeArrowheads="1"/>
            </p:cNvSpPr>
            <p:nvPr/>
          </p:nvSpPr>
          <p:spPr bwMode="auto">
            <a:xfrm>
              <a:off x="8173592" y="4252749"/>
              <a:ext cx="15003" cy="10002"/>
            </a:xfrm>
            <a:custGeom>
              <a:avLst/>
              <a:gdLst>
                <a:gd name="T0" fmla="*/ 0 w 9"/>
                <a:gd name="T1" fmla="*/ 0 h 6"/>
                <a:gd name="T2" fmla="*/ 9 w 9"/>
                <a:gd name="T3" fmla="*/ 0 h 6"/>
                <a:gd name="T4" fmla="*/ 9 w 9"/>
                <a:gd name="T5" fmla="*/ 6 h 6"/>
                <a:gd name="T6" fmla="*/ 0 w 9"/>
                <a:gd name="T7" fmla="*/ 6 h 6"/>
                <a:gd name="T8" fmla="*/ 0 w 9"/>
                <a:gd name="T9" fmla="*/ 0 h 6"/>
              </a:gdLst>
              <a:ahLst/>
              <a:cxnLst>
                <a:cxn ang="0">
                  <a:pos x="T0" y="T1"/>
                </a:cxn>
                <a:cxn ang="0">
                  <a:pos x="T2" y="T3"/>
                </a:cxn>
                <a:cxn ang="0">
                  <a:pos x="T4" y="T5"/>
                </a:cxn>
                <a:cxn ang="0">
                  <a:pos x="T6" y="T7"/>
                </a:cxn>
                <a:cxn ang="0">
                  <a:pos x="T8" y="T9"/>
                </a:cxn>
              </a:cxnLst>
              <a:rect l="0" t="0" r="r" b="b"/>
              <a:pathLst>
                <a:path w="9" h="6">
                  <a:moveTo>
                    <a:pt x="0" y="0"/>
                  </a:moveTo>
                  <a:cubicBezTo>
                    <a:pt x="3" y="0"/>
                    <a:pt x="6" y="0"/>
                    <a:pt x="9" y="0"/>
                  </a:cubicBezTo>
                  <a:cubicBezTo>
                    <a:pt x="9" y="2"/>
                    <a:pt x="9" y="4"/>
                    <a:pt x="9" y="6"/>
                  </a:cubicBezTo>
                  <a:cubicBezTo>
                    <a:pt x="6" y="6"/>
                    <a:pt x="3" y="6"/>
                    <a:pt x="0" y="6"/>
                  </a:cubicBezTo>
                  <a:cubicBezTo>
                    <a:pt x="0" y="4"/>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6" name="Freeform 130"/>
            <p:cNvSpPr>
              <a:spLocks noChangeArrowheads="1"/>
            </p:cNvSpPr>
            <p:nvPr/>
          </p:nvSpPr>
          <p:spPr bwMode="auto">
            <a:xfrm>
              <a:off x="8198597" y="4266324"/>
              <a:ext cx="40723" cy="60727"/>
            </a:xfrm>
            <a:custGeom>
              <a:avLst/>
              <a:gdLst>
                <a:gd name="T0" fmla="*/ 23 w 24"/>
                <a:gd name="T1" fmla="*/ 30 h 36"/>
                <a:gd name="T2" fmla="*/ 8 w 24"/>
                <a:gd name="T3" fmla="*/ 33 h 36"/>
                <a:gd name="T4" fmla="*/ 0 w 24"/>
                <a:gd name="T5" fmla="*/ 18 h 36"/>
                <a:gd name="T6" fmla="*/ 23 w 24"/>
                <a:gd name="T7" fmla="*/ 30 h 36"/>
              </a:gdLst>
              <a:ahLst/>
              <a:cxnLst>
                <a:cxn ang="0">
                  <a:pos x="T0" y="T1"/>
                </a:cxn>
                <a:cxn ang="0">
                  <a:pos x="T2" y="T3"/>
                </a:cxn>
                <a:cxn ang="0">
                  <a:pos x="T4" y="T5"/>
                </a:cxn>
                <a:cxn ang="0">
                  <a:pos x="T6" y="T7"/>
                </a:cxn>
              </a:cxnLst>
              <a:rect l="0" t="0" r="r" b="b"/>
              <a:pathLst>
                <a:path w="24" h="36">
                  <a:moveTo>
                    <a:pt x="23" y="30"/>
                  </a:moveTo>
                  <a:cubicBezTo>
                    <a:pt x="24" y="36"/>
                    <a:pt x="13" y="31"/>
                    <a:pt x="8" y="33"/>
                  </a:cubicBezTo>
                  <a:cubicBezTo>
                    <a:pt x="8" y="25"/>
                    <a:pt x="11" y="15"/>
                    <a:pt x="0" y="18"/>
                  </a:cubicBezTo>
                  <a:cubicBezTo>
                    <a:pt x="11" y="0"/>
                    <a:pt x="10" y="33"/>
                    <a:pt x="2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7" name="Freeform 131"/>
            <p:cNvSpPr>
              <a:spLocks noChangeArrowheads="1"/>
            </p:cNvSpPr>
            <p:nvPr/>
          </p:nvSpPr>
          <p:spPr bwMode="auto">
            <a:xfrm>
              <a:off x="7344841" y="4317049"/>
              <a:ext cx="42152" cy="74302"/>
            </a:xfrm>
            <a:custGeom>
              <a:avLst/>
              <a:gdLst>
                <a:gd name="T0" fmla="*/ 5 w 25"/>
                <a:gd name="T1" fmla="*/ 3 h 44"/>
                <a:gd name="T2" fmla="*/ 14 w 25"/>
                <a:gd name="T3" fmla="*/ 12 h 44"/>
                <a:gd name="T4" fmla="*/ 17 w 25"/>
                <a:gd name="T5" fmla="*/ 15 h 44"/>
                <a:gd name="T6" fmla="*/ 23 w 25"/>
                <a:gd name="T7" fmla="*/ 20 h 44"/>
                <a:gd name="T8" fmla="*/ 20 w 25"/>
                <a:gd name="T9" fmla="*/ 23 h 44"/>
                <a:gd name="T10" fmla="*/ 23 w 25"/>
                <a:gd name="T11" fmla="*/ 38 h 44"/>
                <a:gd name="T12" fmla="*/ 17 w 25"/>
                <a:gd name="T13" fmla="*/ 44 h 44"/>
                <a:gd name="T14" fmla="*/ 5 w 25"/>
                <a:gd name="T15" fmla="*/ 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4">
                  <a:moveTo>
                    <a:pt x="5" y="3"/>
                  </a:moveTo>
                  <a:cubicBezTo>
                    <a:pt x="11" y="0"/>
                    <a:pt x="12" y="9"/>
                    <a:pt x="14" y="12"/>
                  </a:cubicBezTo>
                  <a:cubicBezTo>
                    <a:pt x="15" y="13"/>
                    <a:pt x="17" y="11"/>
                    <a:pt x="17" y="15"/>
                  </a:cubicBezTo>
                  <a:cubicBezTo>
                    <a:pt x="17" y="18"/>
                    <a:pt x="22" y="18"/>
                    <a:pt x="23" y="20"/>
                  </a:cubicBezTo>
                  <a:cubicBezTo>
                    <a:pt x="24" y="24"/>
                    <a:pt x="20" y="22"/>
                    <a:pt x="20" y="23"/>
                  </a:cubicBezTo>
                  <a:cubicBezTo>
                    <a:pt x="19" y="26"/>
                    <a:pt x="25" y="30"/>
                    <a:pt x="23" y="38"/>
                  </a:cubicBezTo>
                  <a:cubicBezTo>
                    <a:pt x="18" y="37"/>
                    <a:pt x="17" y="40"/>
                    <a:pt x="17" y="44"/>
                  </a:cubicBezTo>
                  <a:cubicBezTo>
                    <a:pt x="0" y="38"/>
                    <a:pt x="2" y="22"/>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8" name="Freeform 132"/>
            <p:cNvSpPr>
              <a:spLocks noChangeArrowheads="1"/>
            </p:cNvSpPr>
            <p:nvPr/>
          </p:nvSpPr>
          <p:spPr bwMode="auto">
            <a:xfrm>
              <a:off x="8235748" y="4320621"/>
              <a:ext cx="50725" cy="80732"/>
            </a:xfrm>
            <a:custGeom>
              <a:avLst/>
              <a:gdLst>
                <a:gd name="T0" fmla="*/ 25 w 30"/>
                <a:gd name="T1" fmla="*/ 1 h 48"/>
                <a:gd name="T2" fmla="*/ 30 w 30"/>
                <a:gd name="T3" fmla="*/ 24 h 48"/>
                <a:gd name="T4" fmla="*/ 22 w 30"/>
                <a:gd name="T5" fmla="*/ 27 h 48"/>
                <a:gd name="T6" fmla="*/ 22 w 30"/>
                <a:gd name="T7" fmla="*/ 48 h 48"/>
                <a:gd name="T8" fmla="*/ 7 w 30"/>
                <a:gd name="T9" fmla="*/ 39 h 48"/>
                <a:gd name="T10" fmla="*/ 10 w 30"/>
                <a:gd name="T11" fmla="*/ 27 h 48"/>
                <a:gd name="T12" fmla="*/ 10 w 30"/>
                <a:gd name="T13" fmla="*/ 21 h 48"/>
                <a:gd name="T14" fmla="*/ 7 w 30"/>
                <a:gd name="T15" fmla="*/ 21 h 48"/>
                <a:gd name="T16" fmla="*/ 13 w 30"/>
                <a:gd name="T17" fmla="*/ 13 h 48"/>
                <a:gd name="T18" fmla="*/ 19 w 30"/>
                <a:gd name="T19" fmla="*/ 4 h 48"/>
                <a:gd name="T20" fmla="*/ 25 w 30"/>
                <a:gd name="T21"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8">
                  <a:moveTo>
                    <a:pt x="25" y="1"/>
                  </a:moveTo>
                  <a:cubicBezTo>
                    <a:pt x="24" y="11"/>
                    <a:pt x="24" y="21"/>
                    <a:pt x="30" y="24"/>
                  </a:cubicBezTo>
                  <a:cubicBezTo>
                    <a:pt x="30" y="28"/>
                    <a:pt x="25" y="27"/>
                    <a:pt x="22" y="27"/>
                  </a:cubicBezTo>
                  <a:cubicBezTo>
                    <a:pt x="27" y="32"/>
                    <a:pt x="19" y="37"/>
                    <a:pt x="22" y="48"/>
                  </a:cubicBezTo>
                  <a:cubicBezTo>
                    <a:pt x="13" y="48"/>
                    <a:pt x="15" y="39"/>
                    <a:pt x="7" y="39"/>
                  </a:cubicBezTo>
                  <a:cubicBezTo>
                    <a:pt x="5" y="33"/>
                    <a:pt x="10" y="31"/>
                    <a:pt x="10" y="27"/>
                  </a:cubicBezTo>
                  <a:cubicBezTo>
                    <a:pt x="10" y="25"/>
                    <a:pt x="5" y="22"/>
                    <a:pt x="10" y="21"/>
                  </a:cubicBezTo>
                  <a:cubicBezTo>
                    <a:pt x="9" y="18"/>
                    <a:pt x="7" y="20"/>
                    <a:pt x="7" y="21"/>
                  </a:cubicBezTo>
                  <a:cubicBezTo>
                    <a:pt x="0" y="20"/>
                    <a:pt x="7" y="10"/>
                    <a:pt x="13" y="13"/>
                  </a:cubicBezTo>
                  <a:cubicBezTo>
                    <a:pt x="13" y="8"/>
                    <a:pt x="16" y="6"/>
                    <a:pt x="19" y="4"/>
                  </a:cubicBezTo>
                  <a:cubicBezTo>
                    <a:pt x="20" y="3"/>
                    <a:pt x="21"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59" name="Freeform 133"/>
            <p:cNvSpPr>
              <a:spLocks noChangeArrowheads="1"/>
            </p:cNvSpPr>
            <p:nvPr/>
          </p:nvSpPr>
          <p:spPr bwMode="auto">
            <a:xfrm>
              <a:off x="8195740" y="4335625"/>
              <a:ext cx="38580" cy="35722"/>
            </a:xfrm>
            <a:custGeom>
              <a:avLst/>
              <a:gdLst>
                <a:gd name="T0" fmla="*/ 13 w 23"/>
                <a:gd name="T1" fmla="*/ 1 h 21"/>
                <a:gd name="T2" fmla="*/ 22 w 23"/>
                <a:gd name="T3" fmla="*/ 9 h 21"/>
                <a:gd name="T4" fmla="*/ 19 w 23"/>
                <a:gd name="T5" fmla="*/ 12 h 21"/>
                <a:gd name="T6" fmla="*/ 2 w 23"/>
                <a:gd name="T7" fmla="*/ 21 h 21"/>
                <a:gd name="T8" fmla="*/ 13 w 23"/>
                <a:gd name="T9" fmla="*/ 1 h 21"/>
              </a:gdLst>
              <a:ahLst/>
              <a:cxnLst>
                <a:cxn ang="0">
                  <a:pos x="T0" y="T1"/>
                </a:cxn>
                <a:cxn ang="0">
                  <a:pos x="T2" y="T3"/>
                </a:cxn>
                <a:cxn ang="0">
                  <a:pos x="T4" y="T5"/>
                </a:cxn>
                <a:cxn ang="0">
                  <a:pos x="T6" y="T7"/>
                </a:cxn>
                <a:cxn ang="0">
                  <a:pos x="T8" y="T9"/>
                </a:cxn>
              </a:cxnLst>
              <a:rect l="0" t="0" r="r" b="b"/>
              <a:pathLst>
                <a:path w="23" h="21">
                  <a:moveTo>
                    <a:pt x="13" y="1"/>
                  </a:moveTo>
                  <a:cubicBezTo>
                    <a:pt x="20" y="0"/>
                    <a:pt x="23" y="3"/>
                    <a:pt x="22" y="9"/>
                  </a:cubicBezTo>
                  <a:cubicBezTo>
                    <a:pt x="17" y="9"/>
                    <a:pt x="16" y="12"/>
                    <a:pt x="19" y="12"/>
                  </a:cubicBezTo>
                  <a:cubicBezTo>
                    <a:pt x="17" y="15"/>
                    <a:pt x="8" y="19"/>
                    <a:pt x="2" y="21"/>
                  </a:cubicBezTo>
                  <a:cubicBezTo>
                    <a:pt x="0" y="9"/>
                    <a:pt x="14" y="12"/>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0" name="Freeform 134"/>
            <p:cNvSpPr>
              <a:spLocks noChangeArrowheads="1"/>
            </p:cNvSpPr>
            <p:nvPr/>
          </p:nvSpPr>
          <p:spPr bwMode="auto">
            <a:xfrm>
              <a:off x="8307192" y="4464224"/>
              <a:ext cx="25005" cy="50725"/>
            </a:xfrm>
            <a:custGeom>
              <a:avLst/>
              <a:gdLst>
                <a:gd name="T0" fmla="*/ 3 w 15"/>
                <a:gd name="T1" fmla="*/ 1 h 30"/>
                <a:gd name="T2" fmla="*/ 15 w 15"/>
                <a:gd name="T3" fmla="*/ 10 h 30"/>
                <a:gd name="T4" fmla="*/ 0 w 15"/>
                <a:gd name="T5" fmla="*/ 27 h 30"/>
                <a:gd name="T6" fmla="*/ 6 w 15"/>
                <a:gd name="T7" fmla="*/ 24 h 30"/>
                <a:gd name="T8" fmla="*/ 3 w 15"/>
                <a:gd name="T9" fmla="*/ 1 h 30"/>
              </a:gdLst>
              <a:ahLst/>
              <a:cxnLst>
                <a:cxn ang="0">
                  <a:pos x="T0" y="T1"/>
                </a:cxn>
                <a:cxn ang="0">
                  <a:pos x="T2" y="T3"/>
                </a:cxn>
                <a:cxn ang="0">
                  <a:pos x="T4" y="T5"/>
                </a:cxn>
                <a:cxn ang="0">
                  <a:pos x="T6" y="T7"/>
                </a:cxn>
                <a:cxn ang="0">
                  <a:pos x="T8" y="T9"/>
                </a:cxn>
              </a:cxnLst>
              <a:rect l="0" t="0" r="r" b="b"/>
              <a:pathLst>
                <a:path w="15" h="30">
                  <a:moveTo>
                    <a:pt x="3" y="1"/>
                  </a:moveTo>
                  <a:cubicBezTo>
                    <a:pt x="11" y="0"/>
                    <a:pt x="5" y="12"/>
                    <a:pt x="15" y="10"/>
                  </a:cubicBezTo>
                  <a:cubicBezTo>
                    <a:pt x="12" y="17"/>
                    <a:pt x="13" y="30"/>
                    <a:pt x="0" y="27"/>
                  </a:cubicBezTo>
                  <a:cubicBezTo>
                    <a:pt x="0" y="24"/>
                    <a:pt x="4" y="25"/>
                    <a:pt x="6" y="24"/>
                  </a:cubicBezTo>
                  <a:cubicBezTo>
                    <a:pt x="2" y="13"/>
                    <a:pt x="1" y="15"/>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1" name="Freeform 135"/>
            <p:cNvSpPr>
              <a:spLocks noChangeArrowheads="1"/>
            </p:cNvSpPr>
            <p:nvPr/>
          </p:nvSpPr>
          <p:spPr bwMode="auto">
            <a:xfrm>
              <a:off x="8153588" y="4477798"/>
              <a:ext cx="100736" cy="31435"/>
            </a:xfrm>
            <a:custGeom>
              <a:avLst/>
              <a:gdLst>
                <a:gd name="T0" fmla="*/ 59 w 60"/>
                <a:gd name="T1" fmla="*/ 7 h 19"/>
                <a:gd name="T2" fmla="*/ 41 w 60"/>
                <a:gd name="T3" fmla="*/ 16 h 19"/>
                <a:gd name="T4" fmla="*/ 0 w 60"/>
                <a:gd name="T5" fmla="*/ 19 h 19"/>
                <a:gd name="T6" fmla="*/ 50 w 60"/>
                <a:gd name="T7" fmla="*/ 4 h 19"/>
                <a:gd name="T8" fmla="*/ 59 w 60"/>
                <a:gd name="T9" fmla="*/ 7 h 19"/>
              </a:gdLst>
              <a:ahLst/>
              <a:cxnLst>
                <a:cxn ang="0">
                  <a:pos x="T0" y="T1"/>
                </a:cxn>
                <a:cxn ang="0">
                  <a:pos x="T2" y="T3"/>
                </a:cxn>
                <a:cxn ang="0">
                  <a:pos x="T4" y="T5"/>
                </a:cxn>
                <a:cxn ang="0">
                  <a:pos x="T6" y="T7"/>
                </a:cxn>
                <a:cxn ang="0">
                  <a:pos x="T8" y="T9"/>
                </a:cxn>
              </a:cxnLst>
              <a:rect l="0" t="0" r="r" b="b"/>
              <a:pathLst>
                <a:path w="60" h="19">
                  <a:moveTo>
                    <a:pt x="59" y="7"/>
                  </a:moveTo>
                  <a:cubicBezTo>
                    <a:pt x="60" y="16"/>
                    <a:pt x="49" y="15"/>
                    <a:pt x="41" y="16"/>
                  </a:cubicBezTo>
                  <a:cubicBezTo>
                    <a:pt x="29" y="18"/>
                    <a:pt x="12" y="15"/>
                    <a:pt x="0" y="19"/>
                  </a:cubicBezTo>
                  <a:cubicBezTo>
                    <a:pt x="3" y="0"/>
                    <a:pt x="43" y="19"/>
                    <a:pt x="50" y="4"/>
                  </a:cubicBezTo>
                  <a:cubicBezTo>
                    <a:pt x="52" y="6"/>
                    <a:pt x="55" y="8"/>
                    <a:pt x="5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2" name="Freeform 136"/>
            <p:cNvSpPr>
              <a:spLocks noChangeArrowheads="1"/>
            </p:cNvSpPr>
            <p:nvPr/>
          </p:nvSpPr>
          <p:spPr bwMode="auto">
            <a:xfrm>
              <a:off x="8370778" y="4516378"/>
              <a:ext cx="64300" cy="40723"/>
            </a:xfrm>
            <a:custGeom>
              <a:avLst/>
              <a:gdLst>
                <a:gd name="T0" fmla="*/ 38 w 38"/>
                <a:gd name="T1" fmla="*/ 17 h 24"/>
                <a:gd name="T2" fmla="*/ 32 w 38"/>
                <a:gd name="T3" fmla="*/ 22 h 24"/>
                <a:gd name="T4" fmla="*/ 15 w 38"/>
                <a:gd name="T5" fmla="*/ 22 h 24"/>
                <a:gd name="T6" fmla="*/ 12 w 38"/>
                <a:gd name="T7" fmla="*/ 20 h 24"/>
                <a:gd name="T8" fmla="*/ 0 w 38"/>
                <a:gd name="T9" fmla="*/ 11 h 24"/>
                <a:gd name="T10" fmla="*/ 15 w 38"/>
                <a:gd name="T11" fmla="*/ 5 h 24"/>
                <a:gd name="T12" fmla="*/ 24 w 38"/>
                <a:gd name="T13" fmla="*/ 2 h 24"/>
                <a:gd name="T14" fmla="*/ 24 w 38"/>
                <a:gd name="T15" fmla="*/ 5 h 24"/>
                <a:gd name="T16" fmla="*/ 26 w 38"/>
                <a:gd name="T17" fmla="*/ 2 h 24"/>
                <a:gd name="T18" fmla="*/ 38 w 38"/>
                <a:gd name="T19"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24">
                  <a:moveTo>
                    <a:pt x="38" y="17"/>
                  </a:moveTo>
                  <a:cubicBezTo>
                    <a:pt x="36" y="18"/>
                    <a:pt x="33" y="19"/>
                    <a:pt x="32" y="22"/>
                  </a:cubicBezTo>
                  <a:cubicBezTo>
                    <a:pt x="27" y="18"/>
                    <a:pt x="21" y="24"/>
                    <a:pt x="15" y="22"/>
                  </a:cubicBezTo>
                  <a:cubicBezTo>
                    <a:pt x="14" y="22"/>
                    <a:pt x="15" y="20"/>
                    <a:pt x="12" y="20"/>
                  </a:cubicBezTo>
                  <a:cubicBezTo>
                    <a:pt x="9" y="19"/>
                    <a:pt x="5" y="12"/>
                    <a:pt x="0" y="11"/>
                  </a:cubicBezTo>
                  <a:cubicBezTo>
                    <a:pt x="1" y="6"/>
                    <a:pt x="10" y="8"/>
                    <a:pt x="15" y="5"/>
                  </a:cubicBezTo>
                  <a:cubicBezTo>
                    <a:pt x="15" y="5"/>
                    <a:pt x="22" y="0"/>
                    <a:pt x="24" y="2"/>
                  </a:cubicBezTo>
                  <a:cubicBezTo>
                    <a:pt x="24" y="2"/>
                    <a:pt x="23" y="5"/>
                    <a:pt x="24" y="5"/>
                  </a:cubicBezTo>
                  <a:cubicBezTo>
                    <a:pt x="25" y="5"/>
                    <a:pt x="28" y="2"/>
                    <a:pt x="26" y="2"/>
                  </a:cubicBezTo>
                  <a:cubicBezTo>
                    <a:pt x="33" y="4"/>
                    <a:pt x="37" y="9"/>
                    <a:pt x="3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3" name="Freeform 137"/>
            <p:cNvSpPr>
              <a:spLocks noChangeArrowheads="1"/>
            </p:cNvSpPr>
            <p:nvPr/>
          </p:nvSpPr>
          <p:spPr bwMode="auto">
            <a:xfrm>
              <a:off x="8406500" y="4539954"/>
              <a:ext cx="359363" cy="190756"/>
            </a:xfrm>
            <a:custGeom>
              <a:avLst/>
              <a:gdLst>
                <a:gd name="T0" fmla="*/ 70 w 213"/>
                <a:gd name="T1" fmla="*/ 55 h 113"/>
                <a:gd name="T2" fmla="*/ 58 w 213"/>
                <a:gd name="T3" fmla="*/ 49 h 113"/>
                <a:gd name="T4" fmla="*/ 52 w 213"/>
                <a:gd name="T5" fmla="*/ 38 h 113"/>
                <a:gd name="T6" fmla="*/ 20 w 213"/>
                <a:gd name="T7" fmla="*/ 29 h 113"/>
                <a:gd name="T8" fmla="*/ 3 w 213"/>
                <a:gd name="T9" fmla="*/ 29 h 113"/>
                <a:gd name="T10" fmla="*/ 0 w 213"/>
                <a:gd name="T11" fmla="*/ 17 h 113"/>
                <a:gd name="T12" fmla="*/ 8 w 213"/>
                <a:gd name="T13" fmla="*/ 17 h 113"/>
                <a:gd name="T14" fmla="*/ 17 w 213"/>
                <a:gd name="T15" fmla="*/ 14 h 113"/>
                <a:gd name="T16" fmla="*/ 32 w 213"/>
                <a:gd name="T17" fmla="*/ 20 h 113"/>
                <a:gd name="T18" fmla="*/ 44 w 213"/>
                <a:gd name="T19" fmla="*/ 11 h 113"/>
                <a:gd name="T20" fmla="*/ 67 w 213"/>
                <a:gd name="T21" fmla="*/ 3 h 113"/>
                <a:gd name="T22" fmla="*/ 73 w 213"/>
                <a:gd name="T23" fmla="*/ 8 h 113"/>
                <a:gd name="T24" fmla="*/ 96 w 213"/>
                <a:gd name="T25" fmla="*/ 17 h 113"/>
                <a:gd name="T26" fmla="*/ 102 w 213"/>
                <a:gd name="T27" fmla="*/ 14 h 113"/>
                <a:gd name="T28" fmla="*/ 108 w 213"/>
                <a:gd name="T29" fmla="*/ 20 h 113"/>
                <a:gd name="T30" fmla="*/ 123 w 213"/>
                <a:gd name="T31" fmla="*/ 20 h 113"/>
                <a:gd name="T32" fmla="*/ 134 w 213"/>
                <a:gd name="T33" fmla="*/ 26 h 113"/>
                <a:gd name="T34" fmla="*/ 134 w 213"/>
                <a:gd name="T35" fmla="*/ 35 h 113"/>
                <a:gd name="T36" fmla="*/ 140 w 213"/>
                <a:gd name="T37" fmla="*/ 32 h 113"/>
                <a:gd name="T38" fmla="*/ 143 w 213"/>
                <a:gd name="T39" fmla="*/ 41 h 113"/>
                <a:gd name="T40" fmla="*/ 158 w 213"/>
                <a:gd name="T41" fmla="*/ 49 h 113"/>
                <a:gd name="T42" fmla="*/ 181 w 213"/>
                <a:gd name="T43" fmla="*/ 58 h 113"/>
                <a:gd name="T44" fmla="*/ 178 w 213"/>
                <a:gd name="T45" fmla="*/ 67 h 113"/>
                <a:gd name="T46" fmla="*/ 187 w 213"/>
                <a:gd name="T47" fmla="*/ 73 h 113"/>
                <a:gd name="T48" fmla="*/ 187 w 213"/>
                <a:gd name="T49" fmla="*/ 79 h 113"/>
                <a:gd name="T50" fmla="*/ 199 w 213"/>
                <a:gd name="T51" fmla="*/ 90 h 113"/>
                <a:gd name="T52" fmla="*/ 213 w 213"/>
                <a:gd name="T53" fmla="*/ 105 h 113"/>
                <a:gd name="T54" fmla="*/ 193 w 213"/>
                <a:gd name="T55" fmla="*/ 105 h 113"/>
                <a:gd name="T56" fmla="*/ 175 w 213"/>
                <a:gd name="T57" fmla="*/ 93 h 113"/>
                <a:gd name="T58" fmla="*/ 169 w 213"/>
                <a:gd name="T59" fmla="*/ 87 h 113"/>
                <a:gd name="T60" fmla="*/ 166 w 213"/>
                <a:gd name="T61" fmla="*/ 85 h 113"/>
                <a:gd name="T62" fmla="*/ 158 w 213"/>
                <a:gd name="T63" fmla="*/ 76 h 113"/>
                <a:gd name="T64" fmla="*/ 134 w 213"/>
                <a:gd name="T65" fmla="*/ 73 h 113"/>
                <a:gd name="T66" fmla="*/ 123 w 213"/>
                <a:gd name="T67" fmla="*/ 99 h 113"/>
                <a:gd name="T68" fmla="*/ 105 w 213"/>
                <a:gd name="T69" fmla="*/ 93 h 113"/>
                <a:gd name="T70" fmla="*/ 96 w 213"/>
                <a:gd name="T71" fmla="*/ 90 h 113"/>
                <a:gd name="T72" fmla="*/ 85 w 213"/>
                <a:gd name="T73" fmla="*/ 76 h 113"/>
                <a:gd name="T74" fmla="*/ 73 w 213"/>
                <a:gd name="T75" fmla="*/ 87 h 113"/>
                <a:gd name="T76" fmla="*/ 64 w 213"/>
                <a:gd name="T77" fmla="*/ 82 h 113"/>
                <a:gd name="T78" fmla="*/ 73 w 213"/>
                <a:gd name="T79" fmla="*/ 73 h 113"/>
                <a:gd name="T80" fmla="*/ 79 w 213"/>
                <a:gd name="T81" fmla="*/ 61 h 113"/>
                <a:gd name="T82" fmla="*/ 76 w 213"/>
                <a:gd name="T83" fmla="*/ 67 h 113"/>
                <a:gd name="T84" fmla="*/ 70 w 213"/>
                <a:gd name="T85" fmla="*/ 5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3" h="113">
                  <a:moveTo>
                    <a:pt x="70" y="55"/>
                  </a:moveTo>
                  <a:cubicBezTo>
                    <a:pt x="64" y="55"/>
                    <a:pt x="66" y="47"/>
                    <a:pt x="58" y="49"/>
                  </a:cubicBezTo>
                  <a:cubicBezTo>
                    <a:pt x="57" y="45"/>
                    <a:pt x="54" y="42"/>
                    <a:pt x="52" y="38"/>
                  </a:cubicBezTo>
                  <a:cubicBezTo>
                    <a:pt x="40" y="37"/>
                    <a:pt x="27" y="35"/>
                    <a:pt x="20" y="29"/>
                  </a:cubicBezTo>
                  <a:cubicBezTo>
                    <a:pt x="11" y="32"/>
                    <a:pt x="13" y="29"/>
                    <a:pt x="3" y="29"/>
                  </a:cubicBezTo>
                  <a:cubicBezTo>
                    <a:pt x="2" y="24"/>
                    <a:pt x="4" y="18"/>
                    <a:pt x="0" y="17"/>
                  </a:cubicBezTo>
                  <a:cubicBezTo>
                    <a:pt x="2" y="12"/>
                    <a:pt x="5" y="17"/>
                    <a:pt x="8" y="17"/>
                  </a:cubicBezTo>
                  <a:cubicBezTo>
                    <a:pt x="13" y="17"/>
                    <a:pt x="14" y="14"/>
                    <a:pt x="17" y="14"/>
                  </a:cubicBezTo>
                  <a:cubicBezTo>
                    <a:pt x="23" y="15"/>
                    <a:pt x="26" y="20"/>
                    <a:pt x="32" y="20"/>
                  </a:cubicBezTo>
                  <a:cubicBezTo>
                    <a:pt x="38" y="23"/>
                    <a:pt x="40" y="13"/>
                    <a:pt x="44" y="11"/>
                  </a:cubicBezTo>
                  <a:cubicBezTo>
                    <a:pt x="50" y="7"/>
                    <a:pt x="61" y="8"/>
                    <a:pt x="67" y="3"/>
                  </a:cubicBezTo>
                  <a:cubicBezTo>
                    <a:pt x="73" y="0"/>
                    <a:pt x="71" y="7"/>
                    <a:pt x="73" y="8"/>
                  </a:cubicBezTo>
                  <a:cubicBezTo>
                    <a:pt x="78" y="12"/>
                    <a:pt x="97" y="7"/>
                    <a:pt x="96" y="17"/>
                  </a:cubicBezTo>
                  <a:cubicBezTo>
                    <a:pt x="99" y="20"/>
                    <a:pt x="102" y="14"/>
                    <a:pt x="102" y="14"/>
                  </a:cubicBezTo>
                  <a:cubicBezTo>
                    <a:pt x="106" y="15"/>
                    <a:pt x="106" y="19"/>
                    <a:pt x="108" y="20"/>
                  </a:cubicBezTo>
                  <a:cubicBezTo>
                    <a:pt x="112" y="22"/>
                    <a:pt x="118" y="19"/>
                    <a:pt x="123" y="20"/>
                  </a:cubicBezTo>
                  <a:cubicBezTo>
                    <a:pt x="125" y="21"/>
                    <a:pt x="125" y="29"/>
                    <a:pt x="134" y="26"/>
                  </a:cubicBezTo>
                  <a:cubicBezTo>
                    <a:pt x="138" y="30"/>
                    <a:pt x="135" y="31"/>
                    <a:pt x="134" y="35"/>
                  </a:cubicBezTo>
                  <a:cubicBezTo>
                    <a:pt x="138" y="35"/>
                    <a:pt x="139" y="34"/>
                    <a:pt x="140" y="32"/>
                  </a:cubicBezTo>
                  <a:cubicBezTo>
                    <a:pt x="144" y="32"/>
                    <a:pt x="143" y="37"/>
                    <a:pt x="143" y="41"/>
                  </a:cubicBezTo>
                  <a:cubicBezTo>
                    <a:pt x="145" y="45"/>
                    <a:pt x="152" y="46"/>
                    <a:pt x="158" y="49"/>
                  </a:cubicBezTo>
                  <a:cubicBezTo>
                    <a:pt x="161" y="52"/>
                    <a:pt x="172" y="58"/>
                    <a:pt x="181" y="58"/>
                  </a:cubicBezTo>
                  <a:cubicBezTo>
                    <a:pt x="182" y="63"/>
                    <a:pt x="178" y="63"/>
                    <a:pt x="178" y="67"/>
                  </a:cubicBezTo>
                  <a:cubicBezTo>
                    <a:pt x="179" y="71"/>
                    <a:pt x="185" y="70"/>
                    <a:pt x="187" y="73"/>
                  </a:cubicBezTo>
                  <a:cubicBezTo>
                    <a:pt x="188" y="74"/>
                    <a:pt x="186" y="78"/>
                    <a:pt x="187" y="79"/>
                  </a:cubicBezTo>
                  <a:cubicBezTo>
                    <a:pt x="191" y="82"/>
                    <a:pt x="194" y="85"/>
                    <a:pt x="199" y="90"/>
                  </a:cubicBezTo>
                  <a:cubicBezTo>
                    <a:pt x="203" y="96"/>
                    <a:pt x="206" y="104"/>
                    <a:pt x="213" y="105"/>
                  </a:cubicBezTo>
                  <a:cubicBezTo>
                    <a:pt x="208" y="113"/>
                    <a:pt x="196" y="106"/>
                    <a:pt x="193" y="105"/>
                  </a:cubicBezTo>
                  <a:cubicBezTo>
                    <a:pt x="187" y="104"/>
                    <a:pt x="183" y="101"/>
                    <a:pt x="175" y="93"/>
                  </a:cubicBezTo>
                  <a:cubicBezTo>
                    <a:pt x="173" y="92"/>
                    <a:pt x="171" y="89"/>
                    <a:pt x="169" y="87"/>
                  </a:cubicBezTo>
                  <a:cubicBezTo>
                    <a:pt x="168" y="86"/>
                    <a:pt x="167" y="88"/>
                    <a:pt x="166" y="85"/>
                  </a:cubicBezTo>
                  <a:cubicBezTo>
                    <a:pt x="166" y="84"/>
                    <a:pt x="158" y="76"/>
                    <a:pt x="158" y="76"/>
                  </a:cubicBezTo>
                  <a:cubicBezTo>
                    <a:pt x="151" y="73"/>
                    <a:pt x="142" y="78"/>
                    <a:pt x="134" y="73"/>
                  </a:cubicBezTo>
                  <a:cubicBezTo>
                    <a:pt x="128" y="79"/>
                    <a:pt x="126" y="90"/>
                    <a:pt x="123" y="99"/>
                  </a:cubicBezTo>
                  <a:cubicBezTo>
                    <a:pt x="121" y="95"/>
                    <a:pt x="110" y="97"/>
                    <a:pt x="105" y="93"/>
                  </a:cubicBezTo>
                  <a:cubicBezTo>
                    <a:pt x="101" y="91"/>
                    <a:pt x="107" y="86"/>
                    <a:pt x="96" y="90"/>
                  </a:cubicBezTo>
                  <a:cubicBezTo>
                    <a:pt x="102" y="75"/>
                    <a:pt x="81" y="88"/>
                    <a:pt x="85" y="76"/>
                  </a:cubicBezTo>
                  <a:cubicBezTo>
                    <a:pt x="78" y="77"/>
                    <a:pt x="71" y="78"/>
                    <a:pt x="73" y="87"/>
                  </a:cubicBezTo>
                  <a:cubicBezTo>
                    <a:pt x="70" y="86"/>
                    <a:pt x="70" y="81"/>
                    <a:pt x="64" y="82"/>
                  </a:cubicBezTo>
                  <a:cubicBezTo>
                    <a:pt x="65" y="77"/>
                    <a:pt x="70" y="76"/>
                    <a:pt x="73" y="73"/>
                  </a:cubicBezTo>
                  <a:cubicBezTo>
                    <a:pt x="76" y="69"/>
                    <a:pt x="81" y="69"/>
                    <a:pt x="79" y="61"/>
                  </a:cubicBezTo>
                  <a:cubicBezTo>
                    <a:pt x="77" y="59"/>
                    <a:pt x="75" y="67"/>
                    <a:pt x="76" y="67"/>
                  </a:cubicBezTo>
                  <a:cubicBezTo>
                    <a:pt x="70" y="65"/>
                    <a:pt x="73" y="48"/>
                    <a:pt x="7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4" name="Freeform 138"/>
            <p:cNvSpPr>
              <a:spLocks noChangeArrowheads="1"/>
            </p:cNvSpPr>
            <p:nvPr/>
          </p:nvSpPr>
          <p:spPr bwMode="auto">
            <a:xfrm>
              <a:off x="8322196" y="4562102"/>
              <a:ext cx="35722" cy="33579"/>
            </a:xfrm>
            <a:custGeom>
              <a:avLst/>
              <a:gdLst>
                <a:gd name="T0" fmla="*/ 20 w 21"/>
                <a:gd name="T1" fmla="*/ 7 h 20"/>
                <a:gd name="T2" fmla="*/ 0 w 21"/>
                <a:gd name="T3" fmla="*/ 10 h 20"/>
                <a:gd name="T4" fmla="*/ 20 w 21"/>
                <a:gd name="T5" fmla="*/ 7 h 20"/>
              </a:gdLst>
              <a:ahLst/>
              <a:cxnLst>
                <a:cxn ang="0">
                  <a:pos x="T0" y="T1"/>
                </a:cxn>
                <a:cxn ang="0">
                  <a:pos x="T2" y="T3"/>
                </a:cxn>
                <a:cxn ang="0">
                  <a:pos x="T4" y="T5"/>
                </a:cxn>
              </a:cxnLst>
              <a:rect l="0" t="0" r="r" b="b"/>
              <a:pathLst>
                <a:path w="21" h="20">
                  <a:moveTo>
                    <a:pt x="20" y="7"/>
                  </a:moveTo>
                  <a:cubicBezTo>
                    <a:pt x="21" y="20"/>
                    <a:pt x="5" y="10"/>
                    <a:pt x="0" y="10"/>
                  </a:cubicBezTo>
                  <a:cubicBezTo>
                    <a:pt x="3" y="7"/>
                    <a:pt x="17" y="0"/>
                    <a:pt x="2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5" name="Freeform 139"/>
            <p:cNvSpPr>
              <a:spLocks noChangeArrowheads="1"/>
            </p:cNvSpPr>
            <p:nvPr/>
          </p:nvSpPr>
          <p:spPr bwMode="auto">
            <a:xfrm>
              <a:off x="8275043" y="4568532"/>
              <a:ext cx="25005" cy="15003"/>
            </a:xfrm>
            <a:custGeom>
              <a:avLst/>
              <a:gdLst>
                <a:gd name="T0" fmla="*/ 2 w 15"/>
                <a:gd name="T1" fmla="*/ 6 h 9"/>
                <a:gd name="T2" fmla="*/ 10 w 15"/>
                <a:gd name="T3" fmla="*/ 9 h 9"/>
                <a:gd name="T4" fmla="*/ 4 w 15"/>
                <a:gd name="T5" fmla="*/ 9 h 9"/>
                <a:gd name="T6" fmla="*/ 2 w 15"/>
                <a:gd name="T7" fmla="*/ 6 h 9"/>
              </a:gdLst>
              <a:ahLst/>
              <a:cxnLst>
                <a:cxn ang="0">
                  <a:pos x="T0" y="T1"/>
                </a:cxn>
                <a:cxn ang="0">
                  <a:pos x="T2" y="T3"/>
                </a:cxn>
                <a:cxn ang="0">
                  <a:pos x="T4" y="T5"/>
                </a:cxn>
                <a:cxn ang="0">
                  <a:pos x="T6" y="T7"/>
                </a:cxn>
              </a:cxnLst>
              <a:rect l="0" t="0" r="r" b="b"/>
              <a:pathLst>
                <a:path w="15" h="9">
                  <a:moveTo>
                    <a:pt x="2" y="6"/>
                  </a:moveTo>
                  <a:cubicBezTo>
                    <a:pt x="0" y="0"/>
                    <a:pt x="15" y="2"/>
                    <a:pt x="10" y="9"/>
                  </a:cubicBezTo>
                  <a:cubicBezTo>
                    <a:pt x="8" y="9"/>
                    <a:pt x="6" y="9"/>
                    <a:pt x="4" y="9"/>
                  </a:cubicBezTo>
                  <a:cubicBezTo>
                    <a:pt x="5" y="7"/>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6" name="Freeform 140"/>
            <p:cNvSpPr>
              <a:spLocks noChangeArrowheads="1"/>
            </p:cNvSpPr>
            <p:nvPr/>
          </p:nvSpPr>
          <p:spPr bwMode="auto">
            <a:xfrm>
              <a:off x="8735856" y="4599253"/>
              <a:ext cx="72873" cy="50725"/>
            </a:xfrm>
            <a:custGeom>
              <a:avLst/>
              <a:gdLst>
                <a:gd name="T0" fmla="*/ 33 w 43"/>
                <a:gd name="T1" fmla="*/ 0 h 30"/>
                <a:gd name="T2" fmla="*/ 42 w 43"/>
                <a:gd name="T3" fmla="*/ 0 h 30"/>
                <a:gd name="T4" fmla="*/ 42 w 43"/>
                <a:gd name="T5" fmla="*/ 9 h 30"/>
                <a:gd name="T6" fmla="*/ 36 w 43"/>
                <a:gd name="T7" fmla="*/ 12 h 30"/>
                <a:gd name="T8" fmla="*/ 36 w 43"/>
                <a:gd name="T9" fmla="*/ 20 h 30"/>
                <a:gd name="T10" fmla="*/ 30 w 43"/>
                <a:gd name="T11" fmla="*/ 23 h 30"/>
                <a:gd name="T12" fmla="*/ 4 w 43"/>
                <a:gd name="T13" fmla="*/ 14 h 30"/>
                <a:gd name="T14" fmla="*/ 33 w 4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0">
                  <a:moveTo>
                    <a:pt x="33" y="0"/>
                  </a:moveTo>
                  <a:cubicBezTo>
                    <a:pt x="36" y="0"/>
                    <a:pt x="39" y="0"/>
                    <a:pt x="42" y="0"/>
                  </a:cubicBezTo>
                  <a:cubicBezTo>
                    <a:pt x="41" y="2"/>
                    <a:pt x="43" y="6"/>
                    <a:pt x="42" y="9"/>
                  </a:cubicBezTo>
                  <a:cubicBezTo>
                    <a:pt x="41" y="11"/>
                    <a:pt x="36" y="10"/>
                    <a:pt x="36" y="12"/>
                  </a:cubicBezTo>
                  <a:cubicBezTo>
                    <a:pt x="35" y="14"/>
                    <a:pt x="40" y="17"/>
                    <a:pt x="36" y="20"/>
                  </a:cubicBezTo>
                  <a:cubicBezTo>
                    <a:pt x="32" y="17"/>
                    <a:pt x="30" y="18"/>
                    <a:pt x="30" y="23"/>
                  </a:cubicBezTo>
                  <a:cubicBezTo>
                    <a:pt x="21" y="21"/>
                    <a:pt x="0" y="30"/>
                    <a:pt x="4" y="14"/>
                  </a:cubicBezTo>
                  <a:cubicBezTo>
                    <a:pt x="19" y="20"/>
                    <a:pt x="28" y="12"/>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7" name="Freeform 141"/>
            <p:cNvSpPr>
              <a:spLocks noChangeArrowheads="1"/>
            </p:cNvSpPr>
            <p:nvPr/>
          </p:nvSpPr>
          <p:spPr bwMode="auto">
            <a:xfrm>
              <a:off x="8094289" y="4677127"/>
              <a:ext cx="40723" cy="18575"/>
            </a:xfrm>
            <a:custGeom>
              <a:avLst/>
              <a:gdLst>
                <a:gd name="T0" fmla="*/ 24 w 24"/>
                <a:gd name="T1" fmla="*/ 1 h 11"/>
                <a:gd name="T2" fmla="*/ 0 w 24"/>
                <a:gd name="T3" fmla="*/ 9 h 11"/>
                <a:gd name="T4" fmla="*/ 24 w 24"/>
                <a:gd name="T5" fmla="*/ 1 h 11"/>
              </a:gdLst>
              <a:ahLst/>
              <a:cxnLst>
                <a:cxn ang="0">
                  <a:pos x="T0" y="T1"/>
                </a:cxn>
                <a:cxn ang="0">
                  <a:pos x="T2" y="T3"/>
                </a:cxn>
                <a:cxn ang="0">
                  <a:pos x="T4" y="T5"/>
                </a:cxn>
              </a:cxnLst>
              <a:rect l="0" t="0" r="r" b="b"/>
              <a:pathLst>
                <a:path w="24" h="11">
                  <a:moveTo>
                    <a:pt x="24" y="1"/>
                  </a:moveTo>
                  <a:cubicBezTo>
                    <a:pt x="18" y="6"/>
                    <a:pt x="13" y="11"/>
                    <a:pt x="0" y="9"/>
                  </a:cubicBezTo>
                  <a:cubicBezTo>
                    <a:pt x="1" y="0"/>
                    <a:pt x="13" y="1"/>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8" name="Freeform 142"/>
            <p:cNvSpPr>
              <a:spLocks noChangeArrowheads="1"/>
            </p:cNvSpPr>
            <p:nvPr/>
          </p:nvSpPr>
          <p:spPr bwMode="auto">
            <a:xfrm>
              <a:off x="8153588" y="4677127"/>
              <a:ext cx="40009" cy="11431"/>
            </a:xfrm>
            <a:custGeom>
              <a:avLst/>
              <a:gdLst>
                <a:gd name="T0" fmla="*/ 24 w 24"/>
                <a:gd name="T1" fmla="*/ 1 h 7"/>
                <a:gd name="T2" fmla="*/ 0 w 24"/>
                <a:gd name="T3" fmla="*/ 6 h 7"/>
                <a:gd name="T4" fmla="*/ 24 w 24"/>
                <a:gd name="T5" fmla="*/ 1 h 7"/>
              </a:gdLst>
              <a:ahLst/>
              <a:cxnLst>
                <a:cxn ang="0">
                  <a:pos x="T0" y="T1"/>
                </a:cxn>
                <a:cxn ang="0">
                  <a:pos x="T2" y="T3"/>
                </a:cxn>
                <a:cxn ang="0">
                  <a:pos x="T4" y="T5"/>
                </a:cxn>
              </a:cxnLst>
              <a:rect l="0" t="0" r="r" b="b"/>
              <a:pathLst>
                <a:path w="24" h="7">
                  <a:moveTo>
                    <a:pt x="24" y="1"/>
                  </a:moveTo>
                  <a:cubicBezTo>
                    <a:pt x="21" y="7"/>
                    <a:pt x="10" y="7"/>
                    <a:pt x="0" y="6"/>
                  </a:cubicBezTo>
                  <a:cubicBezTo>
                    <a:pt x="3" y="0"/>
                    <a:pt x="14" y="0"/>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69" name="Freeform 143"/>
            <p:cNvSpPr>
              <a:spLocks noChangeArrowheads="1"/>
            </p:cNvSpPr>
            <p:nvPr/>
          </p:nvSpPr>
          <p:spPr bwMode="auto">
            <a:xfrm>
              <a:off x="8229318" y="4674984"/>
              <a:ext cx="65728" cy="44295"/>
            </a:xfrm>
            <a:custGeom>
              <a:avLst/>
              <a:gdLst>
                <a:gd name="T0" fmla="*/ 37 w 39"/>
                <a:gd name="T1" fmla="*/ 2 h 26"/>
                <a:gd name="T2" fmla="*/ 34 w 39"/>
                <a:gd name="T3" fmla="*/ 13 h 26"/>
                <a:gd name="T4" fmla="*/ 29 w 39"/>
                <a:gd name="T5" fmla="*/ 13 h 26"/>
                <a:gd name="T6" fmla="*/ 2 w 39"/>
                <a:gd name="T7" fmla="*/ 25 h 26"/>
                <a:gd name="T8" fmla="*/ 11 w 39"/>
                <a:gd name="T9" fmla="*/ 16 h 26"/>
                <a:gd name="T10" fmla="*/ 17 w 39"/>
                <a:gd name="T11" fmla="*/ 10 h 26"/>
                <a:gd name="T12" fmla="*/ 23 w 39"/>
                <a:gd name="T13" fmla="*/ 5 h 26"/>
                <a:gd name="T14" fmla="*/ 37 w 39"/>
                <a:gd name="T15" fmla="*/ 2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6">
                  <a:moveTo>
                    <a:pt x="37" y="2"/>
                  </a:moveTo>
                  <a:cubicBezTo>
                    <a:pt x="39" y="8"/>
                    <a:pt x="37" y="11"/>
                    <a:pt x="34" y="13"/>
                  </a:cubicBezTo>
                  <a:cubicBezTo>
                    <a:pt x="33" y="14"/>
                    <a:pt x="29" y="12"/>
                    <a:pt x="29" y="13"/>
                  </a:cubicBezTo>
                  <a:cubicBezTo>
                    <a:pt x="25" y="18"/>
                    <a:pt x="16" y="26"/>
                    <a:pt x="2" y="25"/>
                  </a:cubicBezTo>
                  <a:cubicBezTo>
                    <a:pt x="0" y="19"/>
                    <a:pt x="8" y="18"/>
                    <a:pt x="11" y="16"/>
                  </a:cubicBezTo>
                  <a:cubicBezTo>
                    <a:pt x="13" y="15"/>
                    <a:pt x="15" y="12"/>
                    <a:pt x="17" y="10"/>
                  </a:cubicBezTo>
                  <a:cubicBezTo>
                    <a:pt x="19" y="8"/>
                    <a:pt x="22" y="8"/>
                    <a:pt x="23" y="5"/>
                  </a:cubicBezTo>
                  <a:cubicBezTo>
                    <a:pt x="31" y="7"/>
                    <a:pt x="30" y="0"/>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0" name="Freeform 144"/>
            <p:cNvSpPr>
              <a:spLocks noChangeArrowheads="1"/>
            </p:cNvSpPr>
            <p:nvPr/>
          </p:nvSpPr>
          <p:spPr bwMode="auto">
            <a:xfrm>
              <a:off x="9230249" y="5240820"/>
              <a:ext cx="35722" cy="50725"/>
            </a:xfrm>
            <a:custGeom>
              <a:avLst/>
              <a:gdLst>
                <a:gd name="T0" fmla="*/ 3 w 21"/>
                <a:gd name="T1" fmla="*/ 0 h 30"/>
                <a:gd name="T2" fmla="*/ 6 w 21"/>
                <a:gd name="T3" fmla="*/ 6 h 30"/>
                <a:gd name="T4" fmla="*/ 15 w 21"/>
                <a:gd name="T5" fmla="*/ 15 h 30"/>
                <a:gd name="T6" fmla="*/ 18 w 21"/>
                <a:gd name="T7" fmla="*/ 30 h 30"/>
                <a:gd name="T8" fmla="*/ 9 w 21"/>
                <a:gd name="T9" fmla="*/ 30 h 30"/>
                <a:gd name="T10" fmla="*/ 0 w 21"/>
                <a:gd name="T11" fmla="*/ 6 h 30"/>
                <a:gd name="T12" fmla="*/ 3 w 2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1" h="30">
                  <a:moveTo>
                    <a:pt x="3" y="0"/>
                  </a:moveTo>
                  <a:cubicBezTo>
                    <a:pt x="6" y="0"/>
                    <a:pt x="6" y="4"/>
                    <a:pt x="6" y="6"/>
                  </a:cubicBezTo>
                  <a:cubicBezTo>
                    <a:pt x="3" y="10"/>
                    <a:pt x="19" y="11"/>
                    <a:pt x="15" y="15"/>
                  </a:cubicBezTo>
                  <a:cubicBezTo>
                    <a:pt x="10" y="20"/>
                    <a:pt x="21" y="16"/>
                    <a:pt x="18" y="30"/>
                  </a:cubicBezTo>
                  <a:cubicBezTo>
                    <a:pt x="13" y="30"/>
                    <a:pt x="10" y="25"/>
                    <a:pt x="9" y="30"/>
                  </a:cubicBezTo>
                  <a:cubicBezTo>
                    <a:pt x="6" y="26"/>
                    <a:pt x="3" y="13"/>
                    <a:pt x="0" y="6"/>
                  </a:cubicBezTo>
                  <a:cubicBezTo>
                    <a:pt x="3" y="6"/>
                    <a:pt x="3" y="3"/>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1" name="Freeform 145"/>
            <p:cNvSpPr>
              <a:spLocks noChangeArrowheads="1"/>
            </p:cNvSpPr>
            <p:nvPr/>
          </p:nvSpPr>
          <p:spPr bwMode="auto">
            <a:xfrm>
              <a:off x="9240966" y="5285116"/>
              <a:ext cx="79303" cy="111453"/>
            </a:xfrm>
            <a:custGeom>
              <a:avLst/>
              <a:gdLst>
                <a:gd name="T0" fmla="*/ 15 w 47"/>
                <a:gd name="T1" fmla="*/ 1 h 66"/>
                <a:gd name="T2" fmla="*/ 18 w 47"/>
                <a:gd name="T3" fmla="*/ 4 h 66"/>
                <a:gd name="T4" fmla="*/ 24 w 47"/>
                <a:gd name="T5" fmla="*/ 4 h 66"/>
                <a:gd name="T6" fmla="*/ 47 w 47"/>
                <a:gd name="T7" fmla="*/ 15 h 66"/>
                <a:gd name="T8" fmla="*/ 47 w 47"/>
                <a:gd name="T9" fmla="*/ 30 h 66"/>
                <a:gd name="T10" fmla="*/ 38 w 47"/>
                <a:gd name="T11" fmla="*/ 30 h 66"/>
                <a:gd name="T12" fmla="*/ 35 w 47"/>
                <a:gd name="T13" fmla="*/ 36 h 66"/>
                <a:gd name="T14" fmla="*/ 32 w 47"/>
                <a:gd name="T15" fmla="*/ 53 h 66"/>
                <a:gd name="T16" fmla="*/ 30 w 47"/>
                <a:gd name="T17" fmla="*/ 59 h 66"/>
                <a:gd name="T18" fmla="*/ 15 w 47"/>
                <a:gd name="T19" fmla="*/ 62 h 66"/>
                <a:gd name="T20" fmla="*/ 12 w 47"/>
                <a:gd name="T21" fmla="*/ 53 h 66"/>
                <a:gd name="T22" fmla="*/ 18 w 47"/>
                <a:gd name="T23" fmla="*/ 47 h 66"/>
                <a:gd name="T24" fmla="*/ 0 w 47"/>
                <a:gd name="T25" fmla="*/ 39 h 66"/>
                <a:gd name="T26" fmla="*/ 12 w 47"/>
                <a:gd name="T27" fmla="*/ 27 h 66"/>
                <a:gd name="T28" fmla="*/ 15 w 47"/>
                <a:gd name="T29"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66">
                  <a:moveTo>
                    <a:pt x="15" y="1"/>
                  </a:moveTo>
                  <a:cubicBezTo>
                    <a:pt x="17" y="0"/>
                    <a:pt x="18" y="2"/>
                    <a:pt x="18" y="4"/>
                  </a:cubicBezTo>
                  <a:cubicBezTo>
                    <a:pt x="18" y="9"/>
                    <a:pt x="25" y="4"/>
                    <a:pt x="24" y="4"/>
                  </a:cubicBezTo>
                  <a:cubicBezTo>
                    <a:pt x="33" y="9"/>
                    <a:pt x="30" y="19"/>
                    <a:pt x="47" y="15"/>
                  </a:cubicBezTo>
                  <a:cubicBezTo>
                    <a:pt x="47" y="20"/>
                    <a:pt x="47" y="25"/>
                    <a:pt x="47" y="30"/>
                  </a:cubicBezTo>
                  <a:cubicBezTo>
                    <a:pt x="44" y="30"/>
                    <a:pt x="41" y="30"/>
                    <a:pt x="38" y="30"/>
                  </a:cubicBezTo>
                  <a:cubicBezTo>
                    <a:pt x="39" y="33"/>
                    <a:pt x="38" y="35"/>
                    <a:pt x="35" y="36"/>
                  </a:cubicBezTo>
                  <a:cubicBezTo>
                    <a:pt x="41" y="43"/>
                    <a:pt x="33" y="45"/>
                    <a:pt x="32" y="53"/>
                  </a:cubicBezTo>
                  <a:cubicBezTo>
                    <a:pt x="32" y="56"/>
                    <a:pt x="23" y="58"/>
                    <a:pt x="30" y="59"/>
                  </a:cubicBezTo>
                  <a:cubicBezTo>
                    <a:pt x="30" y="66"/>
                    <a:pt x="19" y="61"/>
                    <a:pt x="15" y="62"/>
                  </a:cubicBezTo>
                  <a:cubicBezTo>
                    <a:pt x="16" y="57"/>
                    <a:pt x="12" y="57"/>
                    <a:pt x="12" y="53"/>
                  </a:cubicBezTo>
                  <a:cubicBezTo>
                    <a:pt x="11" y="48"/>
                    <a:pt x="14" y="48"/>
                    <a:pt x="18" y="47"/>
                  </a:cubicBezTo>
                  <a:cubicBezTo>
                    <a:pt x="13" y="44"/>
                    <a:pt x="12" y="36"/>
                    <a:pt x="0" y="39"/>
                  </a:cubicBezTo>
                  <a:cubicBezTo>
                    <a:pt x="0" y="30"/>
                    <a:pt x="9" y="31"/>
                    <a:pt x="12" y="27"/>
                  </a:cubicBezTo>
                  <a:cubicBezTo>
                    <a:pt x="14" y="12"/>
                    <a:pt x="12" y="13"/>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2" name="Freeform 146"/>
            <p:cNvSpPr>
              <a:spLocks noChangeArrowheads="1"/>
            </p:cNvSpPr>
            <p:nvPr/>
          </p:nvSpPr>
          <p:spPr bwMode="auto">
            <a:xfrm>
              <a:off x="8662984" y="5376564"/>
              <a:ext cx="67872" cy="72158"/>
            </a:xfrm>
            <a:custGeom>
              <a:avLst/>
              <a:gdLst>
                <a:gd name="T0" fmla="*/ 38 w 40"/>
                <a:gd name="T1" fmla="*/ 2 h 43"/>
                <a:gd name="T2" fmla="*/ 38 w 40"/>
                <a:gd name="T3" fmla="*/ 20 h 43"/>
                <a:gd name="T4" fmla="*/ 35 w 40"/>
                <a:gd name="T5" fmla="*/ 14 h 43"/>
                <a:gd name="T6" fmla="*/ 32 w 40"/>
                <a:gd name="T7" fmla="*/ 17 h 43"/>
                <a:gd name="T8" fmla="*/ 32 w 40"/>
                <a:gd name="T9" fmla="*/ 31 h 43"/>
                <a:gd name="T10" fmla="*/ 26 w 40"/>
                <a:gd name="T11" fmla="*/ 31 h 43"/>
                <a:gd name="T12" fmla="*/ 26 w 40"/>
                <a:gd name="T13" fmla="*/ 37 h 43"/>
                <a:gd name="T14" fmla="*/ 17 w 40"/>
                <a:gd name="T15" fmla="*/ 43 h 43"/>
                <a:gd name="T16" fmla="*/ 12 w 40"/>
                <a:gd name="T17" fmla="*/ 34 h 43"/>
                <a:gd name="T18" fmla="*/ 6 w 40"/>
                <a:gd name="T19" fmla="*/ 29 h 43"/>
                <a:gd name="T20" fmla="*/ 0 w 40"/>
                <a:gd name="T21" fmla="*/ 11 h 43"/>
                <a:gd name="T22" fmla="*/ 23 w 40"/>
                <a:gd name="T23" fmla="*/ 5 h 43"/>
                <a:gd name="T24" fmla="*/ 38 w 40"/>
                <a:gd name="T25"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3">
                  <a:moveTo>
                    <a:pt x="38" y="2"/>
                  </a:moveTo>
                  <a:cubicBezTo>
                    <a:pt x="36" y="7"/>
                    <a:pt x="40" y="13"/>
                    <a:pt x="38" y="20"/>
                  </a:cubicBezTo>
                  <a:cubicBezTo>
                    <a:pt x="38" y="20"/>
                    <a:pt x="34" y="16"/>
                    <a:pt x="35" y="14"/>
                  </a:cubicBezTo>
                  <a:cubicBezTo>
                    <a:pt x="35" y="15"/>
                    <a:pt x="33" y="15"/>
                    <a:pt x="32" y="17"/>
                  </a:cubicBezTo>
                  <a:cubicBezTo>
                    <a:pt x="31" y="21"/>
                    <a:pt x="34" y="28"/>
                    <a:pt x="32" y="31"/>
                  </a:cubicBezTo>
                  <a:cubicBezTo>
                    <a:pt x="32" y="32"/>
                    <a:pt x="27" y="31"/>
                    <a:pt x="26" y="31"/>
                  </a:cubicBezTo>
                  <a:cubicBezTo>
                    <a:pt x="25" y="32"/>
                    <a:pt x="27" y="37"/>
                    <a:pt x="26" y="37"/>
                  </a:cubicBezTo>
                  <a:cubicBezTo>
                    <a:pt x="23" y="40"/>
                    <a:pt x="17" y="38"/>
                    <a:pt x="17" y="43"/>
                  </a:cubicBezTo>
                  <a:cubicBezTo>
                    <a:pt x="14" y="41"/>
                    <a:pt x="14" y="38"/>
                    <a:pt x="12" y="34"/>
                  </a:cubicBezTo>
                  <a:cubicBezTo>
                    <a:pt x="11" y="33"/>
                    <a:pt x="6" y="30"/>
                    <a:pt x="6" y="29"/>
                  </a:cubicBezTo>
                  <a:cubicBezTo>
                    <a:pt x="3" y="22"/>
                    <a:pt x="6" y="15"/>
                    <a:pt x="0" y="11"/>
                  </a:cubicBezTo>
                  <a:cubicBezTo>
                    <a:pt x="4" y="7"/>
                    <a:pt x="14" y="7"/>
                    <a:pt x="23" y="5"/>
                  </a:cubicBezTo>
                  <a:cubicBezTo>
                    <a:pt x="28" y="4"/>
                    <a:pt x="32" y="0"/>
                    <a:pt x="3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3" name="Freeform 147"/>
            <p:cNvSpPr>
              <a:spLocks noChangeArrowheads="1"/>
            </p:cNvSpPr>
            <p:nvPr/>
          </p:nvSpPr>
          <p:spPr bwMode="auto">
            <a:xfrm>
              <a:off x="4274892" y="2218738"/>
              <a:ext cx="1213834" cy="907339"/>
            </a:xfrm>
            <a:custGeom>
              <a:avLst/>
              <a:gdLst>
                <a:gd name="T0" fmla="*/ 509 w 719"/>
                <a:gd name="T1" fmla="*/ 59 h 537"/>
                <a:gd name="T2" fmla="*/ 538 w 719"/>
                <a:gd name="T3" fmla="*/ 62 h 537"/>
                <a:gd name="T4" fmla="*/ 579 w 719"/>
                <a:gd name="T5" fmla="*/ 54 h 537"/>
                <a:gd name="T6" fmla="*/ 603 w 719"/>
                <a:gd name="T7" fmla="*/ 57 h 537"/>
                <a:gd name="T8" fmla="*/ 600 w 719"/>
                <a:gd name="T9" fmla="*/ 65 h 537"/>
                <a:gd name="T10" fmla="*/ 676 w 719"/>
                <a:gd name="T11" fmla="*/ 51 h 537"/>
                <a:gd name="T12" fmla="*/ 717 w 719"/>
                <a:gd name="T13" fmla="*/ 59 h 537"/>
                <a:gd name="T14" fmla="*/ 664 w 719"/>
                <a:gd name="T15" fmla="*/ 86 h 537"/>
                <a:gd name="T16" fmla="*/ 649 w 719"/>
                <a:gd name="T17" fmla="*/ 106 h 537"/>
                <a:gd name="T18" fmla="*/ 623 w 719"/>
                <a:gd name="T19" fmla="*/ 136 h 537"/>
                <a:gd name="T20" fmla="*/ 629 w 719"/>
                <a:gd name="T21" fmla="*/ 162 h 537"/>
                <a:gd name="T22" fmla="*/ 611 w 719"/>
                <a:gd name="T23" fmla="*/ 188 h 537"/>
                <a:gd name="T24" fmla="*/ 632 w 719"/>
                <a:gd name="T25" fmla="*/ 223 h 537"/>
                <a:gd name="T26" fmla="*/ 614 w 719"/>
                <a:gd name="T27" fmla="*/ 250 h 537"/>
                <a:gd name="T28" fmla="*/ 594 w 719"/>
                <a:gd name="T29" fmla="*/ 273 h 537"/>
                <a:gd name="T30" fmla="*/ 623 w 719"/>
                <a:gd name="T31" fmla="*/ 326 h 537"/>
                <a:gd name="T32" fmla="*/ 576 w 719"/>
                <a:gd name="T33" fmla="*/ 320 h 537"/>
                <a:gd name="T34" fmla="*/ 573 w 719"/>
                <a:gd name="T35" fmla="*/ 338 h 537"/>
                <a:gd name="T36" fmla="*/ 553 w 719"/>
                <a:gd name="T37" fmla="*/ 367 h 537"/>
                <a:gd name="T38" fmla="*/ 506 w 719"/>
                <a:gd name="T39" fmla="*/ 379 h 537"/>
                <a:gd name="T40" fmla="*/ 483 w 719"/>
                <a:gd name="T41" fmla="*/ 393 h 537"/>
                <a:gd name="T42" fmla="*/ 468 w 719"/>
                <a:gd name="T43" fmla="*/ 411 h 537"/>
                <a:gd name="T44" fmla="*/ 404 w 719"/>
                <a:gd name="T45" fmla="*/ 428 h 537"/>
                <a:gd name="T46" fmla="*/ 386 w 719"/>
                <a:gd name="T47" fmla="*/ 455 h 537"/>
                <a:gd name="T48" fmla="*/ 369 w 719"/>
                <a:gd name="T49" fmla="*/ 478 h 537"/>
                <a:gd name="T50" fmla="*/ 363 w 719"/>
                <a:gd name="T51" fmla="*/ 501 h 537"/>
                <a:gd name="T52" fmla="*/ 325 w 719"/>
                <a:gd name="T53" fmla="*/ 525 h 537"/>
                <a:gd name="T54" fmla="*/ 284 w 719"/>
                <a:gd name="T55" fmla="*/ 504 h 537"/>
                <a:gd name="T56" fmla="*/ 260 w 719"/>
                <a:gd name="T57" fmla="*/ 475 h 537"/>
                <a:gd name="T58" fmla="*/ 246 w 719"/>
                <a:gd name="T59" fmla="*/ 455 h 537"/>
                <a:gd name="T60" fmla="*/ 234 w 719"/>
                <a:gd name="T61" fmla="*/ 411 h 537"/>
                <a:gd name="T62" fmla="*/ 240 w 719"/>
                <a:gd name="T63" fmla="*/ 396 h 537"/>
                <a:gd name="T64" fmla="*/ 260 w 719"/>
                <a:gd name="T65" fmla="*/ 373 h 537"/>
                <a:gd name="T66" fmla="*/ 248 w 719"/>
                <a:gd name="T67" fmla="*/ 343 h 537"/>
                <a:gd name="T68" fmla="*/ 254 w 719"/>
                <a:gd name="T69" fmla="*/ 320 h 537"/>
                <a:gd name="T70" fmla="*/ 225 w 719"/>
                <a:gd name="T71" fmla="*/ 311 h 537"/>
                <a:gd name="T72" fmla="*/ 205 w 719"/>
                <a:gd name="T73" fmla="*/ 273 h 537"/>
                <a:gd name="T74" fmla="*/ 184 w 719"/>
                <a:gd name="T75" fmla="*/ 232 h 537"/>
                <a:gd name="T76" fmla="*/ 131 w 719"/>
                <a:gd name="T77" fmla="*/ 206 h 537"/>
                <a:gd name="T78" fmla="*/ 58 w 719"/>
                <a:gd name="T79" fmla="*/ 209 h 537"/>
                <a:gd name="T80" fmla="*/ 58 w 719"/>
                <a:gd name="T81" fmla="*/ 191 h 537"/>
                <a:gd name="T82" fmla="*/ 29 w 719"/>
                <a:gd name="T83" fmla="*/ 165 h 537"/>
                <a:gd name="T84" fmla="*/ 44 w 719"/>
                <a:gd name="T85" fmla="*/ 139 h 537"/>
                <a:gd name="T86" fmla="*/ 79 w 719"/>
                <a:gd name="T87" fmla="*/ 124 h 537"/>
                <a:gd name="T88" fmla="*/ 85 w 719"/>
                <a:gd name="T89" fmla="*/ 106 h 537"/>
                <a:gd name="T90" fmla="*/ 76 w 719"/>
                <a:gd name="T91" fmla="*/ 95 h 537"/>
                <a:gd name="T92" fmla="*/ 102 w 719"/>
                <a:gd name="T93" fmla="*/ 86 h 537"/>
                <a:gd name="T94" fmla="*/ 131 w 719"/>
                <a:gd name="T95" fmla="*/ 57 h 537"/>
                <a:gd name="T96" fmla="*/ 219 w 719"/>
                <a:gd name="T97" fmla="*/ 45 h 537"/>
                <a:gd name="T98" fmla="*/ 260 w 719"/>
                <a:gd name="T99" fmla="*/ 57 h 537"/>
                <a:gd name="T100" fmla="*/ 298 w 719"/>
                <a:gd name="T101" fmla="*/ 36 h 537"/>
                <a:gd name="T102" fmla="*/ 333 w 719"/>
                <a:gd name="T103" fmla="*/ 39 h 537"/>
                <a:gd name="T104" fmla="*/ 345 w 719"/>
                <a:gd name="T105" fmla="*/ 18 h 537"/>
                <a:gd name="T106" fmla="*/ 412 w 719"/>
                <a:gd name="T107" fmla="*/ 4 h 537"/>
                <a:gd name="T108" fmla="*/ 506 w 719"/>
                <a:gd name="T109" fmla="*/ 1 h 537"/>
                <a:gd name="T110" fmla="*/ 576 w 719"/>
                <a:gd name="T111" fmla="*/ 24 h 537"/>
                <a:gd name="T112" fmla="*/ 600 w 719"/>
                <a:gd name="T113" fmla="*/ 42 h 537"/>
                <a:gd name="T114" fmla="*/ 500 w 719"/>
                <a:gd name="T115" fmla="*/ 45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19" h="537">
                  <a:moveTo>
                    <a:pt x="486" y="54"/>
                  </a:moveTo>
                  <a:cubicBezTo>
                    <a:pt x="486" y="57"/>
                    <a:pt x="491" y="56"/>
                    <a:pt x="491" y="59"/>
                  </a:cubicBezTo>
                  <a:cubicBezTo>
                    <a:pt x="496" y="62"/>
                    <a:pt x="500" y="57"/>
                    <a:pt x="500" y="57"/>
                  </a:cubicBezTo>
                  <a:cubicBezTo>
                    <a:pt x="505" y="56"/>
                    <a:pt x="505" y="60"/>
                    <a:pt x="509" y="59"/>
                  </a:cubicBezTo>
                  <a:cubicBezTo>
                    <a:pt x="511" y="59"/>
                    <a:pt x="512" y="57"/>
                    <a:pt x="515" y="57"/>
                  </a:cubicBezTo>
                  <a:cubicBezTo>
                    <a:pt x="518" y="56"/>
                    <a:pt x="521" y="57"/>
                    <a:pt x="524" y="57"/>
                  </a:cubicBezTo>
                  <a:cubicBezTo>
                    <a:pt x="535" y="54"/>
                    <a:pt x="547" y="50"/>
                    <a:pt x="556" y="54"/>
                  </a:cubicBezTo>
                  <a:cubicBezTo>
                    <a:pt x="553" y="60"/>
                    <a:pt x="541" y="56"/>
                    <a:pt x="538" y="62"/>
                  </a:cubicBezTo>
                  <a:cubicBezTo>
                    <a:pt x="539" y="68"/>
                    <a:pt x="544" y="62"/>
                    <a:pt x="544" y="62"/>
                  </a:cubicBezTo>
                  <a:cubicBezTo>
                    <a:pt x="550" y="63"/>
                    <a:pt x="550" y="66"/>
                    <a:pt x="559" y="62"/>
                  </a:cubicBezTo>
                  <a:cubicBezTo>
                    <a:pt x="561" y="62"/>
                    <a:pt x="563" y="61"/>
                    <a:pt x="565" y="59"/>
                  </a:cubicBezTo>
                  <a:cubicBezTo>
                    <a:pt x="565" y="59"/>
                    <a:pt x="579" y="53"/>
                    <a:pt x="579" y="54"/>
                  </a:cubicBezTo>
                  <a:cubicBezTo>
                    <a:pt x="585" y="61"/>
                    <a:pt x="576" y="51"/>
                    <a:pt x="582" y="51"/>
                  </a:cubicBezTo>
                  <a:cubicBezTo>
                    <a:pt x="583" y="51"/>
                    <a:pt x="590" y="51"/>
                    <a:pt x="591" y="51"/>
                  </a:cubicBezTo>
                  <a:cubicBezTo>
                    <a:pt x="592" y="49"/>
                    <a:pt x="597" y="46"/>
                    <a:pt x="606" y="48"/>
                  </a:cubicBezTo>
                  <a:cubicBezTo>
                    <a:pt x="606" y="52"/>
                    <a:pt x="606" y="56"/>
                    <a:pt x="603" y="57"/>
                  </a:cubicBezTo>
                  <a:cubicBezTo>
                    <a:pt x="601" y="59"/>
                    <a:pt x="598" y="60"/>
                    <a:pt x="597" y="62"/>
                  </a:cubicBezTo>
                  <a:cubicBezTo>
                    <a:pt x="594" y="66"/>
                    <a:pt x="592" y="72"/>
                    <a:pt x="585" y="71"/>
                  </a:cubicBezTo>
                  <a:cubicBezTo>
                    <a:pt x="587" y="80"/>
                    <a:pt x="591" y="68"/>
                    <a:pt x="597" y="71"/>
                  </a:cubicBezTo>
                  <a:cubicBezTo>
                    <a:pt x="600" y="72"/>
                    <a:pt x="598" y="66"/>
                    <a:pt x="600" y="65"/>
                  </a:cubicBezTo>
                  <a:cubicBezTo>
                    <a:pt x="603" y="63"/>
                    <a:pt x="614" y="66"/>
                    <a:pt x="614" y="59"/>
                  </a:cubicBezTo>
                  <a:cubicBezTo>
                    <a:pt x="622" y="69"/>
                    <a:pt x="639" y="55"/>
                    <a:pt x="644" y="62"/>
                  </a:cubicBezTo>
                  <a:cubicBezTo>
                    <a:pt x="647" y="60"/>
                    <a:pt x="650" y="57"/>
                    <a:pt x="652" y="54"/>
                  </a:cubicBezTo>
                  <a:cubicBezTo>
                    <a:pt x="662" y="56"/>
                    <a:pt x="668" y="51"/>
                    <a:pt x="676" y="51"/>
                  </a:cubicBezTo>
                  <a:cubicBezTo>
                    <a:pt x="675" y="51"/>
                    <a:pt x="678" y="53"/>
                    <a:pt x="679" y="54"/>
                  </a:cubicBezTo>
                  <a:cubicBezTo>
                    <a:pt x="681" y="54"/>
                    <a:pt x="692" y="52"/>
                    <a:pt x="693" y="54"/>
                  </a:cubicBezTo>
                  <a:cubicBezTo>
                    <a:pt x="697" y="58"/>
                    <a:pt x="695" y="53"/>
                    <a:pt x="699" y="54"/>
                  </a:cubicBezTo>
                  <a:cubicBezTo>
                    <a:pt x="705" y="55"/>
                    <a:pt x="710" y="61"/>
                    <a:pt x="717" y="59"/>
                  </a:cubicBezTo>
                  <a:cubicBezTo>
                    <a:pt x="719" y="66"/>
                    <a:pt x="713" y="64"/>
                    <a:pt x="711" y="65"/>
                  </a:cubicBezTo>
                  <a:cubicBezTo>
                    <a:pt x="709" y="67"/>
                    <a:pt x="707" y="70"/>
                    <a:pt x="705" y="71"/>
                  </a:cubicBezTo>
                  <a:cubicBezTo>
                    <a:pt x="698" y="75"/>
                    <a:pt x="686" y="73"/>
                    <a:pt x="685" y="83"/>
                  </a:cubicBezTo>
                  <a:cubicBezTo>
                    <a:pt x="677" y="83"/>
                    <a:pt x="668" y="82"/>
                    <a:pt x="664" y="86"/>
                  </a:cubicBezTo>
                  <a:cubicBezTo>
                    <a:pt x="668" y="90"/>
                    <a:pt x="673" y="92"/>
                    <a:pt x="661" y="92"/>
                  </a:cubicBezTo>
                  <a:cubicBezTo>
                    <a:pt x="662" y="95"/>
                    <a:pt x="667" y="94"/>
                    <a:pt x="670" y="95"/>
                  </a:cubicBezTo>
                  <a:cubicBezTo>
                    <a:pt x="665" y="103"/>
                    <a:pt x="651" y="101"/>
                    <a:pt x="649" y="112"/>
                  </a:cubicBezTo>
                  <a:cubicBezTo>
                    <a:pt x="644" y="113"/>
                    <a:pt x="651" y="107"/>
                    <a:pt x="649" y="106"/>
                  </a:cubicBezTo>
                  <a:cubicBezTo>
                    <a:pt x="648" y="105"/>
                    <a:pt x="640" y="111"/>
                    <a:pt x="635" y="112"/>
                  </a:cubicBezTo>
                  <a:cubicBezTo>
                    <a:pt x="635" y="115"/>
                    <a:pt x="638" y="114"/>
                    <a:pt x="641" y="115"/>
                  </a:cubicBezTo>
                  <a:cubicBezTo>
                    <a:pt x="634" y="121"/>
                    <a:pt x="638" y="120"/>
                    <a:pt x="635" y="130"/>
                  </a:cubicBezTo>
                  <a:cubicBezTo>
                    <a:pt x="634" y="133"/>
                    <a:pt x="624" y="134"/>
                    <a:pt x="623" y="136"/>
                  </a:cubicBezTo>
                  <a:cubicBezTo>
                    <a:pt x="622" y="137"/>
                    <a:pt x="625" y="143"/>
                    <a:pt x="623" y="144"/>
                  </a:cubicBezTo>
                  <a:cubicBezTo>
                    <a:pt x="620" y="147"/>
                    <a:pt x="615" y="146"/>
                    <a:pt x="611" y="147"/>
                  </a:cubicBezTo>
                  <a:cubicBezTo>
                    <a:pt x="612" y="151"/>
                    <a:pt x="617" y="152"/>
                    <a:pt x="617" y="156"/>
                  </a:cubicBezTo>
                  <a:cubicBezTo>
                    <a:pt x="619" y="162"/>
                    <a:pt x="626" y="160"/>
                    <a:pt x="629" y="162"/>
                  </a:cubicBezTo>
                  <a:cubicBezTo>
                    <a:pt x="630" y="163"/>
                    <a:pt x="628" y="167"/>
                    <a:pt x="629" y="168"/>
                  </a:cubicBezTo>
                  <a:cubicBezTo>
                    <a:pt x="631" y="170"/>
                    <a:pt x="636" y="168"/>
                    <a:pt x="638" y="171"/>
                  </a:cubicBezTo>
                  <a:cubicBezTo>
                    <a:pt x="637" y="176"/>
                    <a:pt x="641" y="177"/>
                    <a:pt x="641" y="182"/>
                  </a:cubicBezTo>
                  <a:cubicBezTo>
                    <a:pt x="631" y="185"/>
                    <a:pt x="623" y="183"/>
                    <a:pt x="611" y="188"/>
                  </a:cubicBezTo>
                  <a:cubicBezTo>
                    <a:pt x="619" y="196"/>
                    <a:pt x="625" y="204"/>
                    <a:pt x="641" y="203"/>
                  </a:cubicBezTo>
                  <a:cubicBezTo>
                    <a:pt x="640" y="208"/>
                    <a:pt x="643" y="208"/>
                    <a:pt x="647" y="209"/>
                  </a:cubicBezTo>
                  <a:cubicBezTo>
                    <a:pt x="648" y="215"/>
                    <a:pt x="641" y="213"/>
                    <a:pt x="641" y="218"/>
                  </a:cubicBezTo>
                  <a:cubicBezTo>
                    <a:pt x="641" y="221"/>
                    <a:pt x="636" y="223"/>
                    <a:pt x="632" y="223"/>
                  </a:cubicBezTo>
                  <a:cubicBezTo>
                    <a:pt x="629" y="234"/>
                    <a:pt x="643" y="228"/>
                    <a:pt x="641" y="238"/>
                  </a:cubicBezTo>
                  <a:cubicBezTo>
                    <a:pt x="635" y="237"/>
                    <a:pt x="635" y="241"/>
                    <a:pt x="638" y="241"/>
                  </a:cubicBezTo>
                  <a:cubicBezTo>
                    <a:pt x="635" y="250"/>
                    <a:pt x="628" y="239"/>
                    <a:pt x="623" y="241"/>
                  </a:cubicBezTo>
                  <a:cubicBezTo>
                    <a:pt x="618" y="241"/>
                    <a:pt x="621" y="251"/>
                    <a:pt x="614" y="250"/>
                  </a:cubicBezTo>
                  <a:cubicBezTo>
                    <a:pt x="614" y="255"/>
                    <a:pt x="617" y="257"/>
                    <a:pt x="620" y="259"/>
                  </a:cubicBezTo>
                  <a:cubicBezTo>
                    <a:pt x="619" y="263"/>
                    <a:pt x="613" y="260"/>
                    <a:pt x="609" y="261"/>
                  </a:cubicBezTo>
                  <a:cubicBezTo>
                    <a:pt x="600" y="263"/>
                    <a:pt x="593" y="269"/>
                    <a:pt x="585" y="270"/>
                  </a:cubicBezTo>
                  <a:cubicBezTo>
                    <a:pt x="585" y="274"/>
                    <a:pt x="591" y="272"/>
                    <a:pt x="594" y="273"/>
                  </a:cubicBezTo>
                  <a:cubicBezTo>
                    <a:pt x="597" y="275"/>
                    <a:pt x="599" y="285"/>
                    <a:pt x="606" y="282"/>
                  </a:cubicBezTo>
                  <a:cubicBezTo>
                    <a:pt x="608" y="288"/>
                    <a:pt x="601" y="288"/>
                    <a:pt x="600" y="291"/>
                  </a:cubicBezTo>
                  <a:cubicBezTo>
                    <a:pt x="598" y="295"/>
                    <a:pt x="603" y="303"/>
                    <a:pt x="597" y="305"/>
                  </a:cubicBezTo>
                  <a:cubicBezTo>
                    <a:pt x="601" y="317"/>
                    <a:pt x="621" y="313"/>
                    <a:pt x="623" y="326"/>
                  </a:cubicBezTo>
                  <a:cubicBezTo>
                    <a:pt x="619" y="326"/>
                    <a:pt x="612" y="327"/>
                    <a:pt x="611" y="323"/>
                  </a:cubicBezTo>
                  <a:cubicBezTo>
                    <a:pt x="608" y="323"/>
                    <a:pt x="610" y="326"/>
                    <a:pt x="611" y="326"/>
                  </a:cubicBezTo>
                  <a:cubicBezTo>
                    <a:pt x="603" y="334"/>
                    <a:pt x="599" y="333"/>
                    <a:pt x="585" y="332"/>
                  </a:cubicBezTo>
                  <a:cubicBezTo>
                    <a:pt x="589" y="321"/>
                    <a:pt x="572" y="331"/>
                    <a:pt x="576" y="320"/>
                  </a:cubicBezTo>
                  <a:cubicBezTo>
                    <a:pt x="567" y="318"/>
                    <a:pt x="568" y="325"/>
                    <a:pt x="559" y="323"/>
                  </a:cubicBezTo>
                  <a:cubicBezTo>
                    <a:pt x="562" y="326"/>
                    <a:pt x="561" y="329"/>
                    <a:pt x="556" y="329"/>
                  </a:cubicBezTo>
                  <a:cubicBezTo>
                    <a:pt x="556" y="333"/>
                    <a:pt x="573" y="333"/>
                    <a:pt x="559" y="335"/>
                  </a:cubicBezTo>
                  <a:cubicBezTo>
                    <a:pt x="561" y="341"/>
                    <a:pt x="568" y="337"/>
                    <a:pt x="573" y="338"/>
                  </a:cubicBezTo>
                  <a:cubicBezTo>
                    <a:pt x="580" y="339"/>
                    <a:pt x="589" y="342"/>
                    <a:pt x="597" y="340"/>
                  </a:cubicBezTo>
                  <a:cubicBezTo>
                    <a:pt x="591" y="349"/>
                    <a:pt x="584" y="357"/>
                    <a:pt x="576" y="364"/>
                  </a:cubicBezTo>
                  <a:cubicBezTo>
                    <a:pt x="569" y="362"/>
                    <a:pt x="564" y="365"/>
                    <a:pt x="559" y="367"/>
                  </a:cubicBezTo>
                  <a:cubicBezTo>
                    <a:pt x="558" y="367"/>
                    <a:pt x="554" y="366"/>
                    <a:pt x="553" y="367"/>
                  </a:cubicBezTo>
                  <a:cubicBezTo>
                    <a:pt x="550" y="370"/>
                    <a:pt x="551" y="367"/>
                    <a:pt x="547" y="367"/>
                  </a:cubicBezTo>
                  <a:cubicBezTo>
                    <a:pt x="539" y="367"/>
                    <a:pt x="532" y="373"/>
                    <a:pt x="521" y="373"/>
                  </a:cubicBezTo>
                  <a:cubicBezTo>
                    <a:pt x="516" y="373"/>
                    <a:pt x="520" y="376"/>
                    <a:pt x="521" y="376"/>
                  </a:cubicBezTo>
                  <a:cubicBezTo>
                    <a:pt x="517" y="382"/>
                    <a:pt x="515" y="377"/>
                    <a:pt x="506" y="379"/>
                  </a:cubicBezTo>
                  <a:cubicBezTo>
                    <a:pt x="506" y="381"/>
                    <a:pt x="510" y="381"/>
                    <a:pt x="512" y="381"/>
                  </a:cubicBezTo>
                  <a:cubicBezTo>
                    <a:pt x="512" y="386"/>
                    <a:pt x="490" y="388"/>
                    <a:pt x="494" y="379"/>
                  </a:cubicBezTo>
                  <a:cubicBezTo>
                    <a:pt x="492" y="380"/>
                    <a:pt x="484" y="379"/>
                    <a:pt x="483" y="381"/>
                  </a:cubicBezTo>
                  <a:cubicBezTo>
                    <a:pt x="481" y="384"/>
                    <a:pt x="485" y="391"/>
                    <a:pt x="483" y="393"/>
                  </a:cubicBezTo>
                  <a:cubicBezTo>
                    <a:pt x="483" y="393"/>
                    <a:pt x="475" y="390"/>
                    <a:pt x="474" y="393"/>
                  </a:cubicBezTo>
                  <a:cubicBezTo>
                    <a:pt x="473" y="395"/>
                    <a:pt x="479" y="398"/>
                    <a:pt x="477" y="402"/>
                  </a:cubicBezTo>
                  <a:cubicBezTo>
                    <a:pt x="473" y="405"/>
                    <a:pt x="472" y="403"/>
                    <a:pt x="468" y="402"/>
                  </a:cubicBezTo>
                  <a:cubicBezTo>
                    <a:pt x="468" y="405"/>
                    <a:pt x="468" y="408"/>
                    <a:pt x="468" y="411"/>
                  </a:cubicBezTo>
                  <a:cubicBezTo>
                    <a:pt x="466" y="411"/>
                    <a:pt x="464" y="410"/>
                    <a:pt x="462" y="411"/>
                  </a:cubicBezTo>
                  <a:cubicBezTo>
                    <a:pt x="459" y="412"/>
                    <a:pt x="461" y="415"/>
                    <a:pt x="459" y="417"/>
                  </a:cubicBezTo>
                  <a:cubicBezTo>
                    <a:pt x="455" y="419"/>
                    <a:pt x="443" y="416"/>
                    <a:pt x="445" y="425"/>
                  </a:cubicBezTo>
                  <a:cubicBezTo>
                    <a:pt x="433" y="428"/>
                    <a:pt x="419" y="429"/>
                    <a:pt x="404" y="428"/>
                  </a:cubicBezTo>
                  <a:cubicBezTo>
                    <a:pt x="398" y="432"/>
                    <a:pt x="394" y="447"/>
                    <a:pt x="386" y="440"/>
                  </a:cubicBezTo>
                  <a:cubicBezTo>
                    <a:pt x="387" y="442"/>
                    <a:pt x="390" y="445"/>
                    <a:pt x="389" y="449"/>
                  </a:cubicBezTo>
                  <a:cubicBezTo>
                    <a:pt x="389" y="449"/>
                    <a:pt x="383" y="448"/>
                    <a:pt x="383" y="449"/>
                  </a:cubicBezTo>
                  <a:cubicBezTo>
                    <a:pt x="383" y="450"/>
                    <a:pt x="386" y="453"/>
                    <a:pt x="386" y="455"/>
                  </a:cubicBezTo>
                  <a:cubicBezTo>
                    <a:pt x="386" y="454"/>
                    <a:pt x="383" y="456"/>
                    <a:pt x="383" y="458"/>
                  </a:cubicBezTo>
                  <a:cubicBezTo>
                    <a:pt x="383" y="461"/>
                    <a:pt x="374" y="468"/>
                    <a:pt x="380" y="469"/>
                  </a:cubicBezTo>
                  <a:cubicBezTo>
                    <a:pt x="381" y="473"/>
                    <a:pt x="376" y="471"/>
                    <a:pt x="374" y="472"/>
                  </a:cubicBezTo>
                  <a:cubicBezTo>
                    <a:pt x="373" y="473"/>
                    <a:pt x="369" y="477"/>
                    <a:pt x="369" y="478"/>
                  </a:cubicBezTo>
                  <a:cubicBezTo>
                    <a:pt x="368" y="479"/>
                    <a:pt x="369" y="483"/>
                    <a:pt x="369" y="484"/>
                  </a:cubicBezTo>
                  <a:cubicBezTo>
                    <a:pt x="364" y="487"/>
                    <a:pt x="368" y="490"/>
                    <a:pt x="366" y="496"/>
                  </a:cubicBezTo>
                  <a:cubicBezTo>
                    <a:pt x="365" y="496"/>
                    <a:pt x="360" y="495"/>
                    <a:pt x="360" y="496"/>
                  </a:cubicBezTo>
                  <a:cubicBezTo>
                    <a:pt x="359" y="497"/>
                    <a:pt x="362" y="499"/>
                    <a:pt x="363" y="501"/>
                  </a:cubicBezTo>
                  <a:cubicBezTo>
                    <a:pt x="363" y="506"/>
                    <a:pt x="360" y="506"/>
                    <a:pt x="360" y="510"/>
                  </a:cubicBezTo>
                  <a:cubicBezTo>
                    <a:pt x="360" y="512"/>
                    <a:pt x="362" y="517"/>
                    <a:pt x="363" y="516"/>
                  </a:cubicBezTo>
                  <a:cubicBezTo>
                    <a:pt x="359" y="526"/>
                    <a:pt x="354" y="530"/>
                    <a:pt x="345" y="537"/>
                  </a:cubicBezTo>
                  <a:cubicBezTo>
                    <a:pt x="335" y="535"/>
                    <a:pt x="330" y="530"/>
                    <a:pt x="325" y="525"/>
                  </a:cubicBezTo>
                  <a:cubicBezTo>
                    <a:pt x="316" y="535"/>
                    <a:pt x="300" y="518"/>
                    <a:pt x="301" y="519"/>
                  </a:cubicBezTo>
                  <a:cubicBezTo>
                    <a:pt x="299" y="518"/>
                    <a:pt x="298" y="524"/>
                    <a:pt x="298" y="525"/>
                  </a:cubicBezTo>
                  <a:cubicBezTo>
                    <a:pt x="295" y="523"/>
                    <a:pt x="295" y="519"/>
                    <a:pt x="292" y="516"/>
                  </a:cubicBezTo>
                  <a:cubicBezTo>
                    <a:pt x="290" y="513"/>
                    <a:pt x="282" y="513"/>
                    <a:pt x="284" y="504"/>
                  </a:cubicBezTo>
                  <a:cubicBezTo>
                    <a:pt x="281" y="500"/>
                    <a:pt x="276" y="499"/>
                    <a:pt x="272" y="496"/>
                  </a:cubicBezTo>
                  <a:cubicBezTo>
                    <a:pt x="272" y="493"/>
                    <a:pt x="276" y="493"/>
                    <a:pt x="278" y="493"/>
                  </a:cubicBezTo>
                  <a:cubicBezTo>
                    <a:pt x="277" y="485"/>
                    <a:pt x="270" y="488"/>
                    <a:pt x="266" y="484"/>
                  </a:cubicBezTo>
                  <a:cubicBezTo>
                    <a:pt x="264" y="481"/>
                    <a:pt x="264" y="476"/>
                    <a:pt x="260" y="475"/>
                  </a:cubicBezTo>
                  <a:cubicBezTo>
                    <a:pt x="255" y="482"/>
                    <a:pt x="260" y="471"/>
                    <a:pt x="260" y="472"/>
                  </a:cubicBezTo>
                  <a:cubicBezTo>
                    <a:pt x="259" y="468"/>
                    <a:pt x="256" y="472"/>
                    <a:pt x="254" y="469"/>
                  </a:cubicBezTo>
                  <a:cubicBezTo>
                    <a:pt x="252" y="466"/>
                    <a:pt x="257" y="461"/>
                    <a:pt x="251" y="460"/>
                  </a:cubicBezTo>
                  <a:cubicBezTo>
                    <a:pt x="246" y="460"/>
                    <a:pt x="250" y="447"/>
                    <a:pt x="246" y="455"/>
                  </a:cubicBezTo>
                  <a:cubicBezTo>
                    <a:pt x="243" y="453"/>
                    <a:pt x="243" y="448"/>
                    <a:pt x="237" y="449"/>
                  </a:cubicBezTo>
                  <a:cubicBezTo>
                    <a:pt x="238" y="445"/>
                    <a:pt x="242" y="444"/>
                    <a:pt x="243" y="440"/>
                  </a:cubicBezTo>
                  <a:cubicBezTo>
                    <a:pt x="242" y="436"/>
                    <a:pt x="235" y="438"/>
                    <a:pt x="231" y="437"/>
                  </a:cubicBezTo>
                  <a:cubicBezTo>
                    <a:pt x="229" y="426"/>
                    <a:pt x="229" y="421"/>
                    <a:pt x="234" y="411"/>
                  </a:cubicBezTo>
                  <a:cubicBezTo>
                    <a:pt x="227" y="406"/>
                    <a:pt x="240" y="401"/>
                    <a:pt x="228" y="402"/>
                  </a:cubicBezTo>
                  <a:cubicBezTo>
                    <a:pt x="227" y="398"/>
                    <a:pt x="233" y="400"/>
                    <a:pt x="234" y="399"/>
                  </a:cubicBezTo>
                  <a:cubicBezTo>
                    <a:pt x="234" y="398"/>
                    <a:pt x="233" y="393"/>
                    <a:pt x="234" y="393"/>
                  </a:cubicBezTo>
                  <a:cubicBezTo>
                    <a:pt x="236" y="393"/>
                    <a:pt x="237" y="397"/>
                    <a:pt x="240" y="396"/>
                  </a:cubicBezTo>
                  <a:cubicBezTo>
                    <a:pt x="240" y="390"/>
                    <a:pt x="240" y="384"/>
                    <a:pt x="240" y="379"/>
                  </a:cubicBezTo>
                  <a:cubicBezTo>
                    <a:pt x="245" y="379"/>
                    <a:pt x="247" y="376"/>
                    <a:pt x="248" y="373"/>
                  </a:cubicBezTo>
                  <a:cubicBezTo>
                    <a:pt x="251" y="373"/>
                    <a:pt x="251" y="376"/>
                    <a:pt x="251" y="379"/>
                  </a:cubicBezTo>
                  <a:cubicBezTo>
                    <a:pt x="254" y="377"/>
                    <a:pt x="254" y="372"/>
                    <a:pt x="260" y="373"/>
                  </a:cubicBezTo>
                  <a:cubicBezTo>
                    <a:pt x="263" y="369"/>
                    <a:pt x="257" y="367"/>
                    <a:pt x="257" y="367"/>
                  </a:cubicBezTo>
                  <a:cubicBezTo>
                    <a:pt x="257" y="364"/>
                    <a:pt x="266" y="363"/>
                    <a:pt x="266" y="361"/>
                  </a:cubicBezTo>
                  <a:cubicBezTo>
                    <a:pt x="267" y="356"/>
                    <a:pt x="256" y="354"/>
                    <a:pt x="263" y="346"/>
                  </a:cubicBezTo>
                  <a:cubicBezTo>
                    <a:pt x="250" y="354"/>
                    <a:pt x="269" y="339"/>
                    <a:pt x="248" y="343"/>
                  </a:cubicBezTo>
                  <a:cubicBezTo>
                    <a:pt x="247" y="333"/>
                    <a:pt x="257" y="335"/>
                    <a:pt x="266" y="335"/>
                  </a:cubicBezTo>
                  <a:cubicBezTo>
                    <a:pt x="265" y="331"/>
                    <a:pt x="260" y="333"/>
                    <a:pt x="260" y="329"/>
                  </a:cubicBezTo>
                  <a:cubicBezTo>
                    <a:pt x="261" y="325"/>
                    <a:pt x="256" y="327"/>
                    <a:pt x="254" y="326"/>
                  </a:cubicBezTo>
                  <a:cubicBezTo>
                    <a:pt x="253" y="325"/>
                    <a:pt x="255" y="321"/>
                    <a:pt x="254" y="320"/>
                  </a:cubicBezTo>
                  <a:cubicBezTo>
                    <a:pt x="254" y="319"/>
                    <a:pt x="247" y="314"/>
                    <a:pt x="246" y="314"/>
                  </a:cubicBezTo>
                  <a:cubicBezTo>
                    <a:pt x="243" y="314"/>
                    <a:pt x="240" y="307"/>
                    <a:pt x="237" y="302"/>
                  </a:cubicBezTo>
                  <a:cubicBezTo>
                    <a:pt x="233" y="306"/>
                    <a:pt x="231" y="311"/>
                    <a:pt x="228" y="302"/>
                  </a:cubicBezTo>
                  <a:cubicBezTo>
                    <a:pt x="225" y="303"/>
                    <a:pt x="226" y="308"/>
                    <a:pt x="225" y="311"/>
                  </a:cubicBezTo>
                  <a:cubicBezTo>
                    <a:pt x="220" y="311"/>
                    <a:pt x="215" y="311"/>
                    <a:pt x="210" y="311"/>
                  </a:cubicBezTo>
                  <a:cubicBezTo>
                    <a:pt x="201" y="299"/>
                    <a:pt x="208" y="290"/>
                    <a:pt x="210" y="276"/>
                  </a:cubicBezTo>
                  <a:cubicBezTo>
                    <a:pt x="209" y="274"/>
                    <a:pt x="207" y="271"/>
                    <a:pt x="208" y="267"/>
                  </a:cubicBezTo>
                  <a:cubicBezTo>
                    <a:pt x="205" y="267"/>
                    <a:pt x="205" y="271"/>
                    <a:pt x="205" y="273"/>
                  </a:cubicBezTo>
                  <a:cubicBezTo>
                    <a:pt x="197" y="274"/>
                    <a:pt x="207" y="257"/>
                    <a:pt x="196" y="261"/>
                  </a:cubicBezTo>
                  <a:cubicBezTo>
                    <a:pt x="199" y="257"/>
                    <a:pt x="199" y="254"/>
                    <a:pt x="196" y="250"/>
                  </a:cubicBezTo>
                  <a:cubicBezTo>
                    <a:pt x="195" y="246"/>
                    <a:pt x="191" y="247"/>
                    <a:pt x="187" y="247"/>
                  </a:cubicBezTo>
                  <a:cubicBezTo>
                    <a:pt x="185" y="242"/>
                    <a:pt x="186" y="236"/>
                    <a:pt x="184" y="232"/>
                  </a:cubicBezTo>
                  <a:cubicBezTo>
                    <a:pt x="182" y="228"/>
                    <a:pt x="174" y="228"/>
                    <a:pt x="178" y="220"/>
                  </a:cubicBezTo>
                  <a:cubicBezTo>
                    <a:pt x="173" y="223"/>
                    <a:pt x="171" y="218"/>
                    <a:pt x="169" y="218"/>
                  </a:cubicBezTo>
                  <a:cubicBezTo>
                    <a:pt x="168" y="217"/>
                    <a:pt x="164" y="218"/>
                    <a:pt x="164" y="218"/>
                  </a:cubicBezTo>
                  <a:cubicBezTo>
                    <a:pt x="160" y="213"/>
                    <a:pt x="137" y="215"/>
                    <a:pt x="131" y="206"/>
                  </a:cubicBezTo>
                  <a:cubicBezTo>
                    <a:pt x="121" y="211"/>
                    <a:pt x="96" y="199"/>
                    <a:pt x="90" y="206"/>
                  </a:cubicBezTo>
                  <a:cubicBezTo>
                    <a:pt x="86" y="211"/>
                    <a:pt x="87" y="205"/>
                    <a:pt x="82" y="206"/>
                  </a:cubicBezTo>
                  <a:cubicBezTo>
                    <a:pt x="74" y="207"/>
                    <a:pt x="69" y="212"/>
                    <a:pt x="61" y="212"/>
                  </a:cubicBezTo>
                  <a:cubicBezTo>
                    <a:pt x="62" y="212"/>
                    <a:pt x="60" y="209"/>
                    <a:pt x="58" y="209"/>
                  </a:cubicBezTo>
                  <a:cubicBezTo>
                    <a:pt x="55" y="209"/>
                    <a:pt x="52" y="209"/>
                    <a:pt x="49" y="209"/>
                  </a:cubicBezTo>
                  <a:cubicBezTo>
                    <a:pt x="50" y="204"/>
                    <a:pt x="47" y="201"/>
                    <a:pt x="44" y="200"/>
                  </a:cubicBezTo>
                  <a:cubicBezTo>
                    <a:pt x="43" y="195"/>
                    <a:pt x="51" y="199"/>
                    <a:pt x="52" y="197"/>
                  </a:cubicBezTo>
                  <a:cubicBezTo>
                    <a:pt x="53" y="196"/>
                    <a:pt x="45" y="188"/>
                    <a:pt x="58" y="191"/>
                  </a:cubicBezTo>
                  <a:cubicBezTo>
                    <a:pt x="53" y="183"/>
                    <a:pt x="31" y="193"/>
                    <a:pt x="26" y="185"/>
                  </a:cubicBezTo>
                  <a:cubicBezTo>
                    <a:pt x="33" y="171"/>
                    <a:pt x="51" y="186"/>
                    <a:pt x="61" y="174"/>
                  </a:cubicBezTo>
                  <a:cubicBezTo>
                    <a:pt x="55" y="167"/>
                    <a:pt x="36" y="172"/>
                    <a:pt x="29" y="174"/>
                  </a:cubicBezTo>
                  <a:cubicBezTo>
                    <a:pt x="25" y="170"/>
                    <a:pt x="28" y="169"/>
                    <a:pt x="29" y="165"/>
                  </a:cubicBezTo>
                  <a:cubicBezTo>
                    <a:pt x="26" y="164"/>
                    <a:pt x="26" y="166"/>
                    <a:pt x="26" y="168"/>
                  </a:cubicBezTo>
                  <a:cubicBezTo>
                    <a:pt x="23" y="168"/>
                    <a:pt x="24" y="164"/>
                    <a:pt x="23" y="162"/>
                  </a:cubicBezTo>
                  <a:cubicBezTo>
                    <a:pt x="12" y="164"/>
                    <a:pt x="6" y="159"/>
                    <a:pt x="0" y="156"/>
                  </a:cubicBezTo>
                  <a:cubicBezTo>
                    <a:pt x="5" y="137"/>
                    <a:pt x="28" y="142"/>
                    <a:pt x="44" y="139"/>
                  </a:cubicBezTo>
                  <a:cubicBezTo>
                    <a:pt x="48" y="137"/>
                    <a:pt x="47" y="138"/>
                    <a:pt x="49" y="136"/>
                  </a:cubicBezTo>
                  <a:cubicBezTo>
                    <a:pt x="49" y="136"/>
                    <a:pt x="53" y="132"/>
                    <a:pt x="52" y="133"/>
                  </a:cubicBezTo>
                  <a:cubicBezTo>
                    <a:pt x="60" y="129"/>
                    <a:pt x="71" y="132"/>
                    <a:pt x="76" y="130"/>
                  </a:cubicBezTo>
                  <a:cubicBezTo>
                    <a:pt x="79" y="128"/>
                    <a:pt x="76" y="126"/>
                    <a:pt x="79" y="124"/>
                  </a:cubicBezTo>
                  <a:cubicBezTo>
                    <a:pt x="81" y="122"/>
                    <a:pt x="85" y="122"/>
                    <a:pt x="88" y="121"/>
                  </a:cubicBezTo>
                  <a:cubicBezTo>
                    <a:pt x="91" y="119"/>
                    <a:pt x="92" y="116"/>
                    <a:pt x="96" y="112"/>
                  </a:cubicBezTo>
                  <a:cubicBezTo>
                    <a:pt x="100" y="103"/>
                    <a:pt x="87" y="110"/>
                    <a:pt x="90" y="100"/>
                  </a:cubicBezTo>
                  <a:cubicBezTo>
                    <a:pt x="85" y="97"/>
                    <a:pt x="86" y="106"/>
                    <a:pt x="85" y="106"/>
                  </a:cubicBezTo>
                  <a:cubicBezTo>
                    <a:pt x="83" y="107"/>
                    <a:pt x="70" y="100"/>
                    <a:pt x="61" y="103"/>
                  </a:cubicBezTo>
                  <a:cubicBezTo>
                    <a:pt x="58" y="96"/>
                    <a:pt x="68" y="100"/>
                    <a:pt x="70" y="98"/>
                  </a:cubicBezTo>
                  <a:cubicBezTo>
                    <a:pt x="70" y="97"/>
                    <a:pt x="70" y="95"/>
                    <a:pt x="70" y="95"/>
                  </a:cubicBezTo>
                  <a:cubicBezTo>
                    <a:pt x="71" y="94"/>
                    <a:pt x="75" y="96"/>
                    <a:pt x="76" y="95"/>
                  </a:cubicBezTo>
                  <a:cubicBezTo>
                    <a:pt x="76" y="94"/>
                    <a:pt x="78" y="89"/>
                    <a:pt x="79" y="89"/>
                  </a:cubicBezTo>
                  <a:cubicBezTo>
                    <a:pt x="82" y="87"/>
                    <a:pt x="81" y="91"/>
                    <a:pt x="82" y="92"/>
                  </a:cubicBezTo>
                  <a:cubicBezTo>
                    <a:pt x="83" y="92"/>
                    <a:pt x="92" y="89"/>
                    <a:pt x="90" y="83"/>
                  </a:cubicBezTo>
                  <a:cubicBezTo>
                    <a:pt x="96" y="83"/>
                    <a:pt x="97" y="86"/>
                    <a:pt x="102" y="86"/>
                  </a:cubicBezTo>
                  <a:cubicBezTo>
                    <a:pt x="107" y="86"/>
                    <a:pt x="102" y="82"/>
                    <a:pt x="102" y="83"/>
                  </a:cubicBezTo>
                  <a:cubicBezTo>
                    <a:pt x="103" y="80"/>
                    <a:pt x="109" y="80"/>
                    <a:pt x="108" y="74"/>
                  </a:cubicBezTo>
                  <a:cubicBezTo>
                    <a:pt x="115" y="74"/>
                    <a:pt x="122" y="74"/>
                    <a:pt x="129" y="74"/>
                  </a:cubicBezTo>
                  <a:cubicBezTo>
                    <a:pt x="135" y="74"/>
                    <a:pt x="130" y="62"/>
                    <a:pt x="131" y="57"/>
                  </a:cubicBezTo>
                  <a:cubicBezTo>
                    <a:pt x="142" y="58"/>
                    <a:pt x="151" y="61"/>
                    <a:pt x="161" y="57"/>
                  </a:cubicBezTo>
                  <a:cubicBezTo>
                    <a:pt x="161" y="54"/>
                    <a:pt x="157" y="54"/>
                    <a:pt x="155" y="54"/>
                  </a:cubicBezTo>
                  <a:cubicBezTo>
                    <a:pt x="157" y="49"/>
                    <a:pt x="167" y="51"/>
                    <a:pt x="172" y="48"/>
                  </a:cubicBezTo>
                  <a:cubicBezTo>
                    <a:pt x="180" y="43"/>
                    <a:pt x="202" y="46"/>
                    <a:pt x="219" y="45"/>
                  </a:cubicBezTo>
                  <a:cubicBezTo>
                    <a:pt x="224" y="44"/>
                    <a:pt x="224" y="42"/>
                    <a:pt x="228" y="42"/>
                  </a:cubicBezTo>
                  <a:cubicBezTo>
                    <a:pt x="237" y="41"/>
                    <a:pt x="243" y="45"/>
                    <a:pt x="248" y="42"/>
                  </a:cubicBezTo>
                  <a:cubicBezTo>
                    <a:pt x="246" y="45"/>
                    <a:pt x="250" y="52"/>
                    <a:pt x="251" y="51"/>
                  </a:cubicBezTo>
                  <a:cubicBezTo>
                    <a:pt x="255" y="46"/>
                    <a:pt x="252" y="49"/>
                    <a:pt x="260" y="57"/>
                  </a:cubicBezTo>
                  <a:cubicBezTo>
                    <a:pt x="266" y="55"/>
                    <a:pt x="255" y="48"/>
                    <a:pt x="269" y="51"/>
                  </a:cubicBezTo>
                  <a:cubicBezTo>
                    <a:pt x="264" y="46"/>
                    <a:pt x="273" y="39"/>
                    <a:pt x="260" y="39"/>
                  </a:cubicBezTo>
                  <a:cubicBezTo>
                    <a:pt x="261" y="33"/>
                    <a:pt x="283" y="24"/>
                    <a:pt x="284" y="36"/>
                  </a:cubicBezTo>
                  <a:cubicBezTo>
                    <a:pt x="293" y="37"/>
                    <a:pt x="291" y="32"/>
                    <a:pt x="298" y="36"/>
                  </a:cubicBezTo>
                  <a:cubicBezTo>
                    <a:pt x="301" y="38"/>
                    <a:pt x="304" y="40"/>
                    <a:pt x="307" y="42"/>
                  </a:cubicBezTo>
                  <a:cubicBezTo>
                    <a:pt x="310" y="44"/>
                    <a:pt x="320" y="45"/>
                    <a:pt x="330" y="48"/>
                  </a:cubicBezTo>
                  <a:cubicBezTo>
                    <a:pt x="330" y="45"/>
                    <a:pt x="327" y="46"/>
                    <a:pt x="325" y="45"/>
                  </a:cubicBezTo>
                  <a:cubicBezTo>
                    <a:pt x="326" y="41"/>
                    <a:pt x="328" y="39"/>
                    <a:pt x="333" y="39"/>
                  </a:cubicBezTo>
                  <a:cubicBezTo>
                    <a:pt x="328" y="32"/>
                    <a:pt x="317" y="32"/>
                    <a:pt x="307" y="30"/>
                  </a:cubicBezTo>
                  <a:cubicBezTo>
                    <a:pt x="307" y="22"/>
                    <a:pt x="319" y="25"/>
                    <a:pt x="328" y="24"/>
                  </a:cubicBezTo>
                  <a:cubicBezTo>
                    <a:pt x="329" y="18"/>
                    <a:pt x="323" y="19"/>
                    <a:pt x="319" y="18"/>
                  </a:cubicBezTo>
                  <a:cubicBezTo>
                    <a:pt x="325" y="6"/>
                    <a:pt x="336" y="17"/>
                    <a:pt x="345" y="18"/>
                  </a:cubicBezTo>
                  <a:cubicBezTo>
                    <a:pt x="350" y="19"/>
                    <a:pt x="351" y="15"/>
                    <a:pt x="357" y="16"/>
                  </a:cubicBezTo>
                  <a:cubicBezTo>
                    <a:pt x="372" y="16"/>
                    <a:pt x="381" y="22"/>
                    <a:pt x="392" y="16"/>
                  </a:cubicBezTo>
                  <a:cubicBezTo>
                    <a:pt x="396" y="13"/>
                    <a:pt x="402" y="14"/>
                    <a:pt x="409" y="13"/>
                  </a:cubicBezTo>
                  <a:cubicBezTo>
                    <a:pt x="413" y="12"/>
                    <a:pt x="412" y="7"/>
                    <a:pt x="412" y="4"/>
                  </a:cubicBezTo>
                  <a:cubicBezTo>
                    <a:pt x="417" y="3"/>
                    <a:pt x="422" y="5"/>
                    <a:pt x="427" y="4"/>
                  </a:cubicBezTo>
                  <a:cubicBezTo>
                    <a:pt x="431" y="3"/>
                    <a:pt x="432" y="1"/>
                    <a:pt x="436" y="1"/>
                  </a:cubicBezTo>
                  <a:cubicBezTo>
                    <a:pt x="442" y="1"/>
                    <a:pt x="450" y="6"/>
                    <a:pt x="462" y="4"/>
                  </a:cubicBezTo>
                  <a:cubicBezTo>
                    <a:pt x="471" y="3"/>
                    <a:pt x="490" y="0"/>
                    <a:pt x="506" y="1"/>
                  </a:cubicBezTo>
                  <a:cubicBezTo>
                    <a:pt x="511" y="1"/>
                    <a:pt x="511" y="3"/>
                    <a:pt x="515" y="4"/>
                  </a:cubicBezTo>
                  <a:cubicBezTo>
                    <a:pt x="532" y="8"/>
                    <a:pt x="546" y="1"/>
                    <a:pt x="547" y="16"/>
                  </a:cubicBezTo>
                  <a:cubicBezTo>
                    <a:pt x="555" y="18"/>
                    <a:pt x="555" y="11"/>
                    <a:pt x="562" y="13"/>
                  </a:cubicBezTo>
                  <a:cubicBezTo>
                    <a:pt x="561" y="22"/>
                    <a:pt x="572" y="20"/>
                    <a:pt x="576" y="24"/>
                  </a:cubicBezTo>
                  <a:cubicBezTo>
                    <a:pt x="585" y="27"/>
                    <a:pt x="584" y="20"/>
                    <a:pt x="591" y="21"/>
                  </a:cubicBezTo>
                  <a:cubicBezTo>
                    <a:pt x="588" y="32"/>
                    <a:pt x="602" y="26"/>
                    <a:pt x="609" y="27"/>
                  </a:cubicBezTo>
                  <a:cubicBezTo>
                    <a:pt x="603" y="33"/>
                    <a:pt x="603" y="30"/>
                    <a:pt x="606" y="39"/>
                  </a:cubicBezTo>
                  <a:cubicBezTo>
                    <a:pt x="602" y="36"/>
                    <a:pt x="600" y="36"/>
                    <a:pt x="600" y="42"/>
                  </a:cubicBezTo>
                  <a:cubicBezTo>
                    <a:pt x="569" y="44"/>
                    <a:pt x="531" y="45"/>
                    <a:pt x="509" y="48"/>
                  </a:cubicBezTo>
                  <a:cubicBezTo>
                    <a:pt x="507" y="47"/>
                    <a:pt x="506" y="49"/>
                    <a:pt x="506" y="51"/>
                  </a:cubicBezTo>
                  <a:cubicBezTo>
                    <a:pt x="503" y="50"/>
                    <a:pt x="504" y="48"/>
                    <a:pt x="506" y="48"/>
                  </a:cubicBezTo>
                  <a:cubicBezTo>
                    <a:pt x="507" y="46"/>
                    <a:pt x="501" y="44"/>
                    <a:pt x="500" y="45"/>
                  </a:cubicBezTo>
                  <a:cubicBezTo>
                    <a:pt x="500" y="46"/>
                    <a:pt x="501" y="50"/>
                    <a:pt x="500" y="51"/>
                  </a:cubicBezTo>
                  <a:cubicBezTo>
                    <a:pt x="495" y="53"/>
                    <a:pt x="488" y="49"/>
                    <a:pt x="486"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4" name="Freeform 148"/>
            <p:cNvSpPr>
              <a:spLocks noChangeArrowheads="1"/>
            </p:cNvSpPr>
            <p:nvPr/>
          </p:nvSpPr>
          <p:spPr bwMode="auto">
            <a:xfrm>
              <a:off x="3906955" y="2243743"/>
              <a:ext cx="595843" cy="322927"/>
            </a:xfrm>
            <a:custGeom>
              <a:avLst/>
              <a:gdLst>
                <a:gd name="T0" fmla="*/ 329 w 353"/>
                <a:gd name="T1" fmla="*/ 18 h 191"/>
                <a:gd name="T2" fmla="*/ 349 w 353"/>
                <a:gd name="T3" fmla="*/ 30 h 191"/>
                <a:gd name="T4" fmla="*/ 341 w 353"/>
                <a:gd name="T5" fmla="*/ 36 h 191"/>
                <a:gd name="T6" fmla="*/ 326 w 353"/>
                <a:gd name="T7" fmla="*/ 42 h 191"/>
                <a:gd name="T8" fmla="*/ 285 w 353"/>
                <a:gd name="T9" fmla="*/ 50 h 191"/>
                <a:gd name="T10" fmla="*/ 303 w 353"/>
                <a:gd name="T11" fmla="*/ 56 h 191"/>
                <a:gd name="T12" fmla="*/ 267 w 353"/>
                <a:gd name="T13" fmla="*/ 71 h 191"/>
                <a:gd name="T14" fmla="*/ 256 w 353"/>
                <a:gd name="T15" fmla="*/ 77 h 191"/>
                <a:gd name="T16" fmla="*/ 238 w 353"/>
                <a:gd name="T17" fmla="*/ 85 h 191"/>
                <a:gd name="T18" fmla="*/ 209 w 353"/>
                <a:gd name="T19" fmla="*/ 97 h 191"/>
                <a:gd name="T20" fmla="*/ 200 w 353"/>
                <a:gd name="T21" fmla="*/ 106 h 191"/>
                <a:gd name="T22" fmla="*/ 180 w 353"/>
                <a:gd name="T23" fmla="*/ 109 h 191"/>
                <a:gd name="T24" fmla="*/ 191 w 353"/>
                <a:gd name="T25" fmla="*/ 126 h 191"/>
                <a:gd name="T26" fmla="*/ 171 w 353"/>
                <a:gd name="T27" fmla="*/ 141 h 191"/>
                <a:gd name="T28" fmla="*/ 156 w 353"/>
                <a:gd name="T29" fmla="*/ 150 h 191"/>
                <a:gd name="T30" fmla="*/ 130 w 353"/>
                <a:gd name="T31" fmla="*/ 167 h 191"/>
                <a:gd name="T32" fmla="*/ 139 w 353"/>
                <a:gd name="T33" fmla="*/ 182 h 191"/>
                <a:gd name="T34" fmla="*/ 115 w 353"/>
                <a:gd name="T35" fmla="*/ 188 h 191"/>
                <a:gd name="T36" fmla="*/ 71 w 353"/>
                <a:gd name="T37" fmla="*/ 179 h 191"/>
                <a:gd name="T38" fmla="*/ 57 w 353"/>
                <a:gd name="T39" fmla="*/ 182 h 191"/>
                <a:gd name="T40" fmla="*/ 36 w 353"/>
                <a:gd name="T41" fmla="*/ 167 h 191"/>
                <a:gd name="T42" fmla="*/ 57 w 353"/>
                <a:gd name="T43" fmla="*/ 150 h 191"/>
                <a:gd name="T44" fmla="*/ 80 w 353"/>
                <a:gd name="T45" fmla="*/ 150 h 191"/>
                <a:gd name="T46" fmla="*/ 39 w 353"/>
                <a:gd name="T47" fmla="*/ 141 h 191"/>
                <a:gd name="T48" fmla="*/ 63 w 353"/>
                <a:gd name="T49" fmla="*/ 124 h 191"/>
                <a:gd name="T50" fmla="*/ 83 w 353"/>
                <a:gd name="T51" fmla="*/ 124 h 191"/>
                <a:gd name="T52" fmla="*/ 83 w 353"/>
                <a:gd name="T53" fmla="*/ 112 h 191"/>
                <a:gd name="T54" fmla="*/ 77 w 353"/>
                <a:gd name="T55" fmla="*/ 97 h 191"/>
                <a:gd name="T56" fmla="*/ 63 w 353"/>
                <a:gd name="T57" fmla="*/ 91 h 191"/>
                <a:gd name="T58" fmla="*/ 95 w 353"/>
                <a:gd name="T59" fmla="*/ 88 h 191"/>
                <a:gd name="T60" fmla="*/ 107 w 353"/>
                <a:gd name="T61" fmla="*/ 83 h 191"/>
                <a:gd name="T62" fmla="*/ 130 w 353"/>
                <a:gd name="T63" fmla="*/ 65 h 191"/>
                <a:gd name="T64" fmla="*/ 80 w 353"/>
                <a:gd name="T65" fmla="*/ 74 h 191"/>
                <a:gd name="T66" fmla="*/ 45 w 353"/>
                <a:gd name="T67" fmla="*/ 65 h 191"/>
                <a:gd name="T68" fmla="*/ 10 w 353"/>
                <a:gd name="T69" fmla="*/ 56 h 191"/>
                <a:gd name="T70" fmla="*/ 4 w 353"/>
                <a:gd name="T71" fmla="*/ 39 h 191"/>
                <a:gd name="T72" fmla="*/ 63 w 353"/>
                <a:gd name="T73" fmla="*/ 24 h 191"/>
                <a:gd name="T74" fmla="*/ 104 w 353"/>
                <a:gd name="T75" fmla="*/ 15 h 191"/>
                <a:gd name="T76" fmla="*/ 153 w 353"/>
                <a:gd name="T77" fmla="*/ 6 h 191"/>
                <a:gd name="T78" fmla="*/ 203 w 353"/>
                <a:gd name="T79" fmla="*/ 3 h 191"/>
                <a:gd name="T80" fmla="*/ 229 w 353"/>
                <a:gd name="T81" fmla="*/ 3 h 191"/>
                <a:gd name="T82" fmla="*/ 279 w 353"/>
                <a:gd name="T83" fmla="*/ 3 h 191"/>
                <a:gd name="T84" fmla="*/ 329 w 353"/>
                <a:gd name="T85" fmla="*/ 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3" h="191">
                  <a:moveTo>
                    <a:pt x="329" y="6"/>
                  </a:moveTo>
                  <a:cubicBezTo>
                    <a:pt x="324" y="12"/>
                    <a:pt x="329" y="10"/>
                    <a:pt x="329" y="18"/>
                  </a:cubicBezTo>
                  <a:cubicBezTo>
                    <a:pt x="337" y="18"/>
                    <a:pt x="345" y="18"/>
                    <a:pt x="352" y="18"/>
                  </a:cubicBezTo>
                  <a:cubicBezTo>
                    <a:pt x="353" y="23"/>
                    <a:pt x="349" y="24"/>
                    <a:pt x="349" y="30"/>
                  </a:cubicBezTo>
                  <a:cubicBezTo>
                    <a:pt x="348" y="31"/>
                    <a:pt x="342" y="28"/>
                    <a:pt x="341" y="30"/>
                  </a:cubicBezTo>
                  <a:cubicBezTo>
                    <a:pt x="340" y="31"/>
                    <a:pt x="341" y="35"/>
                    <a:pt x="341" y="36"/>
                  </a:cubicBezTo>
                  <a:cubicBezTo>
                    <a:pt x="336" y="38"/>
                    <a:pt x="330" y="39"/>
                    <a:pt x="329" y="36"/>
                  </a:cubicBezTo>
                  <a:cubicBezTo>
                    <a:pt x="325" y="35"/>
                    <a:pt x="328" y="41"/>
                    <a:pt x="326" y="42"/>
                  </a:cubicBezTo>
                  <a:cubicBezTo>
                    <a:pt x="323" y="44"/>
                    <a:pt x="314" y="39"/>
                    <a:pt x="314" y="44"/>
                  </a:cubicBezTo>
                  <a:cubicBezTo>
                    <a:pt x="304" y="43"/>
                    <a:pt x="291" y="41"/>
                    <a:pt x="285" y="50"/>
                  </a:cubicBezTo>
                  <a:cubicBezTo>
                    <a:pt x="288" y="57"/>
                    <a:pt x="300" y="50"/>
                    <a:pt x="303" y="47"/>
                  </a:cubicBezTo>
                  <a:cubicBezTo>
                    <a:pt x="307" y="49"/>
                    <a:pt x="301" y="51"/>
                    <a:pt x="303" y="56"/>
                  </a:cubicBezTo>
                  <a:cubicBezTo>
                    <a:pt x="292" y="56"/>
                    <a:pt x="286" y="61"/>
                    <a:pt x="276" y="62"/>
                  </a:cubicBezTo>
                  <a:cubicBezTo>
                    <a:pt x="272" y="64"/>
                    <a:pt x="269" y="67"/>
                    <a:pt x="267" y="71"/>
                  </a:cubicBezTo>
                  <a:cubicBezTo>
                    <a:pt x="265" y="72"/>
                    <a:pt x="261" y="70"/>
                    <a:pt x="259" y="71"/>
                  </a:cubicBezTo>
                  <a:cubicBezTo>
                    <a:pt x="255" y="72"/>
                    <a:pt x="258" y="75"/>
                    <a:pt x="256" y="77"/>
                  </a:cubicBezTo>
                  <a:cubicBezTo>
                    <a:pt x="253" y="79"/>
                    <a:pt x="247" y="74"/>
                    <a:pt x="247" y="80"/>
                  </a:cubicBezTo>
                  <a:cubicBezTo>
                    <a:pt x="247" y="84"/>
                    <a:pt x="238" y="81"/>
                    <a:pt x="238" y="85"/>
                  </a:cubicBezTo>
                  <a:cubicBezTo>
                    <a:pt x="238" y="92"/>
                    <a:pt x="230" y="87"/>
                    <a:pt x="227" y="91"/>
                  </a:cubicBezTo>
                  <a:cubicBezTo>
                    <a:pt x="223" y="95"/>
                    <a:pt x="216" y="94"/>
                    <a:pt x="209" y="97"/>
                  </a:cubicBezTo>
                  <a:cubicBezTo>
                    <a:pt x="208" y="98"/>
                    <a:pt x="209" y="100"/>
                    <a:pt x="206" y="100"/>
                  </a:cubicBezTo>
                  <a:cubicBezTo>
                    <a:pt x="199" y="100"/>
                    <a:pt x="203" y="103"/>
                    <a:pt x="200" y="106"/>
                  </a:cubicBezTo>
                  <a:cubicBezTo>
                    <a:pt x="200" y="106"/>
                    <a:pt x="198" y="106"/>
                    <a:pt x="197" y="106"/>
                  </a:cubicBezTo>
                  <a:cubicBezTo>
                    <a:pt x="195" y="106"/>
                    <a:pt x="189" y="111"/>
                    <a:pt x="180" y="109"/>
                  </a:cubicBezTo>
                  <a:cubicBezTo>
                    <a:pt x="180" y="113"/>
                    <a:pt x="192" y="114"/>
                    <a:pt x="180" y="115"/>
                  </a:cubicBezTo>
                  <a:cubicBezTo>
                    <a:pt x="181" y="121"/>
                    <a:pt x="194" y="116"/>
                    <a:pt x="191" y="126"/>
                  </a:cubicBezTo>
                  <a:cubicBezTo>
                    <a:pt x="185" y="120"/>
                    <a:pt x="185" y="127"/>
                    <a:pt x="185" y="135"/>
                  </a:cubicBezTo>
                  <a:cubicBezTo>
                    <a:pt x="179" y="126"/>
                    <a:pt x="176" y="138"/>
                    <a:pt x="171" y="141"/>
                  </a:cubicBezTo>
                  <a:cubicBezTo>
                    <a:pt x="165" y="145"/>
                    <a:pt x="157" y="142"/>
                    <a:pt x="153" y="147"/>
                  </a:cubicBezTo>
                  <a:cubicBezTo>
                    <a:pt x="151" y="150"/>
                    <a:pt x="156" y="149"/>
                    <a:pt x="156" y="150"/>
                  </a:cubicBezTo>
                  <a:cubicBezTo>
                    <a:pt x="157" y="152"/>
                    <a:pt x="146" y="155"/>
                    <a:pt x="153" y="156"/>
                  </a:cubicBezTo>
                  <a:cubicBezTo>
                    <a:pt x="150" y="164"/>
                    <a:pt x="133" y="159"/>
                    <a:pt x="130" y="167"/>
                  </a:cubicBezTo>
                  <a:cubicBezTo>
                    <a:pt x="135" y="172"/>
                    <a:pt x="143" y="174"/>
                    <a:pt x="153" y="173"/>
                  </a:cubicBezTo>
                  <a:cubicBezTo>
                    <a:pt x="155" y="183"/>
                    <a:pt x="139" y="175"/>
                    <a:pt x="139" y="182"/>
                  </a:cubicBezTo>
                  <a:cubicBezTo>
                    <a:pt x="138" y="186"/>
                    <a:pt x="135" y="182"/>
                    <a:pt x="133" y="182"/>
                  </a:cubicBezTo>
                  <a:cubicBezTo>
                    <a:pt x="126" y="182"/>
                    <a:pt x="123" y="191"/>
                    <a:pt x="115" y="188"/>
                  </a:cubicBezTo>
                  <a:cubicBezTo>
                    <a:pt x="113" y="185"/>
                    <a:pt x="109" y="185"/>
                    <a:pt x="109" y="179"/>
                  </a:cubicBezTo>
                  <a:cubicBezTo>
                    <a:pt x="95" y="177"/>
                    <a:pt x="85" y="182"/>
                    <a:pt x="71" y="179"/>
                  </a:cubicBezTo>
                  <a:cubicBezTo>
                    <a:pt x="70" y="179"/>
                    <a:pt x="67" y="176"/>
                    <a:pt x="68" y="176"/>
                  </a:cubicBezTo>
                  <a:cubicBezTo>
                    <a:pt x="64" y="176"/>
                    <a:pt x="61" y="181"/>
                    <a:pt x="57" y="182"/>
                  </a:cubicBezTo>
                  <a:cubicBezTo>
                    <a:pt x="43" y="184"/>
                    <a:pt x="32" y="178"/>
                    <a:pt x="16" y="176"/>
                  </a:cubicBezTo>
                  <a:cubicBezTo>
                    <a:pt x="21" y="171"/>
                    <a:pt x="26" y="167"/>
                    <a:pt x="36" y="167"/>
                  </a:cubicBezTo>
                  <a:cubicBezTo>
                    <a:pt x="42" y="167"/>
                    <a:pt x="37" y="155"/>
                    <a:pt x="42" y="153"/>
                  </a:cubicBezTo>
                  <a:cubicBezTo>
                    <a:pt x="50" y="155"/>
                    <a:pt x="50" y="149"/>
                    <a:pt x="57" y="150"/>
                  </a:cubicBezTo>
                  <a:cubicBezTo>
                    <a:pt x="56" y="160"/>
                    <a:pt x="68" y="159"/>
                    <a:pt x="77" y="159"/>
                  </a:cubicBezTo>
                  <a:cubicBezTo>
                    <a:pt x="84" y="157"/>
                    <a:pt x="74" y="154"/>
                    <a:pt x="80" y="150"/>
                  </a:cubicBezTo>
                  <a:cubicBezTo>
                    <a:pt x="79" y="143"/>
                    <a:pt x="63" y="151"/>
                    <a:pt x="68" y="138"/>
                  </a:cubicBezTo>
                  <a:cubicBezTo>
                    <a:pt x="56" y="141"/>
                    <a:pt x="52" y="145"/>
                    <a:pt x="39" y="141"/>
                  </a:cubicBezTo>
                  <a:cubicBezTo>
                    <a:pt x="41" y="135"/>
                    <a:pt x="47" y="133"/>
                    <a:pt x="54" y="132"/>
                  </a:cubicBezTo>
                  <a:cubicBezTo>
                    <a:pt x="57" y="129"/>
                    <a:pt x="60" y="126"/>
                    <a:pt x="63" y="124"/>
                  </a:cubicBezTo>
                  <a:cubicBezTo>
                    <a:pt x="66" y="124"/>
                    <a:pt x="68" y="123"/>
                    <a:pt x="68" y="121"/>
                  </a:cubicBezTo>
                  <a:cubicBezTo>
                    <a:pt x="75" y="120"/>
                    <a:pt x="80" y="121"/>
                    <a:pt x="83" y="124"/>
                  </a:cubicBezTo>
                  <a:cubicBezTo>
                    <a:pt x="87" y="122"/>
                    <a:pt x="90" y="119"/>
                    <a:pt x="92" y="115"/>
                  </a:cubicBezTo>
                  <a:cubicBezTo>
                    <a:pt x="92" y="110"/>
                    <a:pt x="86" y="114"/>
                    <a:pt x="83" y="112"/>
                  </a:cubicBezTo>
                  <a:cubicBezTo>
                    <a:pt x="82" y="111"/>
                    <a:pt x="81" y="104"/>
                    <a:pt x="80" y="103"/>
                  </a:cubicBezTo>
                  <a:cubicBezTo>
                    <a:pt x="79" y="102"/>
                    <a:pt x="76" y="100"/>
                    <a:pt x="77" y="97"/>
                  </a:cubicBezTo>
                  <a:cubicBezTo>
                    <a:pt x="75" y="99"/>
                    <a:pt x="72" y="100"/>
                    <a:pt x="68" y="100"/>
                  </a:cubicBezTo>
                  <a:cubicBezTo>
                    <a:pt x="69" y="94"/>
                    <a:pt x="68" y="91"/>
                    <a:pt x="63" y="91"/>
                  </a:cubicBezTo>
                  <a:cubicBezTo>
                    <a:pt x="65" y="86"/>
                    <a:pt x="68" y="81"/>
                    <a:pt x="77" y="83"/>
                  </a:cubicBezTo>
                  <a:cubicBezTo>
                    <a:pt x="86" y="82"/>
                    <a:pt x="83" y="92"/>
                    <a:pt x="95" y="88"/>
                  </a:cubicBezTo>
                  <a:cubicBezTo>
                    <a:pt x="94" y="92"/>
                    <a:pt x="95" y="94"/>
                    <a:pt x="98" y="94"/>
                  </a:cubicBezTo>
                  <a:cubicBezTo>
                    <a:pt x="107" y="97"/>
                    <a:pt x="102" y="85"/>
                    <a:pt x="107" y="83"/>
                  </a:cubicBezTo>
                  <a:cubicBezTo>
                    <a:pt x="121" y="79"/>
                    <a:pt x="134" y="75"/>
                    <a:pt x="142" y="65"/>
                  </a:cubicBezTo>
                  <a:cubicBezTo>
                    <a:pt x="141" y="57"/>
                    <a:pt x="137" y="69"/>
                    <a:pt x="130" y="65"/>
                  </a:cubicBezTo>
                  <a:cubicBezTo>
                    <a:pt x="126" y="68"/>
                    <a:pt x="118" y="69"/>
                    <a:pt x="115" y="74"/>
                  </a:cubicBezTo>
                  <a:cubicBezTo>
                    <a:pt x="107" y="71"/>
                    <a:pt x="93" y="75"/>
                    <a:pt x="80" y="74"/>
                  </a:cubicBezTo>
                  <a:cubicBezTo>
                    <a:pt x="73" y="73"/>
                    <a:pt x="69" y="69"/>
                    <a:pt x="60" y="74"/>
                  </a:cubicBezTo>
                  <a:cubicBezTo>
                    <a:pt x="57" y="63"/>
                    <a:pt x="49" y="75"/>
                    <a:pt x="45" y="65"/>
                  </a:cubicBezTo>
                  <a:cubicBezTo>
                    <a:pt x="40" y="70"/>
                    <a:pt x="33" y="62"/>
                    <a:pt x="22" y="65"/>
                  </a:cubicBezTo>
                  <a:cubicBezTo>
                    <a:pt x="24" y="56"/>
                    <a:pt x="12" y="61"/>
                    <a:pt x="10" y="56"/>
                  </a:cubicBezTo>
                  <a:cubicBezTo>
                    <a:pt x="8" y="48"/>
                    <a:pt x="16" y="51"/>
                    <a:pt x="19" y="47"/>
                  </a:cubicBezTo>
                  <a:cubicBezTo>
                    <a:pt x="19" y="39"/>
                    <a:pt x="0" y="51"/>
                    <a:pt x="4" y="39"/>
                  </a:cubicBezTo>
                  <a:cubicBezTo>
                    <a:pt x="17" y="34"/>
                    <a:pt x="39" y="33"/>
                    <a:pt x="60" y="30"/>
                  </a:cubicBezTo>
                  <a:cubicBezTo>
                    <a:pt x="63" y="30"/>
                    <a:pt x="62" y="26"/>
                    <a:pt x="63" y="24"/>
                  </a:cubicBezTo>
                  <a:cubicBezTo>
                    <a:pt x="78" y="26"/>
                    <a:pt x="89" y="21"/>
                    <a:pt x="98" y="24"/>
                  </a:cubicBezTo>
                  <a:cubicBezTo>
                    <a:pt x="100" y="22"/>
                    <a:pt x="102" y="19"/>
                    <a:pt x="104" y="15"/>
                  </a:cubicBezTo>
                  <a:cubicBezTo>
                    <a:pt x="121" y="14"/>
                    <a:pt x="137" y="9"/>
                    <a:pt x="150" y="12"/>
                  </a:cubicBezTo>
                  <a:cubicBezTo>
                    <a:pt x="153" y="12"/>
                    <a:pt x="153" y="9"/>
                    <a:pt x="153" y="6"/>
                  </a:cubicBezTo>
                  <a:cubicBezTo>
                    <a:pt x="165" y="7"/>
                    <a:pt x="181" y="4"/>
                    <a:pt x="188" y="9"/>
                  </a:cubicBezTo>
                  <a:cubicBezTo>
                    <a:pt x="190" y="4"/>
                    <a:pt x="202" y="10"/>
                    <a:pt x="203" y="3"/>
                  </a:cubicBezTo>
                  <a:cubicBezTo>
                    <a:pt x="211" y="7"/>
                    <a:pt x="221" y="7"/>
                    <a:pt x="232" y="6"/>
                  </a:cubicBezTo>
                  <a:cubicBezTo>
                    <a:pt x="233" y="4"/>
                    <a:pt x="231" y="4"/>
                    <a:pt x="229" y="3"/>
                  </a:cubicBezTo>
                  <a:cubicBezTo>
                    <a:pt x="230" y="0"/>
                    <a:pt x="232" y="2"/>
                    <a:pt x="232" y="3"/>
                  </a:cubicBezTo>
                  <a:cubicBezTo>
                    <a:pt x="246" y="6"/>
                    <a:pt x="266" y="1"/>
                    <a:pt x="279" y="3"/>
                  </a:cubicBezTo>
                  <a:cubicBezTo>
                    <a:pt x="280" y="4"/>
                    <a:pt x="279" y="9"/>
                    <a:pt x="279" y="9"/>
                  </a:cubicBezTo>
                  <a:cubicBezTo>
                    <a:pt x="301" y="10"/>
                    <a:pt x="304" y="5"/>
                    <a:pt x="3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5" name="Freeform 149"/>
            <p:cNvSpPr>
              <a:spLocks noChangeArrowheads="1"/>
            </p:cNvSpPr>
            <p:nvPr/>
          </p:nvSpPr>
          <p:spPr bwMode="auto">
            <a:xfrm>
              <a:off x="6111718" y="2365198"/>
              <a:ext cx="172180" cy="62871"/>
            </a:xfrm>
            <a:custGeom>
              <a:avLst/>
              <a:gdLst>
                <a:gd name="T0" fmla="*/ 27 w 102"/>
                <a:gd name="T1" fmla="*/ 5 h 37"/>
                <a:gd name="T2" fmla="*/ 27 w 102"/>
                <a:gd name="T3" fmla="*/ 8 h 37"/>
                <a:gd name="T4" fmla="*/ 36 w 102"/>
                <a:gd name="T5" fmla="*/ 16 h 37"/>
                <a:gd name="T6" fmla="*/ 44 w 102"/>
                <a:gd name="T7" fmla="*/ 11 h 37"/>
                <a:gd name="T8" fmla="*/ 59 w 102"/>
                <a:gd name="T9" fmla="*/ 16 h 37"/>
                <a:gd name="T10" fmla="*/ 85 w 102"/>
                <a:gd name="T11" fmla="*/ 11 h 37"/>
                <a:gd name="T12" fmla="*/ 97 w 102"/>
                <a:gd name="T13" fmla="*/ 16 h 37"/>
                <a:gd name="T14" fmla="*/ 91 w 102"/>
                <a:gd name="T15" fmla="*/ 28 h 37"/>
                <a:gd name="T16" fmla="*/ 65 w 102"/>
                <a:gd name="T17" fmla="*/ 31 h 37"/>
                <a:gd name="T18" fmla="*/ 47 w 102"/>
                <a:gd name="T19" fmla="*/ 37 h 37"/>
                <a:gd name="T20" fmla="*/ 18 w 102"/>
                <a:gd name="T21" fmla="*/ 16 h 37"/>
                <a:gd name="T22" fmla="*/ 3 w 102"/>
                <a:gd name="T23" fmla="*/ 13 h 37"/>
                <a:gd name="T24" fmla="*/ 27 w 102"/>
                <a:gd name="T25"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37">
                  <a:moveTo>
                    <a:pt x="27" y="5"/>
                  </a:moveTo>
                  <a:cubicBezTo>
                    <a:pt x="30" y="5"/>
                    <a:pt x="28" y="8"/>
                    <a:pt x="27" y="8"/>
                  </a:cubicBezTo>
                  <a:cubicBezTo>
                    <a:pt x="26" y="15"/>
                    <a:pt x="40" y="6"/>
                    <a:pt x="36" y="16"/>
                  </a:cubicBezTo>
                  <a:cubicBezTo>
                    <a:pt x="42" y="18"/>
                    <a:pt x="40" y="11"/>
                    <a:pt x="44" y="11"/>
                  </a:cubicBezTo>
                  <a:cubicBezTo>
                    <a:pt x="51" y="17"/>
                    <a:pt x="58" y="4"/>
                    <a:pt x="59" y="16"/>
                  </a:cubicBezTo>
                  <a:cubicBezTo>
                    <a:pt x="67" y="14"/>
                    <a:pt x="77" y="13"/>
                    <a:pt x="85" y="11"/>
                  </a:cubicBezTo>
                  <a:cubicBezTo>
                    <a:pt x="83" y="18"/>
                    <a:pt x="99" y="8"/>
                    <a:pt x="97" y="16"/>
                  </a:cubicBezTo>
                  <a:cubicBezTo>
                    <a:pt x="102" y="25"/>
                    <a:pt x="79" y="21"/>
                    <a:pt x="91" y="28"/>
                  </a:cubicBezTo>
                  <a:cubicBezTo>
                    <a:pt x="88" y="35"/>
                    <a:pt x="73" y="29"/>
                    <a:pt x="65" y="31"/>
                  </a:cubicBezTo>
                  <a:cubicBezTo>
                    <a:pt x="58" y="32"/>
                    <a:pt x="53" y="35"/>
                    <a:pt x="47" y="37"/>
                  </a:cubicBezTo>
                  <a:cubicBezTo>
                    <a:pt x="36" y="32"/>
                    <a:pt x="24" y="27"/>
                    <a:pt x="18" y="16"/>
                  </a:cubicBezTo>
                  <a:cubicBezTo>
                    <a:pt x="14" y="15"/>
                    <a:pt x="3" y="20"/>
                    <a:pt x="3" y="13"/>
                  </a:cubicBezTo>
                  <a:cubicBezTo>
                    <a:pt x="0" y="0"/>
                    <a:pt x="25" y="14"/>
                    <a:pt x="2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6" name="Freeform 150"/>
            <p:cNvSpPr>
              <a:spLocks noChangeArrowheads="1"/>
            </p:cNvSpPr>
            <p:nvPr/>
          </p:nvSpPr>
          <p:spPr bwMode="auto">
            <a:xfrm>
              <a:off x="3449714" y="2451646"/>
              <a:ext cx="77160" cy="22148"/>
            </a:xfrm>
            <a:custGeom>
              <a:avLst/>
              <a:gdLst>
                <a:gd name="T0" fmla="*/ 44 w 46"/>
                <a:gd name="T1" fmla="*/ 1 h 13"/>
                <a:gd name="T2" fmla="*/ 26 w 46"/>
                <a:gd name="T3" fmla="*/ 9 h 13"/>
                <a:gd name="T4" fmla="*/ 20 w 46"/>
                <a:gd name="T5" fmla="*/ 12 h 13"/>
                <a:gd name="T6" fmla="*/ 9 w 46"/>
                <a:gd name="T7" fmla="*/ 12 h 13"/>
                <a:gd name="T8" fmla="*/ 15 w 46"/>
                <a:gd name="T9" fmla="*/ 3 h 13"/>
                <a:gd name="T10" fmla="*/ 44 w 46"/>
                <a:gd name="T11" fmla="*/ 1 h 13"/>
              </a:gdLst>
              <a:ahLst/>
              <a:cxnLst>
                <a:cxn ang="0">
                  <a:pos x="T0" y="T1"/>
                </a:cxn>
                <a:cxn ang="0">
                  <a:pos x="T2" y="T3"/>
                </a:cxn>
                <a:cxn ang="0">
                  <a:pos x="T4" y="T5"/>
                </a:cxn>
                <a:cxn ang="0">
                  <a:pos x="T6" y="T7"/>
                </a:cxn>
                <a:cxn ang="0">
                  <a:pos x="T8" y="T9"/>
                </a:cxn>
                <a:cxn ang="0">
                  <a:pos x="T10" y="T11"/>
                </a:cxn>
              </a:cxnLst>
              <a:rect l="0" t="0" r="r" b="b"/>
              <a:pathLst>
                <a:path w="46" h="13">
                  <a:moveTo>
                    <a:pt x="44" y="1"/>
                  </a:moveTo>
                  <a:cubicBezTo>
                    <a:pt x="46" y="10"/>
                    <a:pt x="34" y="8"/>
                    <a:pt x="26" y="9"/>
                  </a:cubicBezTo>
                  <a:cubicBezTo>
                    <a:pt x="24" y="10"/>
                    <a:pt x="23" y="12"/>
                    <a:pt x="20" y="12"/>
                  </a:cubicBezTo>
                  <a:cubicBezTo>
                    <a:pt x="16" y="12"/>
                    <a:pt x="9" y="8"/>
                    <a:pt x="9" y="12"/>
                  </a:cubicBezTo>
                  <a:cubicBezTo>
                    <a:pt x="0" y="13"/>
                    <a:pt x="14" y="3"/>
                    <a:pt x="15" y="3"/>
                  </a:cubicBezTo>
                  <a:cubicBezTo>
                    <a:pt x="20" y="10"/>
                    <a:pt x="34" y="0"/>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7" name="Freeform 151"/>
            <p:cNvSpPr>
              <a:spLocks noChangeArrowheads="1"/>
            </p:cNvSpPr>
            <p:nvPr/>
          </p:nvSpPr>
          <p:spPr bwMode="auto">
            <a:xfrm>
              <a:off x="3759781" y="2451646"/>
              <a:ext cx="72873" cy="45724"/>
            </a:xfrm>
            <a:custGeom>
              <a:avLst/>
              <a:gdLst>
                <a:gd name="T0" fmla="*/ 21 w 43"/>
                <a:gd name="T1" fmla="*/ 1 h 27"/>
                <a:gd name="T2" fmla="*/ 15 w 43"/>
                <a:gd name="T3" fmla="*/ 3 h 27"/>
                <a:gd name="T4" fmla="*/ 30 w 43"/>
                <a:gd name="T5" fmla="*/ 12 h 27"/>
                <a:gd name="T6" fmla="*/ 35 w 43"/>
                <a:gd name="T7" fmla="*/ 9 h 27"/>
                <a:gd name="T8" fmla="*/ 18 w 43"/>
                <a:gd name="T9" fmla="*/ 27 h 27"/>
                <a:gd name="T10" fmla="*/ 0 w 43"/>
                <a:gd name="T11" fmla="*/ 6 h 27"/>
                <a:gd name="T12" fmla="*/ 21 w 43"/>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43" h="27">
                  <a:moveTo>
                    <a:pt x="21" y="1"/>
                  </a:moveTo>
                  <a:cubicBezTo>
                    <a:pt x="21" y="3"/>
                    <a:pt x="17" y="3"/>
                    <a:pt x="15" y="3"/>
                  </a:cubicBezTo>
                  <a:cubicBezTo>
                    <a:pt x="14" y="12"/>
                    <a:pt x="34" y="0"/>
                    <a:pt x="30" y="12"/>
                  </a:cubicBezTo>
                  <a:cubicBezTo>
                    <a:pt x="33" y="13"/>
                    <a:pt x="35" y="12"/>
                    <a:pt x="35" y="9"/>
                  </a:cubicBezTo>
                  <a:cubicBezTo>
                    <a:pt x="43" y="17"/>
                    <a:pt x="20" y="19"/>
                    <a:pt x="18" y="27"/>
                  </a:cubicBezTo>
                  <a:cubicBezTo>
                    <a:pt x="11" y="22"/>
                    <a:pt x="12" y="8"/>
                    <a:pt x="0" y="6"/>
                  </a:cubicBezTo>
                  <a:cubicBezTo>
                    <a:pt x="4" y="1"/>
                    <a:pt x="16" y="4"/>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8" name="Freeform 152"/>
            <p:cNvSpPr>
              <a:spLocks noEditPoints="1" noChangeArrowheads="1"/>
            </p:cNvSpPr>
            <p:nvPr/>
          </p:nvSpPr>
          <p:spPr bwMode="auto">
            <a:xfrm>
              <a:off x="5380845" y="2503800"/>
              <a:ext cx="4177332" cy="2740593"/>
            </a:xfrm>
            <a:custGeom>
              <a:avLst/>
              <a:gdLst>
                <a:gd name="T0" fmla="*/ 1470 w 2474"/>
                <a:gd name="T1" fmla="*/ 113 h 1622"/>
                <a:gd name="T2" fmla="*/ 1736 w 2474"/>
                <a:gd name="T3" fmla="*/ 113 h 1622"/>
                <a:gd name="T4" fmla="*/ 1958 w 2474"/>
                <a:gd name="T5" fmla="*/ 133 h 1622"/>
                <a:gd name="T6" fmla="*/ 2248 w 2474"/>
                <a:gd name="T7" fmla="*/ 180 h 1622"/>
                <a:gd name="T8" fmla="*/ 2474 w 2474"/>
                <a:gd name="T9" fmla="*/ 253 h 1622"/>
                <a:gd name="T10" fmla="*/ 2330 w 2474"/>
                <a:gd name="T11" fmla="*/ 289 h 1622"/>
                <a:gd name="T12" fmla="*/ 2146 w 2474"/>
                <a:gd name="T13" fmla="*/ 429 h 1622"/>
                <a:gd name="T14" fmla="*/ 2073 w 2474"/>
                <a:gd name="T15" fmla="*/ 473 h 1622"/>
                <a:gd name="T16" fmla="*/ 2169 w 2474"/>
                <a:gd name="T17" fmla="*/ 327 h 1622"/>
                <a:gd name="T18" fmla="*/ 1958 w 2474"/>
                <a:gd name="T19" fmla="*/ 388 h 1622"/>
                <a:gd name="T20" fmla="*/ 1891 w 2474"/>
                <a:gd name="T21" fmla="*/ 490 h 1622"/>
                <a:gd name="T22" fmla="*/ 1774 w 2474"/>
                <a:gd name="T23" fmla="*/ 651 h 1622"/>
                <a:gd name="T24" fmla="*/ 1698 w 2474"/>
                <a:gd name="T25" fmla="*/ 690 h 1622"/>
                <a:gd name="T26" fmla="*/ 1666 w 2474"/>
                <a:gd name="T27" fmla="*/ 728 h 1622"/>
                <a:gd name="T28" fmla="*/ 1560 w 2474"/>
                <a:gd name="T29" fmla="*/ 921 h 1622"/>
                <a:gd name="T30" fmla="*/ 1502 w 2474"/>
                <a:gd name="T31" fmla="*/ 1058 h 1622"/>
                <a:gd name="T32" fmla="*/ 1405 w 2474"/>
                <a:gd name="T33" fmla="*/ 1076 h 1622"/>
                <a:gd name="T34" fmla="*/ 1385 w 2474"/>
                <a:gd name="T35" fmla="*/ 1082 h 1622"/>
                <a:gd name="T36" fmla="*/ 1332 w 2474"/>
                <a:gd name="T37" fmla="*/ 944 h 1622"/>
                <a:gd name="T38" fmla="*/ 1165 w 2474"/>
                <a:gd name="T39" fmla="*/ 1032 h 1622"/>
                <a:gd name="T40" fmla="*/ 1045 w 2474"/>
                <a:gd name="T41" fmla="*/ 909 h 1622"/>
                <a:gd name="T42" fmla="*/ 823 w 2474"/>
                <a:gd name="T43" fmla="*/ 874 h 1622"/>
                <a:gd name="T44" fmla="*/ 875 w 2474"/>
                <a:gd name="T45" fmla="*/ 968 h 1622"/>
                <a:gd name="T46" fmla="*/ 712 w 2474"/>
                <a:gd name="T47" fmla="*/ 976 h 1622"/>
                <a:gd name="T48" fmla="*/ 615 w 2474"/>
                <a:gd name="T49" fmla="*/ 856 h 1622"/>
                <a:gd name="T50" fmla="*/ 691 w 2474"/>
                <a:gd name="T51" fmla="*/ 1014 h 1622"/>
                <a:gd name="T52" fmla="*/ 738 w 2474"/>
                <a:gd name="T53" fmla="*/ 1175 h 1622"/>
                <a:gd name="T54" fmla="*/ 647 w 2474"/>
                <a:gd name="T55" fmla="*/ 1410 h 1622"/>
                <a:gd name="T56" fmla="*/ 554 w 2474"/>
                <a:gd name="T57" fmla="*/ 1591 h 1622"/>
                <a:gd name="T58" fmla="*/ 372 w 2474"/>
                <a:gd name="T59" fmla="*/ 1451 h 1622"/>
                <a:gd name="T60" fmla="*/ 352 w 2474"/>
                <a:gd name="T61" fmla="*/ 1237 h 1622"/>
                <a:gd name="T62" fmla="*/ 74 w 2474"/>
                <a:gd name="T63" fmla="*/ 1102 h 1622"/>
                <a:gd name="T64" fmla="*/ 9 w 2474"/>
                <a:gd name="T65" fmla="*/ 924 h 1622"/>
                <a:gd name="T66" fmla="*/ 255 w 2474"/>
                <a:gd name="T67" fmla="*/ 731 h 1622"/>
                <a:gd name="T68" fmla="*/ 413 w 2474"/>
                <a:gd name="T69" fmla="*/ 804 h 1622"/>
                <a:gd name="T70" fmla="*/ 595 w 2474"/>
                <a:gd name="T71" fmla="*/ 804 h 1622"/>
                <a:gd name="T72" fmla="*/ 486 w 2474"/>
                <a:gd name="T73" fmla="*/ 684 h 1622"/>
                <a:gd name="T74" fmla="*/ 401 w 2474"/>
                <a:gd name="T75" fmla="*/ 631 h 1622"/>
                <a:gd name="T76" fmla="*/ 407 w 2474"/>
                <a:gd name="T77" fmla="*/ 678 h 1622"/>
                <a:gd name="T78" fmla="*/ 249 w 2474"/>
                <a:gd name="T79" fmla="*/ 640 h 1622"/>
                <a:gd name="T80" fmla="*/ 182 w 2474"/>
                <a:gd name="T81" fmla="*/ 637 h 1622"/>
                <a:gd name="T82" fmla="*/ 249 w 2474"/>
                <a:gd name="T83" fmla="*/ 517 h 1622"/>
                <a:gd name="T84" fmla="*/ 337 w 2474"/>
                <a:gd name="T85" fmla="*/ 458 h 1622"/>
                <a:gd name="T86" fmla="*/ 498 w 2474"/>
                <a:gd name="T87" fmla="*/ 388 h 1622"/>
                <a:gd name="T88" fmla="*/ 492 w 2474"/>
                <a:gd name="T89" fmla="*/ 309 h 1622"/>
                <a:gd name="T90" fmla="*/ 436 w 2474"/>
                <a:gd name="T91" fmla="*/ 373 h 1622"/>
                <a:gd name="T92" fmla="*/ 287 w 2474"/>
                <a:gd name="T93" fmla="*/ 394 h 1622"/>
                <a:gd name="T94" fmla="*/ 357 w 2474"/>
                <a:gd name="T95" fmla="*/ 262 h 1622"/>
                <a:gd name="T96" fmla="*/ 556 w 2474"/>
                <a:gd name="T97" fmla="*/ 166 h 1622"/>
                <a:gd name="T98" fmla="*/ 624 w 2474"/>
                <a:gd name="T99" fmla="*/ 242 h 1622"/>
                <a:gd name="T100" fmla="*/ 738 w 2474"/>
                <a:gd name="T101" fmla="*/ 210 h 1622"/>
                <a:gd name="T102" fmla="*/ 937 w 2474"/>
                <a:gd name="T103" fmla="*/ 198 h 1622"/>
                <a:gd name="T104" fmla="*/ 1036 w 2474"/>
                <a:gd name="T105" fmla="*/ 130 h 1622"/>
                <a:gd name="T106" fmla="*/ 1107 w 2474"/>
                <a:gd name="T107" fmla="*/ 204 h 1622"/>
                <a:gd name="T108" fmla="*/ 1154 w 2474"/>
                <a:gd name="T109" fmla="*/ 128 h 1622"/>
                <a:gd name="T110" fmla="*/ 1396 w 2474"/>
                <a:gd name="T111" fmla="*/ 28 h 1622"/>
                <a:gd name="T112" fmla="*/ 586 w 2474"/>
                <a:gd name="T113" fmla="*/ 587 h 1622"/>
                <a:gd name="T114" fmla="*/ 706 w 2474"/>
                <a:gd name="T115" fmla="*/ 666 h 1622"/>
                <a:gd name="T116" fmla="*/ 835 w 2474"/>
                <a:gd name="T117" fmla="*/ 646 h 1622"/>
                <a:gd name="T118" fmla="*/ 794 w 2474"/>
                <a:gd name="T119" fmla="*/ 707 h 1622"/>
                <a:gd name="T120" fmla="*/ 589 w 2474"/>
                <a:gd name="T121" fmla="*/ 1196 h 1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4" h="1622">
                  <a:moveTo>
                    <a:pt x="1490" y="16"/>
                  </a:moveTo>
                  <a:cubicBezTo>
                    <a:pt x="1491" y="20"/>
                    <a:pt x="1495" y="19"/>
                    <a:pt x="1499" y="19"/>
                  </a:cubicBezTo>
                  <a:cubicBezTo>
                    <a:pt x="1498" y="23"/>
                    <a:pt x="1494" y="22"/>
                    <a:pt x="1490" y="22"/>
                  </a:cubicBezTo>
                  <a:cubicBezTo>
                    <a:pt x="1502" y="35"/>
                    <a:pt x="1516" y="17"/>
                    <a:pt x="1537" y="22"/>
                  </a:cubicBezTo>
                  <a:cubicBezTo>
                    <a:pt x="1543" y="29"/>
                    <a:pt x="1550" y="35"/>
                    <a:pt x="1560" y="37"/>
                  </a:cubicBezTo>
                  <a:cubicBezTo>
                    <a:pt x="1561" y="40"/>
                    <a:pt x="1559" y="45"/>
                    <a:pt x="1560" y="49"/>
                  </a:cubicBezTo>
                  <a:cubicBezTo>
                    <a:pt x="1561" y="52"/>
                    <a:pt x="1568" y="51"/>
                    <a:pt x="1566" y="57"/>
                  </a:cubicBezTo>
                  <a:cubicBezTo>
                    <a:pt x="1560" y="56"/>
                    <a:pt x="1561" y="62"/>
                    <a:pt x="1560" y="66"/>
                  </a:cubicBezTo>
                  <a:cubicBezTo>
                    <a:pt x="1558" y="64"/>
                    <a:pt x="1554" y="62"/>
                    <a:pt x="1549" y="63"/>
                  </a:cubicBezTo>
                  <a:cubicBezTo>
                    <a:pt x="1545" y="64"/>
                    <a:pt x="1548" y="68"/>
                    <a:pt x="1546" y="69"/>
                  </a:cubicBezTo>
                  <a:cubicBezTo>
                    <a:pt x="1545" y="70"/>
                    <a:pt x="1542" y="66"/>
                    <a:pt x="1540" y="66"/>
                  </a:cubicBezTo>
                  <a:cubicBezTo>
                    <a:pt x="1538" y="66"/>
                    <a:pt x="1531" y="71"/>
                    <a:pt x="1522" y="69"/>
                  </a:cubicBezTo>
                  <a:cubicBezTo>
                    <a:pt x="1519" y="68"/>
                    <a:pt x="1521" y="74"/>
                    <a:pt x="1519" y="75"/>
                  </a:cubicBezTo>
                  <a:cubicBezTo>
                    <a:pt x="1519" y="75"/>
                    <a:pt x="1514" y="74"/>
                    <a:pt x="1514" y="75"/>
                  </a:cubicBezTo>
                  <a:cubicBezTo>
                    <a:pt x="1512" y="77"/>
                    <a:pt x="1518" y="80"/>
                    <a:pt x="1514" y="87"/>
                  </a:cubicBezTo>
                  <a:cubicBezTo>
                    <a:pt x="1512" y="81"/>
                    <a:pt x="1498" y="88"/>
                    <a:pt x="1505" y="90"/>
                  </a:cubicBezTo>
                  <a:cubicBezTo>
                    <a:pt x="1498" y="95"/>
                    <a:pt x="1489" y="92"/>
                    <a:pt x="1481" y="95"/>
                  </a:cubicBezTo>
                  <a:cubicBezTo>
                    <a:pt x="1476" y="97"/>
                    <a:pt x="1473" y="105"/>
                    <a:pt x="1467" y="104"/>
                  </a:cubicBezTo>
                  <a:cubicBezTo>
                    <a:pt x="1467" y="108"/>
                    <a:pt x="1467" y="112"/>
                    <a:pt x="1464" y="113"/>
                  </a:cubicBezTo>
                  <a:cubicBezTo>
                    <a:pt x="1465" y="117"/>
                    <a:pt x="1466" y="113"/>
                    <a:pt x="1470" y="113"/>
                  </a:cubicBezTo>
                  <a:cubicBezTo>
                    <a:pt x="1479" y="113"/>
                    <a:pt x="1481" y="107"/>
                    <a:pt x="1487" y="104"/>
                  </a:cubicBezTo>
                  <a:cubicBezTo>
                    <a:pt x="1492" y="103"/>
                    <a:pt x="1492" y="108"/>
                    <a:pt x="1496" y="107"/>
                  </a:cubicBezTo>
                  <a:cubicBezTo>
                    <a:pt x="1500" y="107"/>
                    <a:pt x="1500" y="102"/>
                    <a:pt x="1502" y="101"/>
                  </a:cubicBezTo>
                  <a:cubicBezTo>
                    <a:pt x="1508" y="98"/>
                    <a:pt x="1516" y="101"/>
                    <a:pt x="1522" y="98"/>
                  </a:cubicBezTo>
                  <a:cubicBezTo>
                    <a:pt x="1527" y="97"/>
                    <a:pt x="1520" y="94"/>
                    <a:pt x="1525" y="92"/>
                  </a:cubicBezTo>
                  <a:cubicBezTo>
                    <a:pt x="1527" y="92"/>
                    <a:pt x="1530" y="93"/>
                    <a:pt x="1531" y="92"/>
                  </a:cubicBezTo>
                  <a:cubicBezTo>
                    <a:pt x="1532" y="92"/>
                    <a:pt x="1534" y="87"/>
                    <a:pt x="1534" y="87"/>
                  </a:cubicBezTo>
                  <a:cubicBezTo>
                    <a:pt x="1535" y="86"/>
                    <a:pt x="1542" y="89"/>
                    <a:pt x="1546" y="90"/>
                  </a:cubicBezTo>
                  <a:cubicBezTo>
                    <a:pt x="1553" y="90"/>
                    <a:pt x="1553" y="88"/>
                    <a:pt x="1560" y="87"/>
                  </a:cubicBezTo>
                  <a:cubicBezTo>
                    <a:pt x="1560" y="90"/>
                    <a:pt x="1560" y="92"/>
                    <a:pt x="1560" y="95"/>
                  </a:cubicBezTo>
                  <a:cubicBezTo>
                    <a:pt x="1564" y="92"/>
                    <a:pt x="1566" y="93"/>
                    <a:pt x="1566" y="98"/>
                  </a:cubicBezTo>
                  <a:cubicBezTo>
                    <a:pt x="1582" y="96"/>
                    <a:pt x="1607" y="100"/>
                    <a:pt x="1631" y="98"/>
                  </a:cubicBezTo>
                  <a:cubicBezTo>
                    <a:pt x="1629" y="111"/>
                    <a:pt x="1651" y="102"/>
                    <a:pt x="1648" y="116"/>
                  </a:cubicBezTo>
                  <a:cubicBezTo>
                    <a:pt x="1650" y="111"/>
                    <a:pt x="1655" y="116"/>
                    <a:pt x="1660" y="116"/>
                  </a:cubicBezTo>
                  <a:cubicBezTo>
                    <a:pt x="1669" y="116"/>
                    <a:pt x="1680" y="113"/>
                    <a:pt x="1683" y="116"/>
                  </a:cubicBezTo>
                  <a:cubicBezTo>
                    <a:pt x="1689" y="115"/>
                    <a:pt x="1684" y="103"/>
                    <a:pt x="1689" y="101"/>
                  </a:cubicBezTo>
                  <a:cubicBezTo>
                    <a:pt x="1699" y="103"/>
                    <a:pt x="1709" y="101"/>
                    <a:pt x="1718" y="104"/>
                  </a:cubicBezTo>
                  <a:cubicBezTo>
                    <a:pt x="1719" y="104"/>
                    <a:pt x="1718" y="107"/>
                    <a:pt x="1718" y="107"/>
                  </a:cubicBezTo>
                  <a:cubicBezTo>
                    <a:pt x="1723" y="108"/>
                    <a:pt x="1729" y="106"/>
                    <a:pt x="1733" y="107"/>
                  </a:cubicBezTo>
                  <a:cubicBezTo>
                    <a:pt x="1735" y="108"/>
                    <a:pt x="1735" y="112"/>
                    <a:pt x="1736" y="113"/>
                  </a:cubicBezTo>
                  <a:cubicBezTo>
                    <a:pt x="1741" y="115"/>
                    <a:pt x="1748" y="111"/>
                    <a:pt x="1751" y="116"/>
                  </a:cubicBezTo>
                  <a:cubicBezTo>
                    <a:pt x="1749" y="121"/>
                    <a:pt x="1750" y="128"/>
                    <a:pt x="1742" y="128"/>
                  </a:cubicBezTo>
                  <a:cubicBezTo>
                    <a:pt x="1743" y="133"/>
                    <a:pt x="1747" y="134"/>
                    <a:pt x="1754" y="133"/>
                  </a:cubicBezTo>
                  <a:cubicBezTo>
                    <a:pt x="1751" y="150"/>
                    <a:pt x="1765" y="152"/>
                    <a:pt x="1771" y="160"/>
                  </a:cubicBezTo>
                  <a:cubicBezTo>
                    <a:pt x="1776" y="157"/>
                    <a:pt x="1782" y="155"/>
                    <a:pt x="1786" y="151"/>
                  </a:cubicBezTo>
                  <a:cubicBezTo>
                    <a:pt x="1788" y="149"/>
                    <a:pt x="1787" y="144"/>
                    <a:pt x="1789" y="142"/>
                  </a:cubicBezTo>
                  <a:cubicBezTo>
                    <a:pt x="1790" y="141"/>
                    <a:pt x="1795" y="143"/>
                    <a:pt x="1795" y="139"/>
                  </a:cubicBezTo>
                  <a:cubicBezTo>
                    <a:pt x="1802" y="137"/>
                    <a:pt x="1800" y="145"/>
                    <a:pt x="1803" y="148"/>
                  </a:cubicBezTo>
                  <a:cubicBezTo>
                    <a:pt x="1810" y="148"/>
                    <a:pt x="1817" y="148"/>
                    <a:pt x="1824" y="148"/>
                  </a:cubicBezTo>
                  <a:cubicBezTo>
                    <a:pt x="1827" y="145"/>
                    <a:pt x="1835" y="147"/>
                    <a:pt x="1833" y="139"/>
                  </a:cubicBezTo>
                  <a:cubicBezTo>
                    <a:pt x="1842" y="142"/>
                    <a:pt x="1864" y="133"/>
                    <a:pt x="1865" y="145"/>
                  </a:cubicBezTo>
                  <a:cubicBezTo>
                    <a:pt x="1873" y="146"/>
                    <a:pt x="1871" y="135"/>
                    <a:pt x="1882" y="139"/>
                  </a:cubicBezTo>
                  <a:cubicBezTo>
                    <a:pt x="1882" y="136"/>
                    <a:pt x="1879" y="137"/>
                    <a:pt x="1877" y="136"/>
                  </a:cubicBezTo>
                  <a:cubicBezTo>
                    <a:pt x="1879" y="134"/>
                    <a:pt x="1878" y="128"/>
                    <a:pt x="1882" y="128"/>
                  </a:cubicBezTo>
                  <a:cubicBezTo>
                    <a:pt x="1891" y="128"/>
                    <a:pt x="1888" y="118"/>
                    <a:pt x="1900" y="122"/>
                  </a:cubicBezTo>
                  <a:cubicBezTo>
                    <a:pt x="1904" y="122"/>
                    <a:pt x="1901" y="118"/>
                    <a:pt x="1900" y="119"/>
                  </a:cubicBezTo>
                  <a:cubicBezTo>
                    <a:pt x="1905" y="112"/>
                    <a:pt x="1913" y="117"/>
                    <a:pt x="1923" y="116"/>
                  </a:cubicBezTo>
                  <a:cubicBezTo>
                    <a:pt x="1921" y="131"/>
                    <a:pt x="1939" y="111"/>
                    <a:pt x="1935" y="125"/>
                  </a:cubicBezTo>
                  <a:cubicBezTo>
                    <a:pt x="1948" y="126"/>
                    <a:pt x="1957" y="123"/>
                    <a:pt x="1967" y="122"/>
                  </a:cubicBezTo>
                  <a:cubicBezTo>
                    <a:pt x="1968" y="129"/>
                    <a:pt x="1956" y="124"/>
                    <a:pt x="1958" y="133"/>
                  </a:cubicBezTo>
                  <a:cubicBezTo>
                    <a:pt x="1960" y="139"/>
                    <a:pt x="1970" y="136"/>
                    <a:pt x="1976" y="136"/>
                  </a:cubicBezTo>
                  <a:cubicBezTo>
                    <a:pt x="1987" y="137"/>
                    <a:pt x="1996" y="137"/>
                    <a:pt x="2005" y="133"/>
                  </a:cubicBezTo>
                  <a:cubicBezTo>
                    <a:pt x="2008" y="145"/>
                    <a:pt x="2021" y="145"/>
                    <a:pt x="2026" y="154"/>
                  </a:cubicBezTo>
                  <a:cubicBezTo>
                    <a:pt x="2032" y="151"/>
                    <a:pt x="2035" y="156"/>
                    <a:pt x="2040" y="157"/>
                  </a:cubicBezTo>
                  <a:cubicBezTo>
                    <a:pt x="2059" y="159"/>
                    <a:pt x="2079" y="154"/>
                    <a:pt x="2096" y="157"/>
                  </a:cubicBezTo>
                  <a:cubicBezTo>
                    <a:pt x="2103" y="158"/>
                    <a:pt x="2110" y="166"/>
                    <a:pt x="2117" y="163"/>
                  </a:cubicBezTo>
                  <a:cubicBezTo>
                    <a:pt x="2115" y="168"/>
                    <a:pt x="2119" y="168"/>
                    <a:pt x="2122" y="169"/>
                  </a:cubicBezTo>
                  <a:cubicBezTo>
                    <a:pt x="2122" y="172"/>
                    <a:pt x="2122" y="176"/>
                    <a:pt x="2122" y="180"/>
                  </a:cubicBezTo>
                  <a:cubicBezTo>
                    <a:pt x="2121" y="186"/>
                    <a:pt x="2132" y="181"/>
                    <a:pt x="2134" y="183"/>
                  </a:cubicBezTo>
                  <a:cubicBezTo>
                    <a:pt x="2137" y="187"/>
                    <a:pt x="2135" y="182"/>
                    <a:pt x="2140" y="183"/>
                  </a:cubicBezTo>
                  <a:cubicBezTo>
                    <a:pt x="2141" y="183"/>
                    <a:pt x="2140" y="186"/>
                    <a:pt x="2143" y="186"/>
                  </a:cubicBezTo>
                  <a:cubicBezTo>
                    <a:pt x="2147" y="186"/>
                    <a:pt x="2178" y="190"/>
                    <a:pt x="2181" y="186"/>
                  </a:cubicBezTo>
                  <a:cubicBezTo>
                    <a:pt x="2181" y="186"/>
                    <a:pt x="2181" y="183"/>
                    <a:pt x="2181" y="183"/>
                  </a:cubicBezTo>
                  <a:cubicBezTo>
                    <a:pt x="2184" y="183"/>
                    <a:pt x="2189" y="187"/>
                    <a:pt x="2190" y="186"/>
                  </a:cubicBezTo>
                  <a:cubicBezTo>
                    <a:pt x="2192" y="184"/>
                    <a:pt x="2197" y="181"/>
                    <a:pt x="2198" y="186"/>
                  </a:cubicBezTo>
                  <a:cubicBezTo>
                    <a:pt x="2204" y="181"/>
                    <a:pt x="2213" y="179"/>
                    <a:pt x="2222" y="177"/>
                  </a:cubicBezTo>
                  <a:cubicBezTo>
                    <a:pt x="2220" y="187"/>
                    <a:pt x="2224" y="191"/>
                    <a:pt x="2225" y="198"/>
                  </a:cubicBezTo>
                  <a:cubicBezTo>
                    <a:pt x="2237" y="197"/>
                    <a:pt x="2241" y="203"/>
                    <a:pt x="2251" y="198"/>
                  </a:cubicBezTo>
                  <a:cubicBezTo>
                    <a:pt x="2252" y="193"/>
                    <a:pt x="2249" y="192"/>
                    <a:pt x="2245" y="192"/>
                  </a:cubicBezTo>
                  <a:cubicBezTo>
                    <a:pt x="2248" y="189"/>
                    <a:pt x="2248" y="185"/>
                    <a:pt x="2248" y="180"/>
                  </a:cubicBezTo>
                  <a:cubicBezTo>
                    <a:pt x="2255" y="175"/>
                    <a:pt x="2273" y="177"/>
                    <a:pt x="2277" y="183"/>
                  </a:cubicBezTo>
                  <a:cubicBezTo>
                    <a:pt x="2290" y="184"/>
                    <a:pt x="2303" y="182"/>
                    <a:pt x="2316" y="183"/>
                  </a:cubicBezTo>
                  <a:cubicBezTo>
                    <a:pt x="2320" y="183"/>
                    <a:pt x="2329" y="190"/>
                    <a:pt x="2330" y="183"/>
                  </a:cubicBezTo>
                  <a:cubicBezTo>
                    <a:pt x="2336" y="186"/>
                    <a:pt x="2336" y="190"/>
                    <a:pt x="2345" y="192"/>
                  </a:cubicBezTo>
                  <a:cubicBezTo>
                    <a:pt x="2347" y="193"/>
                    <a:pt x="2350" y="198"/>
                    <a:pt x="2351" y="198"/>
                  </a:cubicBezTo>
                  <a:cubicBezTo>
                    <a:pt x="2352" y="198"/>
                    <a:pt x="2355" y="195"/>
                    <a:pt x="2354" y="195"/>
                  </a:cubicBezTo>
                  <a:cubicBezTo>
                    <a:pt x="2357" y="197"/>
                    <a:pt x="2354" y="198"/>
                    <a:pt x="2357" y="201"/>
                  </a:cubicBezTo>
                  <a:cubicBezTo>
                    <a:pt x="2357" y="202"/>
                    <a:pt x="2362" y="200"/>
                    <a:pt x="2362" y="201"/>
                  </a:cubicBezTo>
                  <a:cubicBezTo>
                    <a:pt x="2364" y="203"/>
                    <a:pt x="2369" y="204"/>
                    <a:pt x="2377" y="207"/>
                  </a:cubicBezTo>
                  <a:cubicBezTo>
                    <a:pt x="2381" y="208"/>
                    <a:pt x="2389" y="210"/>
                    <a:pt x="2395" y="212"/>
                  </a:cubicBezTo>
                  <a:cubicBezTo>
                    <a:pt x="2396" y="213"/>
                    <a:pt x="2396" y="218"/>
                    <a:pt x="2398" y="218"/>
                  </a:cubicBezTo>
                  <a:cubicBezTo>
                    <a:pt x="2399" y="219"/>
                    <a:pt x="2402" y="217"/>
                    <a:pt x="2403" y="218"/>
                  </a:cubicBezTo>
                  <a:cubicBezTo>
                    <a:pt x="2404" y="219"/>
                    <a:pt x="2402" y="223"/>
                    <a:pt x="2403" y="224"/>
                  </a:cubicBezTo>
                  <a:cubicBezTo>
                    <a:pt x="2404" y="225"/>
                    <a:pt x="2408" y="223"/>
                    <a:pt x="2409" y="224"/>
                  </a:cubicBezTo>
                  <a:cubicBezTo>
                    <a:pt x="2411" y="227"/>
                    <a:pt x="2406" y="237"/>
                    <a:pt x="2418" y="233"/>
                  </a:cubicBezTo>
                  <a:cubicBezTo>
                    <a:pt x="2418" y="240"/>
                    <a:pt x="2418" y="247"/>
                    <a:pt x="2418" y="253"/>
                  </a:cubicBezTo>
                  <a:cubicBezTo>
                    <a:pt x="2428" y="253"/>
                    <a:pt x="2437" y="250"/>
                    <a:pt x="2439" y="242"/>
                  </a:cubicBezTo>
                  <a:cubicBezTo>
                    <a:pt x="2447" y="246"/>
                    <a:pt x="2458" y="244"/>
                    <a:pt x="2465" y="248"/>
                  </a:cubicBezTo>
                  <a:cubicBezTo>
                    <a:pt x="2466" y="248"/>
                    <a:pt x="2464" y="253"/>
                    <a:pt x="2465" y="253"/>
                  </a:cubicBezTo>
                  <a:cubicBezTo>
                    <a:pt x="2466" y="255"/>
                    <a:pt x="2472" y="252"/>
                    <a:pt x="2474" y="253"/>
                  </a:cubicBezTo>
                  <a:cubicBezTo>
                    <a:pt x="2472" y="256"/>
                    <a:pt x="2467" y="256"/>
                    <a:pt x="2468" y="262"/>
                  </a:cubicBezTo>
                  <a:cubicBezTo>
                    <a:pt x="2463" y="263"/>
                    <a:pt x="2463" y="259"/>
                    <a:pt x="2459" y="259"/>
                  </a:cubicBezTo>
                  <a:cubicBezTo>
                    <a:pt x="2456" y="261"/>
                    <a:pt x="2456" y="266"/>
                    <a:pt x="2450" y="265"/>
                  </a:cubicBezTo>
                  <a:cubicBezTo>
                    <a:pt x="2451" y="270"/>
                    <a:pt x="2459" y="268"/>
                    <a:pt x="2456" y="277"/>
                  </a:cubicBezTo>
                  <a:cubicBezTo>
                    <a:pt x="2445" y="268"/>
                    <a:pt x="2455" y="282"/>
                    <a:pt x="2447" y="283"/>
                  </a:cubicBezTo>
                  <a:cubicBezTo>
                    <a:pt x="2445" y="283"/>
                    <a:pt x="2442" y="286"/>
                    <a:pt x="2441" y="289"/>
                  </a:cubicBezTo>
                  <a:cubicBezTo>
                    <a:pt x="2437" y="288"/>
                    <a:pt x="2435" y="287"/>
                    <a:pt x="2433" y="286"/>
                  </a:cubicBezTo>
                  <a:cubicBezTo>
                    <a:pt x="2431" y="285"/>
                    <a:pt x="2428" y="281"/>
                    <a:pt x="2427" y="280"/>
                  </a:cubicBezTo>
                  <a:cubicBezTo>
                    <a:pt x="2422" y="277"/>
                    <a:pt x="2419" y="279"/>
                    <a:pt x="2415" y="277"/>
                  </a:cubicBezTo>
                  <a:cubicBezTo>
                    <a:pt x="2413" y="276"/>
                    <a:pt x="2411" y="272"/>
                    <a:pt x="2409" y="271"/>
                  </a:cubicBezTo>
                  <a:cubicBezTo>
                    <a:pt x="2406" y="270"/>
                    <a:pt x="2401" y="272"/>
                    <a:pt x="2398" y="271"/>
                  </a:cubicBezTo>
                  <a:cubicBezTo>
                    <a:pt x="2397" y="271"/>
                    <a:pt x="2397" y="268"/>
                    <a:pt x="2395" y="268"/>
                  </a:cubicBezTo>
                  <a:cubicBezTo>
                    <a:pt x="2391" y="268"/>
                    <a:pt x="2387" y="257"/>
                    <a:pt x="2383" y="265"/>
                  </a:cubicBezTo>
                  <a:cubicBezTo>
                    <a:pt x="2379" y="265"/>
                    <a:pt x="2380" y="260"/>
                    <a:pt x="2380" y="256"/>
                  </a:cubicBezTo>
                  <a:cubicBezTo>
                    <a:pt x="2374" y="256"/>
                    <a:pt x="2368" y="256"/>
                    <a:pt x="2362" y="256"/>
                  </a:cubicBezTo>
                  <a:cubicBezTo>
                    <a:pt x="2357" y="257"/>
                    <a:pt x="2362" y="263"/>
                    <a:pt x="2362" y="262"/>
                  </a:cubicBezTo>
                  <a:cubicBezTo>
                    <a:pt x="2362" y="266"/>
                    <a:pt x="2356" y="267"/>
                    <a:pt x="2357" y="274"/>
                  </a:cubicBezTo>
                  <a:cubicBezTo>
                    <a:pt x="2344" y="273"/>
                    <a:pt x="2342" y="283"/>
                    <a:pt x="2327" y="280"/>
                  </a:cubicBezTo>
                  <a:cubicBezTo>
                    <a:pt x="2324" y="282"/>
                    <a:pt x="2324" y="286"/>
                    <a:pt x="2318" y="286"/>
                  </a:cubicBezTo>
                  <a:cubicBezTo>
                    <a:pt x="2319" y="290"/>
                    <a:pt x="2326" y="288"/>
                    <a:pt x="2330" y="289"/>
                  </a:cubicBezTo>
                  <a:cubicBezTo>
                    <a:pt x="2334" y="290"/>
                    <a:pt x="2335" y="294"/>
                    <a:pt x="2339" y="294"/>
                  </a:cubicBezTo>
                  <a:cubicBezTo>
                    <a:pt x="2337" y="304"/>
                    <a:pt x="2336" y="300"/>
                    <a:pt x="2342" y="306"/>
                  </a:cubicBezTo>
                  <a:cubicBezTo>
                    <a:pt x="2344" y="313"/>
                    <a:pt x="2352" y="313"/>
                    <a:pt x="2357" y="318"/>
                  </a:cubicBezTo>
                  <a:cubicBezTo>
                    <a:pt x="2356" y="318"/>
                    <a:pt x="2348" y="327"/>
                    <a:pt x="2348" y="327"/>
                  </a:cubicBezTo>
                  <a:cubicBezTo>
                    <a:pt x="2340" y="328"/>
                    <a:pt x="2340" y="320"/>
                    <a:pt x="2336" y="321"/>
                  </a:cubicBezTo>
                  <a:cubicBezTo>
                    <a:pt x="2337" y="321"/>
                    <a:pt x="2340" y="326"/>
                    <a:pt x="2336" y="327"/>
                  </a:cubicBezTo>
                  <a:cubicBezTo>
                    <a:pt x="2328" y="327"/>
                    <a:pt x="2313" y="326"/>
                    <a:pt x="2304" y="330"/>
                  </a:cubicBezTo>
                  <a:cubicBezTo>
                    <a:pt x="2299" y="331"/>
                    <a:pt x="2288" y="335"/>
                    <a:pt x="2289" y="341"/>
                  </a:cubicBezTo>
                  <a:cubicBezTo>
                    <a:pt x="2276" y="339"/>
                    <a:pt x="2275" y="348"/>
                    <a:pt x="2266" y="350"/>
                  </a:cubicBezTo>
                  <a:cubicBezTo>
                    <a:pt x="2264" y="352"/>
                    <a:pt x="2262" y="354"/>
                    <a:pt x="2260" y="356"/>
                  </a:cubicBezTo>
                  <a:cubicBezTo>
                    <a:pt x="2258" y="357"/>
                    <a:pt x="2254" y="362"/>
                    <a:pt x="2251" y="362"/>
                  </a:cubicBezTo>
                  <a:cubicBezTo>
                    <a:pt x="2248" y="362"/>
                    <a:pt x="2246" y="365"/>
                    <a:pt x="2245" y="368"/>
                  </a:cubicBezTo>
                  <a:cubicBezTo>
                    <a:pt x="2236" y="366"/>
                    <a:pt x="2220" y="371"/>
                    <a:pt x="2216" y="365"/>
                  </a:cubicBezTo>
                  <a:cubicBezTo>
                    <a:pt x="2213" y="368"/>
                    <a:pt x="2205" y="366"/>
                    <a:pt x="2207" y="373"/>
                  </a:cubicBezTo>
                  <a:cubicBezTo>
                    <a:pt x="2191" y="375"/>
                    <a:pt x="2189" y="375"/>
                    <a:pt x="2172" y="373"/>
                  </a:cubicBezTo>
                  <a:cubicBezTo>
                    <a:pt x="2170" y="374"/>
                    <a:pt x="2169" y="376"/>
                    <a:pt x="2166" y="376"/>
                  </a:cubicBezTo>
                  <a:cubicBezTo>
                    <a:pt x="2164" y="378"/>
                    <a:pt x="2158" y="380"/>
                    <a:pt x="2158" y="385"/>
                  </a:cubicBezTo>
                  <a:cubicBezTo>
                    <a:pt x="2157" y="393"/>
                    <a:pt x="2144" y="390"/>
                    <a:pt x="2146" y="403"/>
                  </a:cubicBezTo>
                  <a:cubicBezTo>
                    <a:pt x="2144" y="412"/>
                    <a:pt x="2153" y="411"/>
                    <a:pt x="2158" y="414"/>
                  </a:cubicBezTo>
                  <a:cubicBezTo>
                    <a:pt x="2156" y="422"/>
                    <a:pt x="2155" y="429"/>
                    <a:pt x="2146" y="429"/>
                  </a:cubicBezTo>
                  <a:cubicBezTo>
                    <a:pt x="2147" y="435"/>
                    <a:pt x="2145" y="438"/>
                    <a:pt x="2140" y="438"/>
                  </a:cubicBezTo>
                  <a:cubicBezTo>
                    <a:pt x="2140" y="442"/>
                    <a:pt x="2140" y="446"/>
                    <a:pt x="2140" y="450"/>
                  </a:cubicBezTo>
                  <a:cubicBezTo>
                    <a:pt x="2141" y="454"/>
                    <a:pt x="2145" y="447"/>
                    <a:pt x="2146" y="452"/>
                  </a:cubicBezTo>
                  <a:cubicBezTo>
                    <a:pt x="2148" y="459"/>
                    <a:pt x="2142" y="456"/>
                    <a:pt x="2140" y="458"/>
                  </a:cubicBezTo>
                  <a:cubicBezTo>
                    <a:pt x="2139" y="459"/>
                    <a:pt x="2138" y="466"/>
                    <a:pt x="2137" y="467"/>
                  </a:cubicBezTo>
                  <a:cubicBezTo>
                    <a:pt x="2134" y="469"/>
                    <a:pt x="2126" y="468"/>
                    <a:pt x="2122" y="470"/>
                  </a:cubicBezTo>
                  <a:cubicBezTo>
                    <a:pt x="2121" y="472"/>
                    <a:pt x="2124" y="480"/>
                    <a:pt x="2122" y="482"/>
                  </a:cubicBezTo>
                  <a:cubicBezTo>
                    <a:pt x="2120" y="484"/>
                    <a:pt x="2120" y="476"/>
                    <a:pt x="2119" y="476"/>
                  </a:cubicBezTo>
                  <a:cubicBezTo>
                    <a:pt x="2117" y="475"/>
                    <a:pt x="2110" y="478"/>
                    <a:pt x="2117" y="490"/>
                  </a:cubicBezTo>
                  <a:cubicBezTo>
                    <a:pt x="2110" y="488"/>
                    <a:pt x="2113" y="495"/>
                    <a:pt x="2111" y="496"/>
                  </a:cubicBezTo>
                  <a:cubicBezTo>
                    <a:pt x="2110" y="497"/>
                    <a:pt x="2106" y="495"/>
                    <a:pt x="2105" y="496"/>
                  </a:cubicBezTo>
                  <a:cubicBezTo>
                    <a:pt x="2103" y="498"/>
                    <a:pt x="2105" y="505"/>
                    <a:pt x="2099" y="502"/>
                  </a:cubicBezTo>
                  <a:cubicBezTo>
                    <a:pt x="2099" y="507"/>
                    <a:pt x="2095" y="508"/>
                    <a:pt x="2096" y="514"/>
                  </a:cubicBezTo>
                  <a:cubicBezTo>
                    <a:pt x="2091" y="514"/>
                    <a:pt x="2085" y="513"/>
                    <a:pt x="2084" y="517"/>
                  </a:cubicBezTo>
                  <a:cubicBezTo>
                    <a:pt x="2080" y="516"/>
                    <a:pt x="2085" y="513"/>
                    <a:pt x="2084" y="508"/>
                  </a:cubicBezTo>
                  <a:cubicBezTo>
                    <a:pt x="2084" y="509"/>
                    <a:pt x="2082" y="506"/>
                    <a:pt x="2081" y="505"/>
                  </a:cubicBezTo>
                  <a:cubicBezTo>
                    <a:pt x="2081" y="503"/>
                    <a:pt x="2082" y="501"/>
                    <a:pt x="2081" y="499"/>
                  </a:cubicBezTo>
                  <a:cubicBezTo>
                    <a:pt x="2079" y="498"/>
                    <a:pt x="2077" y="495"/>
                    <a:pt x="2076" y="493"/>
                  </a:cubicBezTo>
                  <a:cubicBezTo>
                    <a:pt x="2074" y="492"/>
                    <a:pt x="2073" y="490"/>
                    <a:pt x="2070" y="490"/>
                  </a:cubicBezTo>
                  <a:cubicBezTo>
                    <a:pt x="2073" y="486"/>
                    <a:pt x="2073" y="479"/>
                    <a:pt x="2073" y="473"/>
                  </a:cubicBezTo>
                  <a:cubicBezTo>
                    <a:pt x="2073" y="468"/>
                    <a:pt x="2070" y="468"/>
                    <a:pt x="2070" y="464"/>
                  </a:cubicBezTo>
                  <a:cubicBezTo>
                    <a:pt x="2069" y="453"/>
                    <a:pt x="2072" y="441"/>
                    <a:pt x="2070" y="432"/>
                  </a:cubicBezTo>
                  <a:cubicBezTo>
                    <a:pt x="2080" y="441"/>
                    <a:pt x="2071" y="427"/>
                    <a:pt x="2076" y="420"/>
                  </a:cubicBezTo>
                  <a:cubicBezTo>
                    <a:pt x="2076" y="419"/>
                    <a:pt x="2080" y="430"/>
                    <a:pt x="2081" y="423"/>
                  </a:cubicBezTo>
                  <a:cubicBezTo>
                    <a:pt x="2082" y="422"/>
                    <a:pt x="2081" y="419"/>
                    <a:pt x="2081" y="417"/>
                  </a:cubicBezTo>
                  <a:cubicBezTo>
                    <a:pt x="2084" y="413"/>
                    <a:pt x="2096" y="405"/>
                    <a:pt x="2099" y="403"/>
                  </a:cubicBezTo>
                  <a:cubicBezTo>
                    <a:pt x="2099" y="403"/>
                    <a:pt x="2104" y="401"/>
                    <a:pt x="2102" y="400"/>
                  </a:cubicBezTo>
                  <a:cubicBezTo>
                    <a:pt x="2097" y="396"/>
                    <a:pt x="2103" y="398"/>
                    <a:pt x="2108" y="397"/>
                  </a:cubicBezTo>
                  <a:cubicBezTo>
                    <a:pt x="2112" y="394"/>
                    <a:pt x="2114" y="389"/>
                    <a:pt x="2114" y="382"/>
                  </a:cubicBezTo>
                  <a:cubicBezTo>
                    <a:pt x="2114" y="382"/>
                    <a:pt x="2124" y="378"/>
                    <a:pt x="2122" y="376"/>
                  </a:cubicBezTo>
                  <a:cubicBezTo>
                    <a:pt x="2122" y="376"/>
                    <a:pt x="2120" y="376"/>
                    <a:pt x="2119" y="376"/>
                  </a:cubicBezTo>
                  <a:cubicBezTo>
                    <a:pt x="2120" y="376"/>
                    <a:pt x="2122" y="371"/>
                    <a:pt x="2122" y="370"/>
                  </a:cubicBezTo>
                  <a:cubicBezTo>
                    <a:pt x="2126" y="370"/>
                    <a:pt x="2130" y="378"/>
                    <a:pt x="2128" y="365"/>
                  </a:cubicBezTo>
                  <a:cubicBezTo>
                    <a:pt x="2133" y="365"/>
                    <a:pt x="2139" y="364"/>
                    <a:pt x="2143" y="362"/>
                  </a:cubicBezTo>
                  <a:cubicBezTo>
                    <a:pt x="2144" y="361"/>
                    <a:pt x="2145" y="356"/>
                    <a:pt x="2146" y="356"/>
                  </a:cubicBezTo>
                  <a:cubicBezTo>
                    <a:pt x="2147" y="355"/>
                    <a:pt x="2150" y="357"/>
                    <a:pt x="2152" y="356"/>
                  </a:cubicBezTo>
                  <a:cubicBezTo>
                    <a:pt x="2153" y="355"/>
                    <a:pt x="2156" y="352"/>
                    <a:pt x="2158" y="350"/>
                  </a:cubicBezTo>
                  <a:cubicBezTo>
                    <a:pt x="2159" y="348"/>
                    <a:pt x="2160" y="351"/>
                    <a:pt x="2160" y="347"/>
                  </a:cubicBezTo>
                  <a:cubicBezTo>
                    <a:pt x="2161" y="344"/>
                    <a:pt x="2164" y="335"/>
                    <a:pt x="2169" y="341"/>
                  </a:cubicBezTo>
                  <a:cubicBezTo>
                    <a:pt x="2169" y="336"/>
                    <a:pt x="2169" y="331"/>
                    <a:pt x="2169" y="327"/>
                  </a:cubicBezTo>
                  <a:cubicBezTo>
                    <a:pt x="2162" y="326"/>
                    <a:pt x="2158" y="327"/>
                    <a:pt x="2155" y="330"/>
                  </a:cubicBezTo>
                  <a:cubicBezTo>
                    <a:pt x="2153" y="332"/>
                    <a:pt x="2150" y="333"/>
                    <a:pt x="2149" y="335"/>
                  </a:cubicBezTo>
                  <a:cubicBezTo>
                    <a:pt x="2147" y="337"/>
                    <a:pt x="2146" y="335"/>
                    <a:pt x="2146" y="338"/>
                  </a:cubicBezTo>
                  <a:cubicBezTo>
                    <a:pt x="2146" y="343"/>
                    <a:pt x="2134" y="342"/>
                    <a:pt x="2134" y="350"/>
                  </a:cubicBezTo>
                  <a:cubicBezTo>
                    <a:pt x="2128" y="349"/>
                    <a:pt x="2125" y="351"/>
                    <a:pt x="2125" y="356"/>
                  </a:cubicBezTo>
                  <a:cubicBezTo>
                    <a:pt x="2122" y="357"/>
                    <a:pt x="2124" y="351"/>
                    <a:pt x="2122" y="350"/>
                  </a:cubicBezTo>
                  <a:cubicBezTo>
                    <a:pt x="2122" y="349"/>
                    <a:pt x="2117" y="351"/>
                    <a:pt x="2117" y="350"/>
                  </a:cubicBezTo>
                  <a:cubicBezTo>
                    <a:pt x="2115" y="348"/>
                    <a:pt x="2117" y="344"/>
                    <a:pt x="2117" y="341"/>
                  </a:cubicBezTo>
                  <a:cubicBezTo>
                    <a:pt x="2105" y="343"/>
                    <a:pt x="2096" y="339"/>
                    <a:pt x="2087" y="341"/>
                  </a:cubicBezTo>
                  <a:cubicBezTo>
                    <a:pt x="2083" y="342"/>
                    <a:pt x="2087" y="346"/>
                    <a:pt x="2084" y="347"/>
                  </a:cubicBezTo>
                  <a:cubicBezTo>
                    <a:pt x="2080" y="349"/>
                    <a:pt x="2076" y="348"/>
                    <a:pt x="2073" y="350"/>
                  </a:cubicBezTo>
                  <a:cubicBezTo>
                    <a:pt x="2068" y="353"/>
                    <a:pt x="2067" y="355"/>
                    <a:pt x="2064" y="359"/>
                  </a:cubicBezTo>
                  <a:cubicBezTo>
                    <a:pt x="2061" y="361"/>
                    <a:pt x="2060" y="365"/>
                    <a:pt x="2055" y="365"/>
                  </a:cubicBezTo>
                  <a:cubicBezTo>
                    <a:pt x="2053" y="373"/>
                    <a:pt x="2059" y="372"/>
                    <a:pt x="2058" y="379"/>
                  </a:cubicBezTo>
                  <a:cubicBezTo>
                    <a:pt x="2054" y="381"/>
                    <a:pt x="2052" y="383"/>
                    <a:pt x="2052" y="388"/>
                  </a:cubicBezTo>
                  <a:cubicBezTo>
                    <a:pt x="2040" y="386"/>
                    <a:pt x="2037" y="393"/>
                    <a:pt x="2026" y="391"/>
                  </a:cubicBezTo>
                  <a:cubicBezTo>
                    <a:pt x="2022" y="387"/>
                    <a:pt x="2025" y="386"/>
                    <a:pt x="2026" y="382"/>
                  </a:cubicBezTo>
                  <a:cubicBezTo>
                    <a:pt x="2021" y="383"/>
                    <a:pt x="2020" y="380"/>
                    <a:pt x="2020" y="376"/>
                  </a:cubicBezTo>
                  <a:cubicBezTo>
                    <a:pt x="2015" y="376"/>
                    <a:pt x="2009" y="378"/>
                    <a:pt x="2008" y="373"/>
                  </a:cubicBezTo>
                  <a:cubicBezTo>
                    <a:pt x="1994" y="381"/>
                    <a:pt x="1977" y="385"/>
                    <a:pt x="1958" y="388"/>
                  </a:cubicBezTo>
                  <a:cubicBezTo>
                    <a:pt x="1957" y="383"/>
                    <a:pt x="1949" y="386"/>
                    <a:pt x="1953" y="376"/>
                  </a:cubicBezTo>
                  <a:cubicBezTo>
                    <a:pt x="1949" y="376"/>
                    <a:pt x="1945" y="376"/>
                    <a:pt x="1941" y="376"/>
                  </a:cubicBezTo>
                  <a:cubicBezTo>
                    <a:pt x="1929" y="380"/>
                    <a:pt x="1919" y="383"/>
                    <a:pt x="1909" y="388"/>
                  </a:cubicBezTo>
                  <a:cubicBezTo>
                    <a:pt x="1901" y="392"/>
                    <a:pt x="1895" y="400"/>
                    <a:pt x="1885" y="403"/>
                  </a:cubicBezTo>
                  <a:cubicBezTo>
                    <a:pt x="1886" y="409"/>
                    <a:pt x="1885" y="412"/>
                    <a:pt x="1879" y="411"/>
                  </a:cubicBezTo>
                  <a:cubicBezTo>
                    <a:pt x="1882" y="420"/>
                    <a:pt x="1875" y="419"/>
                    <a:pt x="1877" y="426"/>
                  </a:cubicBezTo>
                  <a:cubicBezTo>
                    <a:pt x="1871" y="421"/>
                    <a:pt x="1865" y="438"/>
                    <a:pt x="1862" y="435"/>
                  </a:cubicBezTo>
                  <a:cubicBezTo>
                    <a:pt x="1856" y="429"/>
                    <a:pt x="1861" y="437"/>
                    <a:pt x="1853" y="438"/>
                  </a:cubicBezTo>
                  <a:cubicBezTo>
                    <a:pt x="1848" y="438"/>
                    <a:pt x="1848" y="439"/>
                    <a:pt x="1847" y="444"/>
                  </a:cubicBezTo>
                  <a:cubicBezTo>
                    <a:pt x="1833" y="439"/>
                    <a:pt x="1838" y="454"/>
                    <a:pt x="1827" y="452"/>
                  </a:cubicBezTo>
                  <a:cubicBezTo>
                    <a:pt x="1829" y="456"/>
                    <a:pt x="1836" y="468"/>
                    <a:pt x="1838" y="461"/>
                  </a:cubicBezTo>
                  <a:cubicBezTo>
                    <a:pt x="1842" y="462"/>
                    <a:pt x="1841" y="469"/>
                    <a:pt x="1841" y="473"/>
                  </a:cubicBezTo>
                  <a:cubicBezTo>
                    <a:pt x="1846" y="470"/>
                    <a:pt x="1850" y="476"/>
                    <a:pt x="1850" y="476"/>
                  </a:cubicBezTo>
                  <a:cubicBezTo>
                    <a:pt x="1853" y="476"/>
                    <a:pt x="1857" y="472"/>
                    <a:pt x="1862" y="473"/>
                  </a:cubicBezTo>
                  <a:cubicBezTo>
                    <a:pt x="1863" y="473"/>
                    <a:pt x="1866" y="476"/>
                    <a:pt x="1865" y="476"/>
                  </a:cubicBezTo>
                  <a:cubicBezTo>
                    <a:pt x="1869" y="475"/>
                    <a:pt x="1871" y="467"/>
                    <a:pt x="1874" y="473"/>
                  </a:cubicBezTo>
                  <a:cubicBezTo>
                    <a:pt x="1876" y="473"/>
                    <a:pt x="1876" y="469"/>
                    <a:pt x="1877" y="467"/>
                  </a:cubicBezTo>
                  <a:cubicBezTo>
                    <a:pt x="1881" y="468"/>
                    <a:pt x="1881" y="489"/>
                    <a:pt x="1888" y="479"/>
                  </a:cubicBezTo>
                  <a:cubicBezTo>
                    <a:pt x="1895" y="478"/>
                    <a:pt x="1887" y="492"/>
                    <a:pt x="1897" y="488"/>
                  </a:cubicBezTo>
                  <a:cubicBezTo>
                    <a:pt x="1898" y="491"/>
                    <a:pt x="1892" y="489"/>
                    <a:pt x="1891" y="490"/>
                  </a:cubicBezTo>
                  <a:cubicBezTo>
                    <a:pt x="1891" y="491"/>
                    <a:pt x="1895" y="498"/>
                    <a:pt x="1894" y="502"/>
                  </a:cubicBezTo>
                  <a:cubicBezTo>
                    <a:pt x="1894" y="503"/>
                    <a:pt x="1891" y="502"/>
                    <a:pt x="1891" y="505"/>
                  </a:cubicBezTo>
                  <a:cubicBezTo>
                    <a:pt x="1891" y="507"/>
                    <a:pt x="1889" y="508"/>
                    <a:pt x="1888" y="511"/>
                  </a:cubicBezTo>
                  <a:cubicBezTo>
                    <a:pt x="1887" y="520"/>
                    <a:pt x="1892" y="537"/>
                    <a:pt x="1882" y="529"/>
                  </a:cubicBezTo>
                  <a:cubicBezTo>
                    <a:pt x="1885" y="555"/>
                    <a:pt x="1873" y="566"/>
                    <a:pt x="1868" y="584"/>
                  </a:cubicBezTo>
                  <a:cubicBezTo>
                    <a:pt x="1864" y="588"/>
                    <a:pt x="1863" y="585"/>
                    <a:pt x="1859" y="584"/>
                  </a:cubicBezTo>
                  <a:cubicBezTo>
                    <a:pt x="1858" y="587"/>
                    <a:pt x="1860" y="591"/>
                    <a:pt x="1859" y="593"/>
                  </a:cubicBezTo>
                  <a:cubicBezTo>
                    <a:pt x="1857" y="596"/>
                    <a:pt x="1853" y="594"/>
                    <a:pt x="1850" y="596"/>
                  </a:cubicBezTo>
                  <a:cubicBezTo>
                    <a:pt x="1849" y="597"/>
                    <a:pt x="1851" y="601"/>
                    <a:pt x="1850" y="602"/>
                  </a:cubicBezTo>
                  <a:cubicBezTo>
                    <a:pt x="1849" y="603"/>
                    <a:pt x="1845" y="601"/>
                    <a:pt x="1844" y="602"/>
                  </a:cubicBezTo>
                  <a:cubicBezTo>
                    <a:pt x="1843" y="604"/>
                    <a:pt x="1847" y="605"/>
                    <a:pt x="1847" y="605"/>
                  </a:cubicBezTo>
                  <a:cubicBezTo>
                    <a:pt x="1845" y="608"/>
                    <a:pt x="1841" y="608"/>
                    <a:pt x="1838" y="610"/>
                  </a:cubicBezTo>
                  <a:cubicBezTo>
                    <a:pt x="1837" y="612"/>
                    <a:pt x="1837" y="617"/>
                    <a:pt x="1836" y="619"/>
                  </a:cubicBezTo>
                  <a:cubicBezTo>
                    <a:pt x="1833" y="622"/>
                    <a:pt x="1830" y="620"/>
                    <a:pt x="1827" y="622"/>
                  </a:cubicBezTo>
                  <a:cubicBezTo>
                    <a:pt x="1824" y="624"/>
                    <a:pt x="1826" y="628"/>
                    <a:pt x="1824" y="631"/>
                  </a:cubicBezTo>
                  <a:cubicBezTo>
                    <a:pt x="1823" y="632"/>
                    <a:pt x="1819" y="630"/>
                    <a:pt x="1818" y="631"/>
                  </a:cubicBezTo>
                  <a:cubicBezTo>
                    <a:pt x="1818" y="631"/>
                    <a:pt x="1817" y="639"/>
                    <a:pt x="1815" y="637"/>
                  </a:cubicBezTo>
                  <a:cubicBezTo>
                    <a:pt x="1813" y="635"/>
                    <a:pt x="1810" y="634"/>
                    <a:pt x="1809" y="643"/>
                  </a:cubicBezTo>
                  <a:cubicBezTo>
                    <a:pt x="1795" y="645"/>
                    <a:pt x="1795" y="643"/>
                    <a:pt x="1780" y="643"/>
                  </a:cubicBezTo>
                  <a:cubicBezTo>
                    <a:pt x="1780" y="645"/>
                    <a:pt x="1768" y="650"/>
                    <a:pt x="1774" y="651"/>
                  </a:cubicBezTo>
                  <a:cubicBezTo>
                    <a:pt x="1777" y="658"/>
                    <a:pt x="1754" y="652"/>
                    <a:pt x="1765" y="657"/>
                  </a:cubicBezTo>
                  <a:cubicBezTo>
                    <a:pt x="1765" y="661"/>
                    <a:pt x="1759" y="660"/>
                    <a:pt x="1759" y="657"/>
                  </a:cubicBezTo>
                  <a:cubicBezTo>
                    <a:pt x="1752" y="664"/>
                    <a:pt x="1755" y="670"/>
                    <a:pt x="1756" y="681"/>
                  </a:cubicBezTo>
                  <a:cubicBezTo>
                    <a:pt x="1747" y="683"/>
                    <a:pt x="1751" y="683"/>
                    <a:pt x="1742" y="681"/>
                  </a:cubicBezTo>
                  <a:cubicBezTo>
                    <a:pt x="1745" y="684"/>
                    <a:pt x="1744" y="687"/>
                    <a:pt x="1739" y="687"/>
                  </a:cubicBezTo>
                  <a:cubicBezTo>
                    <a:pt x="1739" y="693"/>
                    <a:pt x="1741" y="718"/>
                    <a:pt x="1745" y="710"/>
                  </a:cubicBezTo>
                  <a:cubicBezTo>
                    <a:pt x="1752" y="710"/>
                    <a:pt x="1745" y="733"/>
                    <a:pt x="1754" y="733"/>
                  </a:cubicBezTo>
                  <a:cubicBezTo>
                    <a:pt x="1761" y="734"/>
                    <a:pt x="1752" y="742"/>
                    <a:pt x="1759" y="745"/>
                  </a:cubicBezTo>
                  <a:cubicBezTo>
                    <a:pt x="1758" y="745"/>
                    <a:pt x="1757" y="751"/>
                    <a:pt x="1756" y="751"/>
                  </a:cubicBezTo>
                  <a:cubicBezTo>
                    <a:pt x="1753" y="752"/>
                    <a:pt x="1750" y="748"/>
                    <a:pt x="1751" y="748"/>
                  </a:cubicBezTo>
                  <a:cubicBezTo>
                    <a:pt x="1747" y="749"/>
                    <a:pt x="1750" y="752"/>
                    <a:pt x="1748" y="754"/>
                  </a:cubicBezTo>
                  <a:cubicBezTo>
                    <a:pt x="1746" y="755"/>
                    <a:pt x="1741" y="753"/>
                    <a:pt x="1739" y="754"/>
                  </a:cubicBezTo>
                  <a:cubicBezTo>
                    <a:pt x="1733" y="756"/>
                    <a:pt x="1724" y="762"/>
                    <a:pt x="1718" y="757"/>
                  </a:cubicBezTo>
                  <a:cubicBezTo>
                    <a:pt x="1717" y="751"/>
                    <a:pt x="1721" y="749"/>
                    <a:pt x="1721" y="745"/>
                  </a:cubicBezTo>
                  <a:cubicBezTo>
                    <a:pt x="1722" y="739"/>
                    <a:pt x="1718" y="730"/>
                    <a:pt x="1724" y="728"/>
                  </a:cubicBezTo>
                  <a:cubicBezTo>
                    <a:pt x="1723" y="723"/>
                    <a:pt x="1715" y="725"/>
                    <a:pt x="1718" y="716"/>
                  </a:cubicBezTo>
                  <a:cubicBezTo>
                    <a:pt x="1712" y="713"/>
                    <a:pt x="1707" y="718"/>
                    <a:pt x="1701" y="710"/>
                  </a:cubicBezTo>
                  <a:cubicBezTo>
                    <a:pt x="1699" y="701"/>
                    <a:pt x="1711" y="706"/>
                    <a:pt x="1707" y="695"/>
                  </a:cubicBezTo>
                  <a:cubicBezTo>
                    <a:pt x="1706" y="692"/>
                    <a:pt x="1704" y="694"/>
                    <a:pt x="1704" y="695"/>
                  </a:cubicBezTo>
                  <a:cubicBezTo>
                    <a:pt x="1700" y="695"/>
                    <a:pt x="1700" y="692"/>
                    <a:pt x="1698" y="690"/>
                  </a:cubicBezTo>
                  <a:cubicBezTo>
                    <a:pt x="1696" y="687"/>
                    <a:pt x="1693" y="687"/>
                    <a:pt x="1692" y="684"/>
                  </a:cubicBezTo>
                  <a:cubicBezTo>
                    <a:pt x="1690" y="685"/>
                    <a:pt x="1687" y="687"/>
                    <a:pt x="1683" y="687"/>
                  </a:cubicBezTo>
                  <a:cubicBezTo>
                    <a:pt x="1680" y="687"/>
                    <a:pt x="1682" y="690"/>
                    <a:pt x="1683" y="690"/>
                  </a:cubicBezTo>
                  <a:cubicBezTo>
                    <a:pt x="1683" y="698"/>
                    <a:pt x="1675" y="683"/>
                    <a:pt x="1677" y="695"/>
                  </a:cubicBezTo>
                  <a:cubicBezTo>
                    <a:pt x="1670" y="689"/>
                    <a:pt x="1670" y="702"/>
                    <a:pt x="1660" y="695"/>
                  </a:cubicBezTo>
                  <a:cubicBezTo>
                    <a:pt x="1668" y="689"/>
                    <a:pt x="1660" y="684"/>
                    <a:pt x="1669" y="678"/>
                  </a:cubicBezTo>
                  <a:cubicBezTo>
                    <a:pt x="1673" y="675"/>
                    <a:pt x="1654" y="677"/>
                    <a:pt x="1654" y="681"/>
                  </a:cubicBezTo>
                  <a:cubicBezTo>
                    <a:pt x="1654" y="687"/>
                    <a:pt x="1650" y="678"/>
                    <a:pt x="1651" y="678"/>
                  </a:cubicBezTo>
                  <a:cubicBezTo>
                    <a:pt x="1645" y="679"/>
                    <a:pt x="1648" y="686"/>
                    <a:pt x="1642" y="687"/>
                  </a:cubicBezTo>
                  <a:cubicBezTo>
                    <a:pt x="1641" y="687"/>
                    <a:pt x="1635" y="691"/>
                    <a:pt x="1634" y="692"/>
                  </a:cubicBezTo>
                  <a:cubicBezTo>
                    <a:pt x="1632" y="694"/>
                    <a:pt x="1630" y="695"/>
                    <a:pt x="1631" y="698"/>
                  </a:cubicBezTo>
                  <a:cubicBezTo>
                    <a:pt x="1619" y="697"/>
                    <a:pt x="1622" y="697"/>
                    <a:pt x="1610" y="698"/>
                  </a:cubicBezTo>
                  <a:cubicBezTo>
                    <a:pt x="1613" y="698"/>
                    <a:pt x="1611" y="706"/>
                    <a:pt x="1613" y="707"/>
                  </a:cubicBezTo>
                  <a:cubicBezTo>
                    <a:pt x="1615" y="708"/>
                    <a:pt x="1620" y="706"/>
                    <a:pt x="1622" y="707"/>
                  </a:cubicBezTo>
                  <a:cubicBezTo>
                    <a:pt x="1623" y="708"/>
                    <a:pt x="1621" y="712"/>
                    <a:pt x="1622" y="713"/>
                  </a:cubicBezTo>
                  <a:cubicBezTo>
                    <a:pt x="1623" y="714"/>
                    <a:pt x="1629" y="712"/>
                    <a:pt x="1631" y="713"/>
                  </a:cubicBezTo>
                  <a:cubicBezTo>
                    <a:pt x="1632" y="714"/>
                    <a:pt x="1630" y="718"/>
                    <a:pt x="1631" y="719"/>
                  </a:cubicBezTo>
                  <a:cubicBezTo>
                    <a:pt x="1633" y="721"/>
                    <a:pt x="1637" y="719"/>
                    <a:pt x="1639" y="722"/>
                  </a:cubicBezTo>
                  <a:cubicBezTo>
                    <a:pt x="1643" y="721"/>
                    <a:pt x="1641" y="716"/>
                    <a:pt x="1645" y="716"/>
                  </a:cubicBezTo>
                  <a:cubicBezTo>
                    <a:pt x="1657" y="715"/>
                    <a:pt x="1666" y="717"/>
                    <a:pt x="1666" y="728"/>
                  </a:cubicBezTo>
                  <a:cubicBezTo>
                    <a:pt x="1662" y="731"/>
                    <a:pt x="1655" y="731"/>
                    <a:pt x="1651" y="728"/>
                  </a:cubicBezTo>
                  <a:cubicBezTo>
                    <a:pt x="1649" y="731"/>
                    <a:pt x="1647" y="735"/>
                    <a:pt x="1648" y="742"/>
                  </a:cubicBezTo>
                  <a:cubicBezTo>
                    <a:pt x="1643" y="741"/>
                    <a:pt x="1642" y="745"/>
                    <a:pt x="1645" y="745"/>
                  </a:cubicBezTo>
                  <a:cubicBezTo>
                    <a:pt x="1644" y="749"/>
                    <a:pt x="1638" y="748"/>
                    <a:pt x="1634" y="748"/>
                  </a:cubicBezTo>
                  <a:cubicBezTo>
                    <a:pt x="1638" y="758"/>
                    <a:pt x="1648" y="763"/>
                    <a:pt x="1648" y="777"/>
                  </a:cubicBezTo>
                  <a:cubicBezTo>
                    <a:pt x="1655" y="768"/>
                    <a:pt x="1651" y="775"/>
                    <a:pt x="1657" y="780"/>
                  </a:cubicBezTo>
                  <a:cubicBezTo>
                    <a:pt x="1656" y="791"/>
                    <a:pt x="1659" y="806"/>
                    <a:pt x="1654" y="812"/>
                  </a:cubicBezTo>
                  <a:cubicBezTo>
                    <a:pt x="1659" y="819"/>
                    <a:pt x="1661" y="829"/>
                    <a:pt x="1660" y="842"/>
                  </a:cubicBezTo>
                  <a:cubicBezTo>
                    <a:pt x="1651" y="835"/>
                    <a:pt x="1656" y="855"/>
                    <a:pt x="1651" y="851"/>
                  </a:cubicBezTo>
                  <a:cubicBezTo>
                    <a:pt x="1647" y="847"/>
                    <a:pt x="1651" y="850"/>
                    <a:pt x="1648" y="853"/>
                  </a:cubicBezTo>
                  <a:cubicBezTo>
                    <a:pt x="1646" y="856"/>
                    <a:pt x="1640" y="856"/>
                    <a:pt x="1642" y="865"/>
                  </a:cubicBezTo>
                  <a:cubicBezTo>
                    <a:pt x="1633" y="862"/>
                    <a:pt x="1640" y="875"/>
                    <a:pt x="1631" y="871"/>
                  </a:cubicBezTo>
                  <a:cubicBezTo>
                    <a:pt x="1639" y="878"/>
                    <a:pt x="1618" y="882"/>
                    <a:pt x="1622" y="886"/>
                  </a:cubicBezTo>
                  <a:cubicBezTo>
                    <a:pt x="1627" y="891"/>
                    <a:pt x="1621" y="886"/>
                    <a:pt x="1616" y="891"/>
                  </a:cubicBezTo>
                  <a:cubicBezTo>
                    <a:pt x="1614" y="894"/>
                    <a:pt x="1615" y="898"/>
                    <a:pt x="1613" y="900"/>
                  </a:cubicBezTo>
                  <a:cubicBezTo>
                    <a:pt x="1612" y="901"/>
                    <a:pt x="1608" y="899"/>
                    <a:pt x="1607" y="900"/>
                  </a:cubicBezTo>
                  <a:cubicBezTo>
                    <a:pt x="1606" y="901"/>
                    <a:pt x="1608" y="905"/>
                    <a:pt x="1607" y="906"/>
                  </a:cubicBezTo>
                  <a:cubicBezTo>
                    <a:pt x="1604" y="909"/>
                    <a:pt x="1596" y="904"/>
                    <a:pt x="1598" y="912"/>
                  </a:cubicBezTo>
                  <a:cubicBezTo>
                    <a:pt x="1580" y="914"/>
                    <a:pt x="1583" y="914"/>
                    <a:pt x="1563" y="912"/>
                  </a:cubicBezTo>
                  <a:cubicBezTo>
                    <a:pt x="1560" y="912"/>
                    <a:pt x="1561" y="917"/>
                    <a:pt x="1560" y="921"/>
                  </a:cubicBezTo>
                  <a:cubicBezTo>
                    <a:pt x="1553" y="915"/>
                    <a:pt x="1544" y="928"/>
                    <a:pt x="1543" y="927"/>
                  </a:cubicBezTo>
                  <a:cubicBezTo>
                    <a:pt x="1538" y="922"/>
                    <a:pt x="1542" y="930"/>
                    <a:pt x="1531" y="930"/>
                  </a:cubicBezTo>
                  <a:cubicBezTo>
                    <a:pt x="1527" y="931"/>
                    <a:pt x="1534" y="935"/>
                    <a:pt x="1528" y="935"/>
                  </a:cubicBezTo>
                  <a:cubicBezTo>
                    <a:pt x="1522" y="942"/>
                    <a:pt x="1518" y="930"/>
                    <a:pt x="1511" y="930"/>
                  </a:cubicBezTo>
                  <a:cubicBezTo>
                    <a:pt x="1502" y="927"/>
                    <a:pt x="1500" y="933"/>
                    <a:pt x="1493" y="932"/>
                  </a:cubicBezTo>
                  <a:cubicBezTo>
                    <a:pt x="1489" y="934"/>
                    <a:pt x="1488" y="939"/>
                    <a:pt x="1487" y="944"/>
                  </a:cubicBezTo>
                  <a:cubicBezTo>
                    <a:pt x="1478" y="942"/>
                    <a:pt x="1478" y="949"/>
                    <a:pt x="1473" y="950"/>
                  </a:cubicBezTo>
                  <a:cubicBezTo>
                    <a:pt x="1470" y="958"/>
                    <a:pt x="1478" y="955"/>
                    <a:pt x="1478" y="962"/>
                  </a:cubicBezTo>
                  <a:cubicBezTo>
                    <a:pt x="1479" y="965"/>
                    <a:pt x="1479" y="967"/>
                    <a:pt x="1481" y="968"/>
                  </a:cubicBezTo>
                  <a:cubicBezTo>
                    <a:pt x="1485" y="968"/>
                    <a:pt x="1482" y="972"/>
                    <a:pt x="1484" y="973"/>
                  </a:cubicBezTo>
                  <a:cubicBezTo>
                    <a:pt x="1487" y="976"/>
                    <a:pt x="1490" y="974"/>
                    <a:pt x="1493" y="976"/>
                  </a:cubicBezTo>
                  <a:cubicBezTo>
                    <a:pt x="1494" y="977"/>
                    <a:pt x="1492" y="981"/>
                    <a:pt x="1493" y="982"/>
                  </a:cubicBezTo>
                  <a:cubicBezTo>
                    <a:pt x="1494" y="983"/>
                    <a:pt x="1498" y="981"/>
                    <a:pt x="1499" y="982"/>
                  </a:cubicBezTo>
                  <a:cubicBezTo>
                    <a:pt x="1501" y="985"/>
                    <a:pt x="1502" y="992"/>
                    <a:pt x="1505" y="997"/>
                  </a:cubicBezTo>
                  <a:cubicBezTo>
                    <a:pt x="1507" y="1000"/>
                    <a:pt x="1514" y="1005"/>
                    <a:pt x="1514" y="1006"/>
                  </a:cubicBezTo>
                  <a:cubicBezTo>
                    <a:pt x="1515" y="1009"/>
                    <a:pt x="1513" y="1014"/>
                    <a:pt x="1514" y="1017"/>
                  </a:cubicBezTo>
                  <a:cubicBezTo>
                    <a:pt x="1514" y="1022"/>
                    <a:pt x="1517" y="1024"/>
                    <a:pt x="1517" y="1029"/>
                  </a:cubicBezTo>
                  <a:cubicBezTo>
                    <a:pt x="1516" y="1034"/>
                    <a:pt x="1514" y="1034"/>
                    <a:pt x="1514" y="1038"/>
                  </a:cubicBezTo>
                  <a:cubicBezTo>
                    <a:pt x="1512" y="1044"/>
                    <a:pt x="1515" y="1049"/>
                    <a:pt x="1508" y="1044"/>
                  </a:cubicBezTo>
                  <a:cubicBezTo>
                    <a:pt x="1512" y="1055"/>
                    <a:pt x="1500" y="1049"/>
                    <a:pt x="1502" y="1058"/>
                  </a:cubicBezTo>
                  <a:cubicBezTo>
                    <a:pt x="1490" y="1054"/>
                    <a:pt x="1493" y="1065"/>
                    <a:pt x="1484" y="1064"/>
                  </a:cubicBezTo>
                  <a:cubicBezTo>
                    <a:pt x="1481" y="1063"/>
                    <a:pt x="1483" y="1069"/>
                    <a:pt x="1481" y="1070"/>
                  </a:cubicBezTo>
                  <a:cubicBezTo>
                    <a:pt x="1481" y="1070"/>
                    <a:pt x="1473" y="1071"/>
                    <a:pt x="1476" y="1073"/>
                  </a:cubicBezTo>
                  <a:cubicBezTo>
                    <a:pt x="1478" y="1076"/>
                    <a:pt x="1477" y="1074"/>
                    <a:pt x="1476" y="1076"/>
                  </a:cubicBezTo>
                  <a:cubicBezTo>
                    <a:pt x="1473" y="1078"/>
                    <a:pt x="1472" y="1082"/>
                    <a:pt x="1467" y="1082"/>
                  </a:cubicBezTo>
                  <a:cubicBezTo>
                    <a:pt x="1470" y="1067"/>
                    <a:pt x="1461" y="1080"/>
                    <a:pt x="1461" y="1073"/>
                  </a:cubicBezTo>
                  <a:cubicBezTo>
                    <a:pt x="1461" y="1070"/>
                    <a:pt x="1459" y="1065"/>
                    <a:pt x="1455" y="1061"/>
                  </a:cubicBezTo>
                  <a:cubicBezTo>
                    <a:pt x="1454" y="1060"/>
                    <a:pt x="1450" y="1062"/>
                    <a:pt x="1449" y="1061"/>
                  </a:cubicBezTo>
                  <a:cubicBezTo>
                    <a:pt x="1448" y="1060"/>
                    <a:pt x="1450" y="1056"/>
                    <a:pt x="1449" y="1055"/>
                  </a:cubicBezTo>
                  <a:cubicBezTo>
                    <a:pt x="1447" y="1054"/>
                    <a:pt x="1439" y="1055"/>
                    <a:pt x="1437" y="1052"/>
                  </a:cubicBezTo>
                  <a:cubicBezTo>
                    <a:pt x="1437" y="1052"/>
                    <a:pt x="1438" y="1047"/>
                    <a:pt x="1437" y="1047"/>
                  </a:cubicBezTo>
                  <a:cubicBezTo>
                    <a:pt x="1435" y="1045"/>
                    <a:pt x="1431" y="1048"/>
                    <a:pt x="1429" y="1047"/>
                  </a:cubicBezTo>
                  <a:cubicBezTo>
                    <a:pt x="1426" y="1047"/>
                    <a:pt x="1427" y="1039"/>
                    <a:pt x="1426" y="1038"/>
                  </a:cubicBezTo>
                  <a:cubicBezTo>
                    <a:pt x="1424" y="1037"/>
                    <a:pt x="1422" y="1040"/>
                    <a:pt x="1423" y="1041"/>
                  </a:cubicBezTo>
                  <a:cubicBezTo>
                    <a:pt x="1417" y="1035"/>
                    <a:pt x="1420" y="1035"/>
                    <a:pt x="1414" y="1029"/>
                  </a:cubicBezTo>
                  <a:cubicBezTo>
                    <a:pt x="1405" y="1026"/>
                    <a:pt x="1408" y="1039"/>
                    <a:pt x="1405" y="1044"/>
                  </a:cubicBezTo>
                  <a:cubicBezTo>
                    <a:pt x="1405" y="1045"/>
                    <a:pt x="1400" y="1046"/>
                    <a:pt x="1399" y="1047"/>
                  </a:cubicBezTo>
                  <a:cubicBezTo>
                    <a:pt x="1398" y="1052"/>
                    <a:pt x="1402" y="1060"/>
                    <a:pt x="1396" y="1064"/>
                  </a:cubicBezTo>
                  <a:cubicBezTo>
                    <a:pt x="1398" y="1067"/>
                    <a:pt x="1400" y="1069"/>
                    <a:pt x="1399" y="1073"/>
                  </a:cubicBezTo>
                  <a:cubicBezTo>
                    <a:pt x="1400" y="1076"/>
                    <a:pt x="1405" y="1080"/>
                    <a:pt x="1405" y="1076"/>
                  </a:cubicBezTo>
                  <a:cubicBezTo>
                    <a:pt x="1412" y="1083"/>
                    <a:pt x="1409" y="1086"/>
                    <a:pt x="1408" y="1096"/>
                  </a:cubicBezTo>
                  <a:cubicBezTo>
                    <a:pt x="1409" y="1099"/>
                    <a:pt x="1411" y="1099"/>
                    <a:pt x="1411" y="1102"/>
                  </a:cubicBezTo>
                  <a:cubicBezTo>
                    <a:pt x="1413" y="1103"/>
                    <a:pt x="1415" y="1107"/>
                    <a:pt x="1417" y="1108"/>
                  </a:cubicBezTo>
                  <a:cubicBezTo>
                    <a:pt x="1421" y="1111"/>
                    <a:pt x="1426" y="1113"/>
                    <a:pt x="1432" y="1117"/>
                  </a:cubicBezTo>
                  <a:cubicBezTo>
                    <a:pt x="1433" y="1118"/>
                    <a:pt x="1431" y="1120"/>
                    <a:pt x="1435" y="1120"/>
                  </a:cubicBezTo>
                  <a:cubicBezTo>
                    <a:pt x="1437" y="1120"/>
                    <a:pt x="1437" y="1123"/>
                    <a:pt x="1437" y="1126"/>
                  </a:cubicBezTo>
                  <a:cubicBezTo>
                    <a:pt x="1438" y="1129"/>
                    <a:pt x="1442" y="1126"/>
                    <a:pt x="1443" y="1129"/>
                  </a:cubicBezTo>
                  <a:cubicBezTo>
                    <a:pt x="1445" y="1131"/>
                    <a:pt x="1442" y="1137"/>
                    <a:pt x="1443" y="1140"/>
                  </a:cubicBezTo>
                  <a:cubicBezTo>
                    <a:pt x="1444" y="1141"/>
                    <a:pt x="1449" y="1145"/>
                    <a:pt x="1449" y="1146"/>
                  </a:cubicBezTo>
                  <a:cubicBezTo>
                    <a:pt x="1450" y="1148"/>
                    <a:pt x="1442" y="1157"/>
                    <a:pt x="1452" y="1158"/>
                  </a:cubicBezTo>
                  <a:cubicBezTo>
                    <a:pt x="1451" y="1164"/>
                    <a:pt x="1445" y="1161"/>
                    <a:pt x="1440" y="1161"/>
                  </a:cubicBezTo>
                  <a:cubicBezTo>
                    <a:pt x="1436" y="1160"/>
                    <a:pt x="1428" y="1160"/>
                    <a:pt x="1426" y="1158"/>
                  </a:cubicBezTo>
                  <a:cubicBezTo>
                    <a:pt x="1427" y="1159"/>
                    <a:pt x="1429" y="1145"/>
                    <a:pt x="1423" y="1155"/>
                  </a:cubicBezTo>
                  <a:cubicBezTo>
                    <a:pt x="1417" y="1152"/>
                    <a:pt x="1419" y="1145"/>
                    <a:pt x="1417" y="1140"/>
                  </a:cubicBezTo>
                  <a:cubicBezTo>
                    <a:pt x="1415" y="1137"/>
                    <a:pt x="1411" y="1136"/>
                    <a:pt x="1408" y="1131"/>
                  </a:cubicBezTo>
                  <a:cubicBezTo>
                    <a:pt x="1408" y="1127"/>
                    <a:pt x="1408" y="1123"/>
                    <a:pt x="1411" y="1123"/>
                  </a:cubicBezTo>
                  <a:cubicBezTo>
                    <a:pt x="1406" y="1117"/>
                    <a:pt x="1404" y="1108"/>
                    <a:pt x="1396" y="1105"/>
                  </a:cubicBezTo>
                  <a:cubicBezTo>
                    <a:pt x="1397" y="1100"/>
                    <a:pt x="1391" y="1098"/>
                    <a:pt x="1396" y="1096"/>
                  </a:cubicBezTo>
                  <a:cubicBezTo>
                    <a:pt x="1394" y="1094"/>
                    <a:pt x="1391" y="1092"/>
                    <a:pt x="1388" y="1091"/>
                  </a:cubicBezTo>
                  <a:cubicBezTo>
                    <a:pt x="1388" y="1086"/>
                    <a:pt x="1388" y="1082"/>
                    <a:pt x="1385" y="1082"/>
                  </a:cubicBezTo>
                  <a:cubicBezTo>
                    <a:pt x="1384" y="1076"/>
                    <a:pt x="1387" y="1074"/>
                    <a:pt x="1388" y="1070"/>
                  </a:cubicBezTo>
                  <a:cubicBezTo>
                    <a:pt x="1388" y="1065"/>
                    <a:pt x="1386" y="1062"/>
                    <a:pt x="1382" y="1061"/>
                  </a:cubicBezTo>
                  <a:cubicBezTo>
                    <a:pt x="1384" y="1059"/>
                    <a:pt x="1385" y="1056"/>
                    <a:pt x="1382" y="1055"/>
                  </a:cubicBezTo>
                  <a:cubicBezTo>
                    <a:pt x="1383" y="1051"/>
                    <a:pt x="1389" y="1053"/>
                    <a:pt x="1394" y="1052"/>
                  </a:cubicBezTo>
                  <a:cubicBezTo>
                    <a:pt x="1393" y="1050"/>
                    <a:pt x="1391" y="1050"/>
                    <a:pt x="1391" y="1047"/>
                  </a:cubicBezTo>
                  <a:cubicBezTo>
                    <a:pt x="1391" y="1044"/>
                    <a:pt x="1394" y="1044"/>
                    <a:pt x="1394" y="1041"/>
                  </a:cubicBezTo>
                  <a:cubicBezTo>
                    <a:pt x="1393" y="1037"/>
                    <a:pt x="1389" y="1032"/>
                    <a:pt x="1388" y="1026"/>
                  </a:cubicBezTo>
                  <a:cubicBezTo>
                    <a:pt x="1387" y="1020"/>
                    <a:pt x="1389" y="1012"/>
                    <a:pt x="1388" y="1009"/>
                  </a:cubicBezTo>
                  <a:cubicBezTo>
                    <a:pt x="1387" y="1005"/>
                    <a:pt x="1384" y="1005"/>
                    <a:pt x="1382" y="1003"/>
                  </a:cubicBezTo>
                  <a:cubicBezTo>
                    <a:pt x="1380" y="1000"/>
                    <a:pt x="1381" y="997"/>
                    <a:pt x="1379" y="994"/>
                  </a:cubicBezTo>
                  <a:cubicBezTo>
                    <a:pt x="1376" y="989"/>
                    <a:pt x="1374" y="985"/>
                    <a:pt x="1370" y="982"/>
                  </a:cubicBezTo>
                  <a:cubicBezTo>
                    <a:pt x="1361" y="980"/>
                    <a:pt x="1366" y="993"/>
                    <a:pt x="1358" y="985"/>
                  </a:cubicBezTo>
                  <a:cubicBezTo>
                    <a:pt x="1354" y="985"/>
                    <a:pt x="1357" y="991"/>
                    <a:pt x="1356" y="994"/>
                  </a:cubicBezTo>
                  <a:cubicBezTo>
                    <a:pt x="1355" y="995"/>
                    <a:pt x="1350" y="993"/>
                    <a:pt x="1350" y="994"/>
                  </a:cubicBezTo>
                  <a:cubicBezTo>
                    <a:pt x="1348" y="996"/>
                    <a:pt x="1351" y="1000"/>
                    <a:pt x="1347" y="1000"/>
                  </a:cubicBezTo>
                  <a:cubicBezTo>
                    <a:pt x="1339" y="1000"/>
                    <a:pt x="1340" y="998"/>
                    <a:pt x="1338" y="991"/>
                  </a:cubicBezTo>
                  <a:cubicBezTo>
                    <a:pt x="1337" y="989"/>
                    <a:pt x="1335" y="989"/>
                    <a:pt x="1335" y="988"/>
                  </a:cubicBezTo>
                  <a:cubicBezTo>
                    <a:pt x="1334" y="984"/>
                    <a:pt x="1338" y="984"/>
                    <a:pt x="1338" y="982"/>
                  </a:cubicBezTo>
                  <a:cubicBezTo>
                    <a:pt x="1338" y="980"/>
                    <a:pt x="1331" y="967"/>
                    <a:pt x="1338" y="962"/>
                  </a:cubicBezTo>
                  <a:cubicBezTo>
                    <a:pt x="1335" y="959"/>
                    <a:pt x="1330" y="956"/>
                    <a:pt x="1332" y="944"/>
                  </a:cubicBezTo>
                  <a:cubicBezTo>
                    <a:pt x="1329" y="944"/>
                    <a:pt x="1330" y="948"/>
                    <a:pt x="1329" y="950"/>
                  </a:cubicBezTo>
                  <a:cubicBezTo>
                    <a:pt x="1324" y="948"/>
                    <a:pt x="1327" y="938"/>
                    <a:pt x="1323" y="932"/>
                  </a:cubicBezTo>
                  <a:cubicBezTo>
                    <a:pt x="1322" y="930"/>
                    <a:pt x="1319" y="929"/>
                    <a:pt x="1317" y="927"/>
                  </a:cubicBezTo>
                  <a:cubicBezTo>
                    <a:pt x="1316" y="925"/>
                    <a:pt x="1316" y="922"/>
                    <a:pt x="1315" y="921"/>
                  </a:cubicBezTo>
                  <a:cubicBezTo>
                    <a:pt x="1312" y="918"/>
                    <a:pt x="1303" y="919"/>
                    <a:pt x="1306" y="912"/>
                  </a:cubicBezTo>
                  <a:cubicBezTo>
                    <a:pt x="1296" y="911"/>
                    <a:pt x="1293" y="917"/>
                    <a:pt x="1288" y="921"/>
                  </a:cubicBezTo>
                  <a:cubicBezTo>
                    <a:pt x="1284" y="921"/>
                    <a:pt x="1280" y="920"/>
                    <a:pt x="1279" y="924"/>
                  </a:cubicBezTo>
                  <a:cubicBezTo>
                    <a:pt x="1273" y="924"/>
                    <a:pt x="1266" y="924"/>
                    <a:pt x="1259" y="924"/>
                  </a:cubicBezTo>
                  <a:cubicBezTo>
                    <a:pt x="1258" y="926"/>
                    <a:pt x="1255" y="928"/>
                    <a:pt x="1253" y="930"/>
                  </a:cubicBezTo>
                  <a:cubicBezTo>
                    <a:pt x="1252" y="931"/>
                    <a:pt x="1250" y="929"/>
                    <a:pt x="1250" y="932"/>
                  </a:cubicBezTo>
                  <a:cubicBezTo>
                    <a:pt x="1250" y="935"/>
                    <a:pt x="1243" y="937"/>
                    <a:pt x="1241" y="938"/>
                  </a:cubicBezTo>
                  <a:cubicBezTo>
                    <a:pt x="1235" y="944"/>
                    <a:pt x="1229" y="955"/>
                    <a:pt x="1218" y="959"/>
                  </a:cubicBezTo>
                  <a:cubicBezTo>
                    <a:pt x="1211" y="964"/>
                    <a:pt x="1209" y="975"/>
                    <a:pt x="1197" y="976"/>
                  </a:cubicBezTo>
                  <a:cubicBezTo>
                    <a:pt x="1202" y="982"/>
                    <a:pt x="1200" y="983"/>
                    <a:pt x="1192" y="982"/>
                  </a:cubicBezTo>
                  <a:cubicBezTo>
                    <a:pt x="1191" y="986"/>
                    <a:pt x="1192" y="987"/>
                    <a:pt x="1195" y="988"/>
                  </a:cubicBezTo>
                  <a:cubicBezTo>
                    <a:pt x="1194" y="992"/>
                    <a:pt x="1189" y="991"/>
                    <a:pt x="1189" y="988"/>
                  </a:cubicBezTo>
                  <a:cubicBezTo>
                    <a:pt x="1184" y="989"/>
                    <a:pt x="1186" y="997"/>
                    <a:pt x="1177" y="994"/>
                  </a:cubicBezTo>
                  <a:cubicBezTo>
                    <a:pt x="1174" y="996"/>
                    <a:pt x="1174" y="1001"/>
                    <a:pt x="1168" y="1000"/>
                  </a:cubicBezTo>
                  <a:cubicBezTo>
                    <a:pt x="1167" y="1004"/>
                    <a:pt x="1171" y="1005"/>
                    <a:pt x="1171" y="1009"/>
                  </a:cubicBezTo>
                  <a:cubicBezTo>
                    <a:pt x="1171" y="1015"/>
                    <a:pt x="1167" y="1022"/>
                    <a:pt x="1165" y="1032"/>
                  </a:cubicBezTo>
                  <a:cubicBezTo>
                    <a:pt x="1163" y="1045"/>
                    <a:pt x="1165" y="1059"/>
                    <a:pt x="1162" y="1064"/>
                  </a:cubicBezTo>
                  <a:cubicBezTo>
                    <a:pt x="1162" y="1065"/>
                    <a:pt x="1157" y="1063"/>
                    <a:pt x="1156" y="1064"/>
                  </a:cubicBezTo>
                  <a:cubicBezTo>
                    <a:pt x="1154" y="1067"/>
                    <a:pt x="1156" y="1074"/>
                    <a:pt x="1154" y="1076"/>
                  </a:cubicBezTo>
                  <a:cubicBezTo>
                    <a:pt x="1151" y="1078"/>
                    <a:pt x="1145" y="1077"/>
                    <a:pt x="1142" y="1079"/>
                  </a:cubicBezTo>
                  <a:cubicBezTo>
                    <a:pt x="1139" y="1080"/>
                    <a:pt x="1139" y="1087"/>
                    <a:pt x="1133" y="1085"/>
                  </a:cubicBezTo>
                  <a:cubicBezTo>
                    <a:pt x="1126" y="1077"/>
                    <a:pt x="1121" y="1067"/>
                    <a:pt x="1118" y="1055"/>
                  </a:cubicBezTo>
                  <a:cubicBezTo>
                    <a:pt x="1116" y="1054"/>
                    <a:pt x="1114" y="1051"/>
                    <a:pt x="1113" y="1050"/>
                  </a:cubicBezTo>
                  <a:cubicBezTo>
                    <a:pt x="1111" y="1048"/>
                    <a:pt x="1110" y="1046"/>
                    <a:pt x="1107" y="1047"/>
                  </a:cubicBezTo>
                  <a:cubicBezTo>
                    <a:pt x="1104" y="1037"/>
                    <a:pt x="1111" y="1038"/>
                    <a:pt x="1113" y="1032"/>
                  </a:cubicBezTo>
                  <a:cubicBezTo>
                    <a:pt x="1112" y="1027"/>
                    <a:pt x="1107" y="1024"/>
                    <a:pt x="1104" y="1020"/>
                  </a:cubicBezTo>
                  <a:cubicBezTo>
                    <a:pt x="1101" y="1017"/>
                    <a:pt x="1100" y="1012"/>
                    <a:pt x="1095" y="1012"/>
                  </a:cubicBezTo>
                  <a:cubicBezTo>
                    <a:pt x="1094" y="1006"/>
                    <a:pt x="1093" y="1000"/>
                    <a:pt x="1089" y="994"/>
                  </a:cubicBezTo>
                  <a:cubicBezTo>
                    <a:pt x="1086" y="988"/>
                    <a:pt x="1085" y="968"/>
                    <a:pt x="1083" y="953"/>
                  </a:cubicBezTo>
                  <a:cubicBezTo>
                    <a:pt x="1082" y="946"/>
                    <a:pt x="1080" y="929"/>
                    <a:pt x="1077" y="918"/>
                  </a:cubicBezTo>
                  <a:cubicBezTo>
                    <a:pt x="1073" y="919"/>
                    <a:pt x="1065" y="930"/>
                    <a:pt x="1072" y="932"/>
                  </a:cubicBezTo>
                  <a:cubicBezTo>
                    <a:pt x="1071" y="940"/>
                    <a:pt x="1060" y="933"/>
                    <a:pt x="1057" y="932"/>
                  </a:cubicBezTo>
                  <a:cubicBezTo>
                    <a:pt x="1055" y="932"/>
                    <a:pt x="1053" y="933"/>
                    <a:pt x="1051" y="932"/>
                  </a:cubicBezTo>
                  <a:cubicBezTo>
                    <a:pt x="1047" y="931"/>
                    <a:pt x="1045" y="920"/>
                    <a:pt x="1039" y="924"/>
                  </a:cubicBezTo>
                  <a:cubicBezTo>
                    <a:pt x="1038" y="919"/>
                    <a:pt x="1042" y="918"/>
                    <a:pt x="1045" y="918"/>
                  </a:cubicBezTo>
                  <a:cubicBezTo>
                    <a:pt x="1042" y="914"/>
                    <a:pt x="1044" y="913"/>
                    <a:pt x="1045" y="909"/>
                  </a:cubicBezTo>
                  <a:cubicBezTo>
                    <a:pt x="1045" y="904"/>
                    <a:pt x="1037" y="908"/>
                    <a:pt x="1034" y="906"/>
                  </a:cubicBezTo>
                  <a:cubicBezTo>
                    <a:pt x="1030" y="905"/>
                    <a:pt x="1026" y="892"/>
                    <a:pt x="1025" y="900"/>
                  </a:cubicBezTo>
                  <a:cubicBezTo>
                    <a:pt x="1018" y="900"/>
                    <a:pt x="1021" y="890"/>
                    <a:pt x="1022" y="891"/>
                  </a:cubicBezTo>
                  <a:cubicBezTo>
                    <a:pt x="1020" y="888"/>
                    <a:pt x="1015" y="889"/>
                    <a:pt x="1016" y="883"/>
                  </a:cubicBezTo>
                  <a:cubicBezTo>
                    <a:pt x="1014" y="881"/>
                    <a:pt x="1006" y="885"/>
                    <a:pt x="1004" y="883"/>
                  </a:cubicBezTo>
                  <a:cubicBezTo>
                    <a:pt x="1004" y="882"/>
                    <a:pt x="1005" y="877"/>
                    <a:pt x="1004" y="877"/>
                  </a:cubicBezTo>
                  <a:cubicBezTo>
                    <a:pt x="997" y="875"/>
                    <a:pt x="992" y="879"/>
                    <a:pt x="987" y="880"/>
                  </a:cubicBezTo>
                  <a:cubicBezTo>
                    <a:pt x="985" y="880"/>
                    <a:pt x="982" y="880"/>
                    <a:pt x="981" y="880"/>
                  </a:cubicBezTo>
                  <a:cubicBezTo>
                    <a:pt x="977" y="879"/>
                    <a:pt x="975" y="876"/>
                    <a:pt x="975" y="883"/>
                  </a:cubicBezTo>
                  <a:cubicBezTo>
                    <a:pt x="948" y="885"/>
                    <a:pt x="926" y="881"/>
                    <a:pt x="905" y="877"/>
                  </a:cubicBezTo>
                  <a:cubicBezTo>
                    <a:pt x="906" y="870"/>
                    <a:pt x="899" y="873"/>
                    <a:pt x="899" y="868"/>
                  </a:cubicBezTo>
                  <a:cubicBezTo>
                    <a:pt x="899" y="862"/>
                    <a:pt x="885" y="874"/>
                    <a:pt x="893" y="862"/>
                  </a:cubicBezTo>
                  <a:cubicBezTo>
                    <a:pt x="890" y="863"/>
                    <a:pt x="888" y="862"/>
                    <a:pt x="887" y="859"/>
                  </a:cubicBezTo>
                  <a:cubicBezTo>
                    <a:pt x="880" y="863"/>
                    <a:pt x="857" y="858"/>
                    <a:pt x="849" y="856"/>
                  </a:cubicBezTo>
                  <a:cubicBezTo>
                    <a:pt x="845" y="855"/>
                    <a:pt x="843" y="856"/>
                    <a:pt x="843" y="851"/>
                  </a:cubicBezTo>
                  <a:cubicBezTo>
                    <a:pt x="830" y="854"/>
                    <a:pt x="834" y="841"/>
                    <a:pt x="823" y="842"/>
                  </a:cubicBezTo>
                  <a:cubicBezTo>
                    <a:pt x="821" y="831"/>
                    <a:pt x="815" y="825"/>
                    <a:pt x="811" y="815"/>
                  </a:cubicBezTo>
                  <a:cubicBezTo>
                    <a:pt x="785" y="811"/>
                    <a:pt x="786" y="824"/>
                    <a:pt x="788" y="839"/>
                  </a:cubicBezTo>
                  <a:cubicBezTo>
                    <a:pt x="788" y="843"/>
                    <a:pt x="799" y="849"/>
                    <a:pt x="808" y="859"/>
                  </a:cubicBezTo>
                  <a:cubicBezTo>
                    <a:pt x="810" y="861"/>
                    <a:pt x="816" y="877"/>
                    <a:pt x="823" y="874"/>
                  </a:cubicBezTo>
                  <a:cubicBezTo>
                    <a:pt x="822" y="881"/>
                    <a:pt x="828" y="880"/>
                    <a:pt x="826" y="889"/>
                  </a:cubicBezTo>
                  <a:cubicBezTo>
                    <a:pt x="833" y="889"/>
                    <a:pt x="849" y="886"/>
                    <a:pt x="840" y="894"/>
                  </a:cubicBezTo>
                  <a:cubicBezTo>
                    <a:pt x="847" y="897"/>
                    <a:pt x="844" y="890"/>
                    <a:pt x="846" y="889"/>
                  </a:cubicBezTo>
                  <a:cubicBezTo>
                    <a:pt x="849" y="886"/>
                    <a:pt x="858" y="888"/>
                    <a:pt x="858" y="883"/>
                  </a:cubicBezTo>
                  <a:cubicBezTo>
                    <a:pt x="858" y="880"/>
                    <a:pt x="861" y="880"/>
                    <a:pt x="864" y="880"/>
                  </a:cubicBezTo>
                  <a:cubicBezTo>
                    <a:pt x="867" y="879"/>
                    <a:pt x="864" y="875"/>
                    <a:pt x="867" y="874"/>
                  </a:cubicBezTo>
                  <a:cubicBezTo>
                    <a:pt x="871" y="872"/>
                    <a:pt x="879" y="873"/>
                    <a:pt x="884" y="871"/>
                  </a:cubicBezTo>
                  <a:cubicBezTo>
                    <a:pt x="885" y="872"/>
                    <a:pt x="880" y="876"/>
                    <a:pt x="881" y="877"/>
                  </a:cubicBezTo>
                  <a:cubicBezTo>
                    <a:pt x="882" y="877"/>
                    <a:pt x="887" y="876"/>
                    <a:pt x="887" y="877"/>
                  </a:cubicBezTo>
                  <a:cubicBezTo>
                    <a:pt x="889" y="881"/>
                    <a:pt x="887" y="886"/>
                    <a:pt x="890" y="889"/>
                  </a:cubicBezTo>
                  <a:cubicBezTo>
                    <a:pt x="888" y="895"/>
                    <a:pt x="899" y="891"/>
                    <a:pt x="899" y="897"/>
                  </a:cubicBezTo>
                  <a:cubicBezTo>
                    <a:pt x="899" y="905"/>
                    <a:pt x="905" y="899"/>
                    <a:pt x="911" y="903"/>
                  </a:cubicBezTo>
                  <a:cubicBezTo>
                    <a:pt x="915" y="906"/>
                    <a:pt x="913" y="911"/>
                    <a:pt x="919" y="912"/>
                  </a:cubicBezTo>
                  <a:cubicBezTo>
                    <a:pt x="912" y="919"/>
                    <a:pt x="920" y="926"/>
                    <a:pt x="919" y="935"/>
                  </a:cubicBezTo>
                  <a:cubicBezTo>
                    <a:pt x="916" y="935"/>
                    <a:pt x="914" y="935"/>
                    <a:pt x="911" y="935"/>
                  </a:cubicBezTo>
                  <a:cubicBezTo>
                    <a:pt x="914" y="946"/>
                    <a:pt x="903" y="944"/>
                    <a:pt x="905" y="953"/>
                  </a:cubicBezTo>
                  <a:cubicBezTo>
                    <a:pt x="899" y="952"/>
                    <a:pt x="896" y="954"/>
                    <a:pt x="896" y="959"/>
                  </a:cubicBezTo>
                  <a:cubicBezTo>
                    <a:pt x="892" y="959"/>
                    <a:pt x="888" y="959"/>
                    <a:pt x="884" y="959"/>
                  </a:cubicBezTo>
                  <a:cubicBezTo>
                    <a:pt x="880" y="959"/>
                    <a:pt x="883" y="965"/>
                    <a:pt x="881" y="968"/>
                  </a:cubicBezTo>
                  <a:cubicBezTo>
                    <a:pt x="881" y="968"/>
                    <a:pt x="876" y="967"/>
                    <a:pt x="875" y="968"/>
                  </a:cubicBezTo>
                  <a:cubicBezTo>
                    <a:pt x="874" y="969"/>
                    <a:pt x="877" y="975"/>
                    <a:pt x="875" y="976"/>
                  </a:cubicBezTo>
                  <a:cubicBezTo>
                    <a:pt x="870" y="975"/>
                    <a:pt x="866" y="977"/>
                    <a:pt x="867" y="982"/>
                  </a:cubicBezTo>
                  <a:cubicBezTo>
                    <a:pt x="861" y="982"/>
                    <a:pt x="858" y="983"/>
                    <a:pt x="855" y="985"/>
                  </a:cubicBezTo>
                  <a:cubicBezTo>
                    <a:pt x="850" y="988"/>
                    <a:pt x="851" y="989"/>
                    <a:pt x="843" y="991"/>
                  </a:cubicBezTo>
                  <a:cubicBezTo>
                    <a:pt x="840" y="992"/>
                    <a:pt x="826" y="996"/>
                    <a:pt x="826" y="1006"/>
                  </a:cubicBezTo>
                  <a:cubicBezTo>
                    <a:pt x="822" y="1007"/>
                    <a:pt x="817" y="1004"/>
                    <a:pt x="814" y="1006"/>
                  </a:cubicBezTo>
                  <a:cubicBezTo>
                    <a:pt x="811" y="1007"/>
                    <a:pt x="813" y="1010"/>
                    <a:pt x="811" y="1012"/>
                  </a:cubicBezTo>
                  <a:cubicBezTo>
                    <a:pt x="810" y="1012"/>
                    <a:pt x="807" y="1011"/>
                    <a:pt x="805" y="1012"/>
                  </a:cubicBezTo>
                  <a:cubicBezTo>
                    <a:pt x="805" y="1011"/>
                    <a:pt x="797" y="1014"/>
                    <a:pt x="796" y="1014"/>
                  </a:cubicBezTo>
                  <a:cubicBezTo>
                    <a:pt x="792" y="1020"/>
                    <a:pt x="768" y="1017"/>
                    <a:pt x="758" y="1023"/>
                  </a:cubicBezTo>
                  <a:cubicBezTo>
                    <a:pt x="749" y="1024"/>
                    <a:pt x="766" y="1028"/>
                    <a:pt x="753" y="1029"/>
                  </a:cubicBezTo>
                  <a:cubicBezTo>
                    <a:pt x="751" y="1029"/>
                    <a:pt x="748" y="1028"/>
                    <a:pt x="747" y="1029"/>
                  </a:cubicBezTo>
                  <a:cubicBezTo>
                    <a:pt x="743" y="1030"/>
                    <a:pt x="744" y="1036"/>
                    <a:pt x="738" y="1035"/>
                  </a:cubicBezTo>
                  <a:cubicBezTo>
                    <a:pt x="741" y="1029"/>
                    <a:pt x="733" y="1031"/>
                    <a:pt x="732" y="1029"/>
                  </a:cubicBezTo>
                  <a:cubicBezTo>
                    <a:pt x="730" y="1026"/>
                    <a:pt x="734" y="1017"/>
                    <a:pt x="726" y="1017"/>
                  </a:cubicBezTo>
                  <a:cubicBezTo>
                    <a:pt x="725" y="1013"/>
                    <a:pt x="729" y="1012"/>
                    <a:pt x="729" y="1009"/>
                  </a:cubicBezTo>
                  <a:cubicBezTo>
                    <a:pt x="727" y="1006"/>
                    <a:pt x="721" y="1004"/>
                    <a:pt x="726" y="1003"/>
                  </a:cubicBezTo>
                  <a:cubicBezTo>
                    <a:pt x="725" y="999"/>
                    <a:pt x="722" y="997"/>
                    <a:pt x="717" y="997"/>
                  </a:cubicBezTo>
                  <a:cubicBezTo>
                    <a:pt x="721" y="989"/>
                    <a:pt x="712" y="980"/>
                    <a:pt x="717" y="979"/>
                  </a:cubicBezTo>
                  <a:cubicBezTo>
                    <a:pt x="718" y="976"/>
                    <a:pt x="713" y="978"/>
                    <a:pt x="712" y="976"/>
                  </a:cubicBezTo>
                  <a:cubicBezTo>
                    <a:pt x="709" y="974"/>
                    <a:pt x="711" y="966"/>
                    <a:pt x="712" y="968"/>
                  </a:cubicBezTo>
                  <a:cubicBezTo>
                    <a:pt x="711" y="966"/>
                    <a:pt x="707" y="963"/>
                    <a:pt x="706" y="962"/>
                  </a:cubicBezTo>
                  <a:cubicBezTo>
                    <a:pt x="704" y="960"/>
                    <a:pt x="706" y="959"/>
                    <a:pt x="703" y="959"/>
                  </a:cubicBezTo>
                  <a:cubicBezTo>
                    <a:pt x="701" y="959"/>
                    <a:pt x="698" y="948"/>
                    <a:pt x="697" y="950"/>
                  </a:cubicBezTo>
                  <a:cubicBezTo>
                    <a:pt x="697" y="950"/>
                    <a:pt x="697" y="953"/>
                    <a:pt x="697" y="953"/>
                  </a:cubicBezTo>
                  <a:cubicBezTo>
                    <a:pt x="691" y="948"/>
                    <a:pt x="691" y="939"/>
                    <a:pt x="682" y="938"/>
                  </a:cubicBezTo>
                  <a:cubicBezTo>
                    <a:pt x="689" y="927"/>
                    <a:pt x="675" y="924"/>
                    <a:pt x="676" y="909"/>
                  </a:cubicBezTo>
                  <a:cubicBezTo>
                    <a:pt x="676" y="906"/>
                    <a:pt x="671" y="907"/>
                    <a:pt x="671" y="903"/>
                  </a:cubicBezTo>
                  <a:cubicBezTo>
                    <a:pt x="670" y="898"/>
                    <a:pt x="661" y="901"/>
                    <a:pt x="659" y="897"/>
                  </a:cubicBezTo>
                  <a:cubicBezTo>
                    <a:pt x="662" y="894"/>
                    <a:pt x="661" y="891"/>
                    <a:pt x="656" y="891"/>
                  </a:cubicBezTo>
                  <a:cubicBezTo>
                    <a:pt x="660" y="887"/>
                    <a:pt x="658" y="885"/>
                    <a:pt x="656" y="877"/>
                  </a:cubicBezTo>
                  <a:cubicBezTo>
                    <a:pt x="656" y="876"/>
                    <a:pt x="657" y="872"/>
                    <a:pt x="656" y="871"/>
                  </a:cubicBezTo>
                  <a:cubicBezTo>
                    <a:pt x="656" y="871"/>
                    <a:pt x="653" y="871"/>
                    <a:pt x="653" y="871"/>
                  </a:cubicBezTo>
                  <a:cubicBezTo>
                    <a:pt x="652" y="863"/>
                    <a:pt x="658" y="866"/>
                    <a:pt x="653" y="859"/>
                  </a:cubicBezTo>
                  <a:cubicBezTo>
                    <a:pt x="650" y="856"/>
                    <a:pt x="648" y="874"/>
                    <a:pt x="647" y="859"/>
                  </a:cubicBezTo>
                  <a:cubicBezTo>
                    <a:pt x="647" y="848"/>
                    <a:pt x="638" y="841"/>
                    <a:pt x="627" y="830"/>
                  </a:cubicBezTo>
                  <a:cubicBezTo>
                    <a:pt x="619" y="836"/>
                    <a:pt x="625" y="839"/>
                    <a:pt x="621" y="848"/>
                  </a:cubicBezTo>
                  <a:cubicBezTo>
                    <a:pt x="614" y="849"/>
                    <a:pt x="617" y="842"/>
                    <a:pt x="612" y="842"/>
                  </a:cubicBezTo>
                  <a:cubicBezTo>
                    <a:pt x="607" y="843"/>
                    <a:pt x="607" y="839"/>
                    <a:pt x="603" y="839"/>
                  </a:cubicBezTo>
                  <a:cubicBezTo>
                    <a:pt x="609" y="843"/>
                    <a:pt x="605" y="856"/>
                    <a:pt x="615" y="856"/>
                  </a:cubicBezTo>
                  <a:cubicBezTo>
                    <a:pt x="611" y="864"/>
                    <a:pt x="616" y="872"/>
                    <a:pt x="621" y="883"/>
                  </a:cubicBezTo>
                  <a:cubicBezTo>
                    <a:pt x="621" y="884"/>
                    <a:pt x="620" y="888"/>
                    <a:pt x="621" y="889"/>
                  </a:cubicBezTo>
                  <a:cubicBezTo>
                    <a:pt x="625" y="892"/>
                    <a:pt x="626" y="905"/>
                    <a:pt x="630" y="912"/>
                  </a:cubicBezTo>
                  <a:cubicBezTo>
                    <a:pt x="634" y="912"/>
                    <a:pt x="637" y="912"/>
                    <a:pt x="641" y="912"/>
                  </a:cubicBezTo>
                  <a:cubicBezTo>
                    <a:pt x="640" y="914"/>
                    <a:pt x="638" y="917"/>
                    <a:pt x="638" y="921"/>
                  </a:cubicBezTo>
                  <a:cubicBezTo>
                    <a:pt x="642" y="921"/>
                    <a:pt x="644" y="920"/>
                    <a:pt x="644" y="918"/>
                  </a:cubicBezTo>
                  <a:cubicBezTo>
                    <a:pt x="650" y="922"/>
                    <a:pt x="647" y="926"/>
                    <a:pt x="650" y="932"/>
                  </a:cubicBezTo>
                  <a:cubicBezTo>
                    <a:pt x="651" y="934"/>
                    <a:pt x="655" y="934"/>
                    <a:pt x="656" y="935"/>
                  </a:cubicBezTo>
                  <a:cubicBezTo>
                    <a:pt x="657" y="936"/>
                    <a:pt x="655" y="940"/>
                    <a:pt x="656" y="941"/>
                  </a:cubicBezTo>
                  <a:cubicBezTo>
                    <a:pt x="656" y="942"/>
                    <a:pt x="659" y="941"/>
                    <a:pt x="659" y="941"/>
                  </a:cubicBezTo>
                  <a:cubicBezTo>
                    <a:pt x="660" y="944"/>
                    <a:pt x="656" y="947"/>
                    <a:pt x="656" y="947"/>
                  </a:cubicBezTo>
                  <a:cubicBezTo>
                    <a:pt x="657" y="951"/>
                    <a:pt x="660" y="951"/>
                    <a:pt x="662" y="953"/>
                  </a:cubicBezTo>
                  <a:cubicBezTo>
                    <a:pt x="663" y="954"/>
                    <a:pt x="661" y="958"/>
                    <a:pt x="662" y="959"/>
                  </a:cubicBezTo>
                  <a:cubicBezTo>
                    <a:pt x="662" y="959"/>
                    <a:pt x="665" y="959"/>
                    <a:pt x="665" y="959"/>
                  </a:cubicBezTo>
                  <a:cubicBezTo>
                    <a:pt x="666" y="962"/>
                    <a:pt x="661" y="973"/>
                    <a:pt x="671" y="971"/>
                  </a:cubicBezTo>
                  <a:cubicBezTo>
                    <a:pt x="671" y="977"/>
                    <a:pt x="670" y="982"/>
                    <a:pt x="674" y="988"/>
                  </a:cubicBezTo>
                  <a:cubicBezTo>
                    <a:pt x="675" y="990"/>
                    <a:pt x="678" y="992"/>
                    <a:pt x="679" y="994"/>
                  </a:cubicBezTo>
                  <a:cubicBezTo>
                    <a:pt x="681" y="996"/>
                    <a:pt x="681" y="1000"/>
                    <a:pt x="682" y="1003"/>
                  </a:cubicBezTo>
                  <a:cubicBezTo>
                    <a:pt x="683" y="1004"/>
                    <a:pt x="687" y="1004"/>
                    <a:pt x="688" y="1006"/>
                  </a:cubicBezTo>
                  <a:cubicBezTo>
                    <a:pt x="690" y="1009"/>
                    <a:pt x="686" y="1014"/>
                    <a:pt x="691" y="1014"/>
                  </a:cubicBezTo>
                  <a:cubicBezTo>
                    <a:pt x="695" y="1015"/>
                    <a:pt x="693" y="1022"/>
                    <a:pt x="694" y="1026"/>
                  </a:cubicBezTo>
                  <a:cubicBezTo>
                    <a:pt x="705" y="1020"/>
                    <a:pt x="703" y="1032"/>
                    <a:pt x="717" y="1029"/>
                  </a:cubicBezTo>
                  <a:cubicBezTo>
                    <a:pt x="718" y="1037"/>
                    <a:pt x="723" y="1041"/>
                    <a:pt x="723" y="1050"/>
                  </a:cubicBezTo>
                  <a:cubicBezTo>
                    <a:pt x="734" y="1067"/>
                    <a:pt x="768" y="1061"/>
                    <a:pt x="791" y="1058"/>
                  </a:cubicBezTo>
                  <a:cubicBezTo>
                    <a:pt x="794" y="1060"/>
                    <a:pt x="792" y="1053"/>
                    <a:pt x="794" y="1052"/>
                  </a:cubicBezTo>
                  <a:cubicBezTo>
                    <a:pt x="800" y="1050"/>
                    <a:pt x="813" y="1058"/>
                    <a:pt x="811" y="1047"/>
                  </a:cubicBezTo>
                  <a:cubicBezTo>
                    <a:pt x="817" y="1050"/>
                    <a:pt x="816" y="1055"/>
                    <a:pt x="814" y="1061"/>
                  </a:cubicBezTo>
                  <a:cubicBezTo>
                    <a:pt x="814" y="1062"/>
                    <a:pt x="811" y="1065"/>
                    <a:pt x="811" y="1064"/>
                  </a:cubicBezTo>
                  <a:cubicBezTo>
                    <a:pt x="810" y="1069"/>
                    <a:pt x="813" y="1076"/>
                    <a:pt x="811" y="1082"/>
                  </a:cubicBezTo>
                  <a:cubicBezTo>
                    <a:pt x="811" y="1082"/>
                    <a:pt x="806" y="1081"/>
                    <a:pt x="805" y="1082"/>
                  </a:cubicBezTo>
                  <a:cubicBezTo>
                    <a:pt x="805" y="1083"/>
                    <a:pt x="805" y="1095"/>
                    <a:pt x="802" y="1099"/>
                  </a:cubicBezTo>
                  <a:cubicBezTo>
                    <a:pt x="801" y="1102"/>
                    <a:pt x="793" y="1103"/>
                    <a:pt x="796" y="1114"/>
                  </a:cubicBezTo>
                  <a:cubicBezTo>
                    <a:pt x="787" y="1114"/>
                    <a:pt x="793" y="1130"/>
                    <a:pt x="782" y="1129"/>
                  </a:cubicBezTo>
                  <a:cubicBezTo>
                    <a:pt x="784" y="1138"/>
                    <a:pt x="779" y="1139"/>
                    <a:pt x="779" y="1146"/>
                  </a:cubicBezTo>
                  <a:cubicBezTo>
                    <a:pt x="768" y="1143"/>
                    <a:pt x="774" y="1157"/>
                    <a:pt x="764" y="1155"/>
                  </a:cubicBezTo>
                  <a:cubicBezTo>
                    <a:pt x="764" y="1158"/>
                    <a:pt x="764" y="1161"/>
                    <a:pt x="764" y="1164"/>
                  </a:cubicBezTo>
                  <a:cubicBezTo>
                    <a:pt x="762" y="1164"/>
                    <a:pt x="761" y="1160"/>
                    <a:pt x="758" y="1161"/>
                  </a:cubicBezTo>
                  <a:cubicBezTo>
                    <a:pt x="752" y="1164"/>
                    <a:pt x="756" y="1167"/>
                    <a:pt x="747" y="1170"/>
                  </a:cubicBezTo>
                  <a:cubicBezTo>
                    <a:pt x="747" y="1170"/>
                    <a:pt x="738" y="1172"/>
                    <a:pt x="738" y="1172"/>
                  </a:cubicBezTo>
                  <a:cubicBezTo>
                    <a:pt x="738" y="1173"/>
                    <a:pt x="738" y="1175"/>
                    <a:pt x="738" y="1175"/>
                  </a:cubicBezTo>
                  <a:cubicBezTo>
                    <a:pt x="735" y="1177"/>
                    <a:pt x="729" y="1179"/>
                    <a:pt x="726" y="1181"/>
                  </a:cubicBezTo>
                  <a:cubicBezTo>
                    <a:pt x="719" y="1186"/>
                    <a:pt x="716" y="1196"/>
                    <a:pt x="706" y="1196"/>
                  </a:cubicBezTo>
                  <a:cubicBezTo>
                    <a:pt x="708" y="1204"/>
                    <a:pt x="702" y="1203"/>
                    <a:pt x="703" y="1211"/>
                  </a:cubicBezTo>
                  <a:cubicBezTo>
                    <a:pt x="699" y="1214"/>
                    <a:pt x="698" y="1212"/>
                    <a:pt x="694" y="1211"/>
                  </a:cubicBezTo>
                  <a:cubicBezTo>
                    <a:pt x="696" y="1214"/>
                    <a:pt x="689" y="1218"/>
                    <a:pt x="691" y="1219"/>
                  </a:cubicBezTo>
                  <a:cubicBezTo>
                    <a:pt x="697" y="1225"/>
                    <a:pt x="689" y="1220"/>
                    <a:pt x="688" y="1228"/>
                  </a:cubicBezTo>
                  <a:cubicBezTo>
                    <a:pt x="688" y="1232"/>
                    <a:pt x="683" y="1229"/>
                    <a:pt x="682" y="1231"/>
                  </a:cubicBezTo>
                  <a:cubicBezTo>
                    <a:pt x="682" y="1233"/>
                    <a:pt x="683" y="1235"/>
                    <a:pt x="682" y="1237"/>
                  </a:cubicBezTo>
                  <a:cubicBezTo>
                    <a:pt x="682" y="1240"/>
                    <a:pt x="676" y="1262"/>
                    <a:pt x="676" y="1269"/>
                  </a:cubicBezTo>
                  <a:cubicBezTo>
                    <a:pt x="677" y="1275"/>
                    <a:pt x="679" y="1276"/>
                    <a:pt x="682" y="1281"/>
                  </a:cubicBezTo>
                  <a:cubicBezTo>
                    <a:pt x="683" y="1289"/>
                    <a:pt x="681" y="1292"/>
                    <a:pt x="682" y="1298"/>
                  </a:cubicBezTo>
                  <a:cubicBezTo>
                    <a:pt x="682" y="1299"/>
                    <a:pt x="685" y="1310"/>
                    <a:pt x="688" y="1310"/>
                  </a:cubicBezTo>
                  <a:cubicBezTo>
                    <a:pt x="697" y="1310"/>
                    <a:pt x="679" y="1323"/>
                    <a:pt x="694" y="1325"/>
                  </a:cubicBezTo>
                  <a:cubicBezTo>
                    <a:pt x="692" y="1339"/>
                    <a:pt x="696" y="1350"/>
                    <a:pt x="694" y="1363"/>
                  </a:cubicBezTo>
                  <a:cubicBezTo>
                    <a:pt x="693" y="1371"/>
                    <a:pt x="685" y="1378"/>
                    <a:pt x="685" y="1386"/>
                  </a:cubicBezTo>
                  <a:cubicBezTo>
                    <a:pt x="678" y="1386"/>
                    <a:pt x="668" y="1394"/>
                    <a:pt x="665" y="1398"/>
                  </a:cubicBezTo>
                  <a:cubicBezTo>
                    <a:pt x="663" y="1400"/>
                    <a:pt x="662" y="1400"/>
                    <a:pt x="665" y="1401"/>
                  </a:cubicBezTo>
                  <a:cubicBezTo>
                    <a:pt x="665" y="1405"/>
                    <a:pt x="659" y="1402"/>
                    <a:pt x="656" y="1404"/>
                  </a:cubicBezTo>
                  <a:cubicBezTo>
                    <a:pt x="653" y="1405"/>
                    <a:pt x="655" y="1409"/>
                    <a:pt x="653" y="1410"/>
                  </a:cubicBezTo>
                  <a:cubicBezTo>
                    <a:pt x="651" y="1410"/>
                    <a:pt x="647" y="1404"/>
                    <a:pt x="647" y="1410"/>
                  </a:cubicBezTo>
                  <a:cubicBezTo>
                    <a:pt x="647" y="1413"/>
                    <a:pt x="643" y="1411"/>
                    <a:pt x="641" y="1412"/>
                  </a:cubicBezTo>
                  <a:cubicBezTo>
                    <a:pt x="638" y="1415"/>
                    <a:pt x="637" y="1422"/>
                    <a:pt x="630" y="1421"/>
                  </a:cubicBezTo>
                  <a:cubicBezTo>
                    <a:pt x="626" y="1438"/>
                    <a:pt x="630" y="1462"/>
                    <a:pt x="633" y="1486"/>
                  </a:cubicBezTo>
                  <a:cubicBezTo>
                    <a:pt x="630" y="1487"/>
                    <a:pt x="627" y="1489"/>
                    <a:pt x="627" y="1486"/>
                  </a:cubicBezTo>
                  <a:cubicBezTo>
                    <a:pt x="623" y="1485"/>
                    <a:pt x="625" y="1490"/>
                    <a:pt x="624" y="1491"/>
                  </a:cubicBezTo>
                  <a:cubicBezTo>
                    <a:pt x="621" y="1494"/>
                    <a:pt x="615" y="1489"/>
                    <a:pt x="615" y="1494"/>
                  </a:cubicBezTo>
                  <a:cubicBezTo>
                    <a:pt x="615" y="1499"/>
                    <a:pt x="603" y="1498"/>
                    <a:pt x="600" y="1503"/>
                  </a:cubicBezTo>
                  <a:cubicBezTo>
                    <a:pt x="600" y="1509"/>
                    <a:pt x="600" y="1515"/>
                    <a:pt x="600" y="1521"/>
                  </a:cubicBezTo>
                  <a:cubicBezTo>
                    <a:pt x="594" y="1522"/>
                    <a:pt x="597" y="1531"/>
                    <a:pt x="595" y="1535"/>
                  </a:cubicBezTo>
                  <a:cubicBezTo>
                    <a:pt x="594" y="1537"/>
                    <a:pt x="589" y="1537"/>
                    <a:pt x="589" y="1538"/>
                  </a:cubicBezTo>
                  <a:cubicBezTo>
                    <a:pt x="587" y="1543"/>
                    <a:pt x="588" y="1549"/>
                    <a:pt x="583" y="1553"/>
                  </a:cubicBezTo>
                  <a:cubicBezTo>
                    <a:pt x="582" y="1554"/>
                    <a:pt x="583" y="1558"/>
                    <a:pt x="583" y="1559"/>
                  </a:cubicBezTo>
                  <a:cubicBezTo>
                    <a:pt x="582" y="1560"/>
                    <a:pt x="577" y="1558"/>
                    <a:pt x="577" y="1559"/>
                  </a:cubicBezTo>
                  <a:cubicBezTo>
                    <a:pt x="576" y="1561"/>
                    <a:pt x="578" y="1566"/>
                    <a:pt x="577" y="1568"/>
                  </a:cubicBezTo>
                  <a:cubicBezTo>
                    <a:pt x="576" y="1569"/>
                    <a:pt x="572" y="1567"/>
                    <a:pt x="571" y="1568"/>
                  </a:cubicBezTo>
                  <a:cubicBezTo>
                    <a:pt x="570" y="1569"/>
                    <a:pt x="572" y="1573"/>
                    <a:pt x="571" y="1573"/>
                  </a:cubicBezTo>
                  <a:cubicBezTo>
                    <a:pt x="570" y="1574"/>
                    <a:pt x="566" y="1572"/>
                    <a:pt x="565" y="1573"/>
                  </a:cubicBezTo>
                  <a:cubicBezTo>
                    <a:pt x="564" y="1575"/>
                    <a:pt x="560" y="1580"/>
                    <a:pt x="559" y="1582"/>
                  </a:cubicBezTo>
                  <a:cubicBezTo>
                    <a:pt x="559" y="1586"/>
                    <a:pt x="555" y="1583"/>
                    <a:pt x="554" y="1585"/>
                  </a:cubicBezTo>
                  <a:cubicBezTo>
                    <a:pt x="553" y="1586"/>
                    <a:pt x="555" y="1590"/>
                    <a:pt x="554" y="1591"/>
                  </a:cubicBezTo>
                  <a:cubicBezTo>
                    <a:pt x="552" y="1592"/>
                    <a:pt x="549" y="1590"/>
                    <a:pt x="548" y="1591"/>
                  </a:cubicBezTo>
                  <a:cubicBezTo>
                    <a:pt x="546" y="1593"/>
                    <a:pt x="544" y="1595"/>
                    <a:pt x="542" y="1597"/>
                  </a:cubicBezTo>
                  <a:cubicBezTo>
                    <a:pt x="541" y="1598"/>
                    <a:pt x="537" y="1602"/>
                    <a:pt x="536" y="1603"/>
                  </a:cubicBezTo>
                  <a:cubicBezTo>
                    <a:pt x="535" y="1603"/>
                    <a:pt x="527" y="1605"/>
                    <a:pt x="527" y="1606"/>
                  </a:cubicBezTo>
                  <a:cubicBezTo>
                    <a:pt x="525" y="1604"/>
                    <a:pt x="525" y="1604"/>
                    <a:pt x="521" y="1606"/>
                  </a:cubicBezTo>
                  <a:cubicBezTo>
                    <a:pt x="518" y="1608"/>
                    <a:pt x="515" y="1607"/>
                    <a:pt x="510" y="1609"/>
                  </a:cubicBezTo>
                  <a:cubicBezTo>
                    <a:pt x="508" y="1609"/>
                    <a:pt x="489" y="1616"/>
                    <a:pt x="483" y="1609"/>
                  </a:cubicBezTo>
                  <a:cubicBezTo>
                    <a:pt x="479" y="1609"/>
                    <a:pt x="483" y="1612"/>
                    <a:pt x="483" y="1612"/>
                  </a:cubicBezTo>
                  <a:cubicBezTo>
                    <a:pt x="479" y="1618"/>
                    <a:pt x="473" y="1613"/>
                    <a:pt x="463" y="1614"/>
                  </a:cubicBezTo>
                  <a:cubicBezTo>
                    <a:pt x="459" y="1615"/>
                    <a:pt x="461" y="1617"/>
                    <a:pt x="463" y="1617"/>
                  </a:cubicBezTo>
                  <a:cubicBezTo>
                    <a:pt x="460" y="1622"/>
                    <a:pt x="445" y="1614"/>
                    <a:pt x="436" y="1614"/>
                  </a:cubicBezTo>
                  <a:cubicBezTo>
                    <a:pt x="437" y="1600"/>
                    <a:pt x="423" y="1593"/>
                    <a:pt x="431" y="1579"/>
                  </a:cubicBezTo>
                  <a:cubicBezTo>
                    <a:pt x="424" y="1574"/>
                    <a:pt x="417" y="1569"/>
                    <a:pt x="419" y="1556"/>
                  </a:cubicBezTo>
                  <a:cubicBezTo>
                    <a:pt x="410" y="1565"/>
                    <a:pt x="417" y="1560"/>
                    <a:pt x="413" y="1547"/>
                  </a:cubicBezTo>
                  <a:cubicBezTo>
                    <a:pt x="409" y="1534"/>
                    <a:pt x="391" y="1523"/>
                    <a:pt x="395" y="1506"/>
                  </a:cubicBezTo>
                  <a:cubicBezTo>
                    <a:pt x="393" y="1504"/>
                    <a:pt x="393" y="1512"/>
                    <a:pt x="393" y="1512"/>
                  </a:cubicBezTo>
                  <a:cubicBezTo>
                    <a:pt x="386" y="1510"/>
                    <a:pt x="393" y="1492"/>
                    <a:pt x="387" y="1500"/>
                  </a:cubicBezTo>
                  <a:cubicBezTo>
                    <a:pt x="382" y="1496"/>
                    <a:pt x="383" y="1486"/>
                    <a:pt x="384" y="1480"/>
                  </a:cubicBezTo>
                  <a:cubicBezTo>
                    <a:pt x="385" y="1471"/>
                    <a:pt x="386" y="1465"/>
                    <a:pt x="381" y="1453"/>
                  </a:cubicBezTo>
                  <a:cubicBezTo>
                    <a:pt x="382" y="1449"/>
                    <a:pt x="373" y="1452"/>
                    <a:pt x="372" y="1451"/>
                  </a:cubicBezTo>
                  <a:cubicBezTo>
                    <a:pt x="371" y="1449"/>
                    <a:pt x="380" y="1442"/>
                    <a:pt x="366" y="1445"/>
                  </a:cubicBezTo>
                  <a:cubicBezTo>
                    <a:pt x="365" y="1443"/>
                    <a:pt x="368" y="1437"/>
                    <a:pt x="366" y="1436"/>
                  </a:cubicBezTo>
                  <a:cubicBezTo>
                    <a:pt x="366" y="1435"/>
                    <a:pt x="361" y="1437"/>
                    <a:pt x="360" y="1436"/>
                  </a:cubicBezTo>
                  <a:cubicBezTo>
                    <a:pt x="360" y="1435"/>
                    <a:pt x="369" y="1424"/>
                    <a:pt x="357" y="1427"/>
                  </a:cubicBezTo>
                  <a:cubicBezTo>
                    <a:pt x="357" y="1422"/>
                    <a:pt x="361" y="1421"/>
                    <a:pt x="360" y="1415"/>
                  </a:cubicBezTo>
                  <a:cubicBezTo>
                    <a:pt x="356" y="1413"/>
                    <a:pt x="361" y="1401"/>
                    <a:pt x="352" y="1404"/>
                  </a:cubicBezTo>
                  <a:cubicBezTo>
                    <a:pt x="350" y="1376"/>
                    <a:pt x="354" y="1367"/>
                    <a:pt x="366" y="1351"/>
                  </a:cubicBezTo>
                  <a:cubicBezTo>
                    <a:pt x="365" y="1347"/>
                    <a:pt x="370" y="1336"/>
                    <a:pt x="363" y="1336"/>
                  </a:cubicBezTo>
                  <a:cubicBezTo>
                    <a:pt x="363" y="1332"/>
                    <a:pt x="370" y="1335"/>
                    <a:pt x="372" y="1333"/>
                  </a:cubicBezTo>
                  <a:cubicBezTo>
                    <a:pt x="373" y="1332"/>
                    <a:pt x="371" y="1326"/>
                    <a:pt x="375" y="1328"/>
                  </a:cubicBezTo>
                  <a:cubicBezTo>
                    <a:pt x="374" y="1324"/>
                    <a:pt x="373" y="1296"/>
                    <a:pt x="369" y="1304"/>
                  </a:cubicBezTo>
                  <a:cubicBezTo>
                    <a:pt x="363" y="1299"/>
                    <a:pt x="366" y="1292"/>
                    <a:pt x="366" y="1287"/>
                  </a:cubicBezTo>
                  <a:cubicBezTo>
                    <a:pt x="366" y="1280"/>
                    <a:pt x="367" y="1272"/>
                    <a:pt x="366" y="1266"/>
                  </a:cubicBezTo>
                  <a:cubicBezTo>
                    <a:pt x="366" y="1263"/>
                    <a:pt x="361" y="1265"/>
                    <a:pt x="360" y="1263"/>
                  </a:cubicBezTo>
                  <a:cubicBezTo>
                    <a:pt x="360" y="1262"/>
                    <a:pt x="363" y="1260"/>
                    <a:pt x="363" y="1257"/>
                  </a:cubicBezTo>
                  <a:cubicBezTo>
                    <a:pt x="363" y="1258"/>
                    <a:pt x="360" y="1256"/>
                    <a:pt x="360" y="1254"/>
                  </a:cubicBezTo>
                  <a:cubicBezTo>
                    <a:pt x="360" y="1248"/>
                    <a:pt x="357" y="1249"/>
                    <a:pt x="354" y="1246"/>
                  </a:cubicBezTo>
                  <a:cubicBezTo>
                    <a:pt x="354" y="1245"/>
                    <a:pt x="355" y="1241"/>
                    <a:pt x="354" y="1240"/>
                  </a:cubicBezTo>
                  <a:cubicBezTo>
                    <a:pt x="354" y="1240"/>
                    <a:pt x="346" y="1239"/>
                    <a:pt x="349" y="1237"/>
                  </a:cubicBezTo>
                  <a:cubicBezTo>
                    <a:pt x="349" y="1237"/>
                    <a:pt x="351" y="1237"/>
                    <a:pt x="352" y="1237"/>
                  </a:cubicBezTo>
                  <a:cubicBezTo>
                    <a:pt x="347" y="1231"/>
                    <a:pt x="344" y="1230"/>
                    <a:pt x="337" y="1225"/>
                  </a:cubicBezTo>
                  <a:cubicBezTo>
                    <a:pt x="335" y="1224"/>
                    <a:pt x="337" y="1222"/>
                    <a:pt x="334" y="1222"/>
                  </a:cubicBezTo>
                  <a:cubicBezTo>
                    <a:pt x="331" y="1222"/>
                    <a:pt x="331" y="1214"/>
                    <a:pt x="325" y="1216"/>
                  </a:cubicBezTo>
                  <a:cubicBezTo>
                    <a:pt x="319" y="1191"/>
                    <a:pt x="326" y="1170"/>
                    <a:pt x="325" y="1143"/>
                  </a:cubicBezTo>
                  <a:cubicBezTo>
                    <a:pt x="324" y="1137"/>
                    <a:pt x="317" y="1148"/>
                    <a:pt x="319" y="1134"/>
                  </a:cubicBezTo>
                  <a:cubicBezTo>
                    <a:pt x="302" y="1136"/>
                    <a:pt x="289" y="1134"/>
                    <a:pt x="278" y="1129"/>
                  </a:cubicBezTo>
                  <a:cubicBezTo>
                    <a:pt x="281" y="1113"/>
                    <a:pt x="270" y="1130"/>
                    <a:pt x="273" y="1114"/>
                  </a:cubicBezTo>
                  <a:cubicBezTo>
                    <a:pt x="260" y="1110"/>
                    <a:pt x="256" y="1107"/>
                    <a:pt x="240" y="1111"/>
                  </a:cubicBezTo>
                  <a:cubicBezTo>
                    <a:pt x="238" y="1112"/>
                    <a:pt x="233" y="1113"/>
                    <a:pt x="229" y="1114"/>
                  </a:cubicBezTo>
                  <a:cubicBezTo>
                    <a:pt x="227" y="1114"/>
                    <a:pt x="220" y="1119"/>
                    <a:pt x="211" y="1117"/>
                  </a:cubicBezTo>
                  <a:cubicBezTo>
                    <a:pt x="216" y="1124"/>
                    <a:pt x="220" y="1120"/>
                    <a:pt x="205" y="1123"/>
                  </a:cubicBezTo>
                  <a:cubicBezTo>
                    <a:pt x="195" y="1125"/>
                    <a:pt x="189" y="1128"/>
                    <a:pt x="173" y="1129"/>
                  </a:cubicBezTo>
                  <a:cubicBezTo>
                    <a:pt x="168" y="1129"/>
                    <a:pt x="168" y="1126"/>
                    <a:pt x="164" y="1126"/>
                  </a:cubicBezTo>
                  <a:cubicBezTo>
                    <a:pt x="145" y="1123"/>
                    <a:pt x="125" y="1135"/>
                    <a:pt x="109" y="1131"/>
                  </a:cubicBezTo>
                  <a:cubicBezTo>
                    <a:pt x="110" y="1121"/>
                    <a:pt x="98" y="1125"/>
                    <a:pt x="94" y="1123"/>
                  </a:cubicBezTo>
                  <a:cubicBezTo>
                    <a:pt x="93" y="1122"/>
                    <a:pt x="95" y="1118"/>
                    <a:pt x="94" y="1117"/>
                  </a:cubicBezTo>
                  <a:cubicBezTo>
                    <a:pt x="93" y="1115"/>
                    <a:pt x="87" y="1118"/>
                    <a:pt x="85" y="1117"/>
                  </a:cubicBezTo>
                  <a:cubicBezTo>
                    <a:pt x="84" y="1116"/>
                    <a:pt x="86" y="1112"/>
                    <a:pt x="85" y="1111"/>
                  </a:cubicBezTo>
                  <a:cubicBezTo>
                    <a:pt x="83" y="1109"/>
                    <a:pt x="80" y="1112"/>
                    <a:pt x="79" y="1108"/>
                  </a:cubicBezTo>
                  <a:cubicBezTo>
                    <a:pt x="79" y="1107"/>
                    <a:pt x="74" y="1103"/>
                    <a:pt x="74" y="1102"/>
                  </a:cubicBezTo>
                  <a:cubicBezTo>
                    <a:pt x="72" y="1101"/>
                    <a:pt x="74" y="1099"/>
                    <a:pt x="71" y="1099"/>
                  </a:cubicBezTo>
                  <a:cubicBezTo>
                    <a:pt x="68" y="1099"/>
                    <a:pt x="69" y="1096"/>
                    <a:pt x="68" y="1093"/>
                  </a:cubicBezTo>
                  <a:cubicBezTo>
                    <a:pt x="66" y="1090"/>
                    <a:pt x="63" y="1093"/>
                    <a:pt x="62" y="1091"/>
                  </a:cubicBezTo>
                  <a:cubicBezTo>
                    <a:pt x="61" y="1089"/>
                    <a:pt x="63" y="1086"/>
                    <a:pt x="62" y="1085"/>
                  </a:cubicBezTo>
                  <a:cubicBezTo>
                    <a:pt x="60" y="1082"/>
                    <a:pt x="56" y="1086"/>
                    <a:pt x="56" y="1082"/>
                  </a:cubicBezTo>
                  <a:cubicBezTo>
                    <a:pt x="56" y="1080"/>
                    <a:pt x="58" y="1077"/>
                    <a:pt x="59" y="1079"/>
                  </a:cubicBezTo>
                  <a:cubicBezTo>
                    <a:pt x="55" y="1069"/>
                    <a:pt x="42" y="1071"/>
                    <a:pt x="44" y="1061"/>
                  </a:cubicBezTo>
                  <a:cubicBezTo>
                    <a:pt x="30" y="1065"/>
                    <a:pt x="37" y="1049"/>
                    <a:pt x="24" y="1052"/>
                  </a:cubicBezTo>
                  <a:cubicBezTo>
                    <a:pt x="25" y="1050"/>
                    <a:pt x="27" y="1048"/>
                    <a:pt x="27" y="1044"/>
                  </a:cubicBezTo>
                  <a:cubicBezTo>
                    <a:pt x="26" y="1040"/>
                    <a:pt x="19" y="1041"/>
                    <a:pt x="15" y="1041"/>
                  </a:cubicBezTo>
                  <a:cubicBezTo>
                    <a:pt x="18" y="1035"/>
                    <a:pt x="9" y="1034"/>
                    <a:pt x="9" y="1032"/>
                  </a:cubicBezTo>
                  <a:cubicBezTo>
                    <a:pt x="8" y="1027"/>
                    <a:pt x="14" y="1028"/>
                    <a:pt x="9" y="1020"/>
                  </a:cubicBezTo>
                  <a:cubicBezTo>
                    <a:pt x="8" y="1019"/>
                    <a:pt x="6" y="1021"/>
                    <a:pt x="6" y="1017"/>
                  </a:cubicBezTo>
                  <a:cubicBezTo>
                    <a:pt x="6" y="1015"/>
                    <a:pt x="3" y="1008"/>
                    <a:pt x="0" y="1006"/>
                  </a:cubicBezTo>
                  <a:cubicBezTo>
                    <a:pt x="0" y="1001"/>
                    <a:pt x="7" y="1005"/>
                    <a:pt x="9" y="1003"/>
                  </a:cubicBezTo>
                  <a:cubicBezTo>
                    <a:pt x="11" y="1001"/>
                    <a:pt x="9" y="993"/>
                    <a:pt x="15" y="994"/>
                  </a:cubicBezTo>
                  <a:cubicBezTo>
                    <a:pt x="15" y="977"/>
                    <a:pt x="15" y="961"/>
                    <a:pt x="15" y="944"/>
                  </a:cubicBezTo>
                  <a:cubicBezTo>
                    <a:pt x="16" y="941"/>
                    <a:pt x="10" y="943"/>
                    <a:pt x="9" y="941"/>
                  </a:cubicBezTo>
                  <a:cubicBezTo>
                    <a:pt x="9" y="940"/>
                    <a:pt x="12" y="937"/>
                    <a:pt x="12" y="935"/>
                  </a:cubicBezTo>
                  <a:cubicBezTo>
                    <a:pt x="13" y="930"/>
                    <a:pt x="8" y="929"/>
                    <a:pt x="9" y="924"/>
                  </a:cubicBezTo>
                  <a:cubicBezTo>
                    <a:pt x="20" y="936"/>
                    <a:pt x="10" y="903"/>
                    <a:pt x="21" y="915"/>
                  </a:cubicBezTo>
                  <a:cubicBezTo>
                    <a:pt x="23" y="911"/>
                    <a:pt x="20" y="901"/>
                    <a:pt x="24" y="897"/>
                  </a:cubicBezTo>
                  <a:cubicBezTo>
                    <a:pt x="24" y="897"/>
                    <a:pt x="29" y="898"/>
                    <a:pt x="30" y="897"/>
                  </a:cubicBezTo>
                  <a:cubicBezTo>
                    <a:pt x="30" y="896"/>
                    <a:pt x="25" y="892"/>
                    <a:pt x="27" y="889"/>
                  </a:cubicBezTo>
                  <a:cubicBezTo>
                    <a:pt x="38" y="886"/>
                    <a:pt x="36" y="870"/>
                    <a:pt x="47" y="868"/>
                  </a:cubicBezTo>
                  <a:cubicBezTo>
                    <a:pt x="47" y="858"/>
                    <a:pt x="57" y="858"/>
                    <a:pt x="56" y="848"/>
                  </a:cubicBezTo>
                  <a:cubicBezTo>
                    <a:pt x="61" y="849"/>
                    <a:pt x="61" y="845"/>
                    <a:pt x="62" y="842"/>
                  </a:cubicBezTo>
                  <a:cubicBezTo>
                    <a:pt x="80" y="840"/>
                    <a:pt x="93" y="834"/>
                    <a:pt x="91" y="812"/>
                  </a:cubicBezTo>
                  <a:cubicBezTo>
                    <a:pt x="103" y="815"/>
                    <a:pt x="92" y="796"/>
                    <a:pt x="103" y="798"/>
                  </a:cubicBezTo>
                  <a:cubicBezTo>
                    <a:pt x="103" y="792"/>
                    <a:pt x="103" y="786"/>
                    <a:pt x="103" y="780"/>
                  </a:cubicBezTo>
                  <a:cubicBezTo>
                    <a:pt x="108" y="781"/>
                    <a:pt x="109" y="777"/>
                    <a:pt x="114" y="777"/>
                  </a:cubicBezTo>
                  <a:cubicBezTo>
                    <a:pt x="119" y="771"/>
                    <a:pt x="124" y="767"/>
                    <a:pt x="129" y="760"/>
                  </a:cubicBezTo>
                  <a:cubicBezTo>
                    <a:pt x="130" y="758"/>
                    <a:pt x="132" y="760"/>
                    <a:pt x="132" y="757"/>
                  </a:cubicBezTo>
                  <a:cubicBezTo>
                    <a:pt x="132" y="754"/>
                    <a:pt x="140" y="754"/>
                    <a:pt x="138" y="748"/>
                  </a:cubicBezTo>
                  <a:cubicBezTo>
                    <a:pt x="151" y="751"/>
                    <a:pt x="152" y="741"/>
                    <a:pt x="164" y="742"/>
                  </a:cubicBezTo>
                  <a:cubicBezTo>
                    <a:pt x="160" y="753"/>
                    <a:pt x="177" y="743"/>
                    <a:pt x="173" y="754"/>
                  </a:cubicBezTo>
                  <a:cubicBezTo>
                    <a:pt x="179" y="747"/>
                    <a:pt x="202" y="757"/>
                    <a:pt x="202" y="745"/>
                  </a:cubicBezTo>
                  <a:cubicBezTo>
                    <a:pt x="216" y="743"/>
                    <a:pt x="228" y="740"/>
                    <a:pt x="234" y="731"/>
                  </a:cubicBezTo>
                  <a:cubicBezTo>
                    <a:pt x="239" y="731"/>
                    <a:pt x="243" y="731"/>
                    <a:pt x="243" y="728"/>
                  </a:cubicBezTo>
                  <a:cubicBezTo>
                    <a:pt x="248" y="728"/>
                    <a:pt x="250" y="730"/>
                    <a:pt x="255" y="731"/>
                  </a:cubicBezTo>
                  <a:cubicBezTo>
                    <a:pt x="262" y="731"/>
                    <a:pt x="267" y="727"/>
                    <a:pt x="273" y="728"/>
                  </a:cubicBezTo>
                  <a:cubicBezTo>
                    <a:pt x="272" y="728"/>
                    <a:pt x="274" y="730"/>
                    <a:pt x="275" y="731"/>
                  </a:cubicBezTo>
                  <a:cubicBezTo>
                    <a:pt x="282" y="731"/>
                    <a:pt x="294" y="736"/>
                    <a:pt x="308" y="733"/>
                  </a:cubicBezTo>
                  <a:cubicBezTo>
                    <a:pt x="313" y="732"/>
                    <a:pt x="322" y="724"/>
                    <a:pt x="328" y="731"/>
                  </a:cubicBezTo>
                  <a:cubicBezTo>
                    <a:pt x="333" y="735"/>
                    <a:pt x="331" y="731"/>
                    <a:pt x="340" y="731"/>
                  </a:cubicBezTo>
                  <a:cubicBezTo>
                    <a:pt x="340" y="733"/>
                    <a:pt x="344" y="734"/>
                    <a:pt x="343" y="736"/>
                  </a:cubicBezTo>
                  <a:cubicBezTo>
                    <a:pt x="343" y="737"/>
                    <a:pt x="337" y="739"/>
                    <a:pt x="337" y="739"/>
                  </a:cubicBezTo>
                  <a:cubicBezTo>
                    <a:pt x="336" y="743"/>
                    <a:pt x="340" y="741"/>
                    <a:pt x="340" y="742"/>
                  </a:cubicBezTo>
                  <a:cubicBezTo>
                    <a:pt x="340" y="745"/>
                    <a:pt x="337" y="745"/>
                    <a:pt x="337" y="745"/>
                  </a:cubicBezTo>
                  <a:cubicBezTo>
                    <a:pt x="337" y="748"/>
                    <a:pt x="340" y="748"/>
                    <a:pt x="340" y="751"/>
                  </a:cubicBezTo>
                  <a:cubicBezTo>
                    <a:pt x="340" y="759"/>
                    <a:pt x="335" y="764"/>
                    <a:pt x="343" y="774"/>
                  </a:cubicBezTo>
                  <a:cubicBezTo>
                    <a:pt x="344" y="781"/>
                    <a:pt x="347" y="771"/>
                    <a:pt x="352" y="777"/>
                  </a:cubicBezTo>
                  <a:cubicBezTo>
                    <a:pt x="351" y="781"/>
                    <a:pt x="356" y="779"/>
                    <a:pt x="357" y="780"/>
                  </a:cubicBezTo>
                  <a:cubicBezTo>
                    <a:pt x="358" y="781"/>
                    <a:pt x="357" y="786"/>
                    <a:pt x="357" y="786"/>
                  </a:cubicBezTo>
                  <a:cubicBezTo>
                    <a:pt x="360" y="788"/>
                    <a:pt x="367" y="784"/>
                    <a:pt x="366" y="789"/>
                  </a:cubicBezTo>
                  <a:cubicBezTo>
                    <a:pt x="375" y="785"/>
                    <a:pt x="382" y="798"/>
                    <a:pt x="387" y="789"/>
                  </a:cubicBezTo>
                  <a:cubicBezTo>
                    <a:pt x="390" y="788"/>
                    <a:pt x="388" y="794"/>
                    <a:pt x="390" y="795"/>
                  </a:cubicBezTo>
                  <a:cubicBezTo>
                    <a:pt x="394" y="798"/>
                    <a:pt x="398" y="794"/>
                    <a:pt x="404" y="798"/>
                  </a:cubicBezTo>
                  <a:cubicBezTo>
                    <a:pt x="406" y="799"/>
                    <a:pt x="406" y="803"/>
                    <a:pt x="407" y="804"/>
                  </a:cubicBezTo>
                  <a:cubicBezTo>
                    <a:pt x="408" y="804"/>
                    <a:pt x="412" y="803"/>
                    <a:pt x="413" y="804"/>
                  </a:cubicBezTo>
                  <a:cubicBezTo>
                    <a:pt x="416" y="807"/>
                    <a:pt x="417" y="805"/>
                    <a:pt x="422" y="807"/>
                  </a:cubicBezTo>
                  <a:cubicBezTo>
                    <a:pt x="423" y="807"/>
                    <a:pt x="424" y="812"/>
                    <a:pt x="425" y="812"/>
                  </a:cubicBezTo>
                  <a:cubicBezTo>
                    <a:pt x="426" y="813"/>
                    <a:pt x="430" y="809"/>
                    <a:pt x="434" y="810"/>
                  </a:cubicBezTo>
                  <a:cubicBezTo>
                    <a:pt x="432" y="809"/>
                    <a:pt x="436" y="812"/>
                    <a:pt x="436" y="812"/>
                  </a:cubicBezTo>
                  <a:cubicBezTo>
                    <a:pt x="438" y="813"/>
                    <a:pt x="440" y="812"/>
                    <a:pt x="442" y="812"/>
                  </a:cubicBezTo>
                  <a:cubicBezTo>
                    <a:pt x="444" y="810"/>
                    <a:pt x="447" y="808"/>
                    <a:pt x="448" y="807"/>
                  </a:cubicBezTo>
                  <a:cubicBezTo>
                    <a:pt x="448" y="807"/>
                    <a:pt x="453" y="805"/>
                    <a:pt x="451" y="804"/>
                  </a:cubicBezTo>
                  <a:cubicBezTo>
                    <a:pt x="444" y="798"/>
                    <a:pt x="459" y="800"/>
                    <a:pt x="460" y="789"/>
                  </a:cubicBezTo>
                  <a:cubicBezTo>
                    <a:pt x="469" y="791"/>
                    <a:pt x="468" y="784"/>
                    <a:pt x="477" y="786"/>
                  </a:cubicBezTo>
                  <a:cubicBezTo>
                    <a:pt x="479" y="787"/>
                    <a:pt x="480" y="789"/>
                    <a:pt x="480" y="789"/>
                  </a:cubicBezTo>
                  <a:cubicBezTo>
                    <a:pt x="484" y="790"/>
                    <a:pt x="489" y="788"/>
                    <a:pt x="492" y="789"/>
                  </a:cubicBezTo>
                  <a:cubicBezTo>
                    <a:pt x="493" y="789"/>
                    <a:pt x="497" y="795"/>
                    <a:pt x="498" y="795"/>
                  </a:cubicBezTo>
                  <a:cubicBezTo>
                    <a:pt x="500" y="795"/>
                    <a:pt x="503" y="791"/>
                    <a:pt x="507" y="792"/>
                  </a:cubicBezTo>
                  <a:cubicBezTo>
                    <a:pt x="507" y="792"/>
                    <a:pt x="506" y="798"/>
                    <a:pt x="507" y="798"/>
                  </a:cubicBezTo>
                  <a:cubicBezTo>
                    <a:pt x="509" y="798"/>
                    <a:pt x="514" y="793"/>
                    <a:pt x="518" y="795"/>
                  </a:cubicBezTo>
                  <a:cubicBezTo>
                    <a:pt x="520" y="797"/>
                    <a:pt x="513" y="798"/>
                    <a:pt x="513" y="798"/>
                  </a:cubicBezTo>
                  <a:cubicBezTo>
                    <a:pt x="514" y="803"/>
                    <a:pt x="533" y="804"/>
                    <a:pt x="542" y="804"/>
                  </a:cubicBezTo>
                  <a:cubicBezTo>
                    <a:pt x="541" y="815"/>
                    <a:pt x="566" y="811"/>
                    <a:pt x="571" y="804"/>
                  </a:cubicBezTo>
                  <a:cubicBezTo>
                    <a:pt x="573" y="807"/>
                    <a:pt x="586" y="800"/>
                    <a:pt x="589" y="804"/>
                  </a:cubicBezTo>
                  <a:cubicBezTo>
                    <a:pt x="592" y="807"/>
                    <a:pt x="590" y="803"/>
                    <a:pt x="595" y="804"/>
                  </a:cubicBezTo>
                  <a:cubicBezTo>
                    <a:pt x="600" y="804"/>
                    <a:pt x="604" y="807"/>
                    <a:pt x="609" y="807"/>
                  </a:cubicBezTo>
                  <a:cubicBezTo>
                    <a:pt x="615" y="806"/>
                    <a:pt x="617" y="801"/>
                    <a:pt x="624" y="801"/>
                  </a:cubicBezTo>
                  <a:cubicBezTo>
                    <a:pt x="626" y="794"/>
                    <a:pt x="625" y="785"/>
                    <a:pt x="633" y="783"/>
                  </a:cubicBezTo>
                  <a:cubicBezTo>
                    <a:pt x="633" y="778"/>
                    <a:pt x="629" y="777"/>
                    <a:pt x="630" y="771"/>
                  </a:cubicBezTo>
                  <a:cubicBezTo>
                    <a:pt x="639" y="772"/>
                    <a:pt x="638" y="754"/>
                    <a:pt x="647" y="763"/>
                  </a:cubicBezTo>
                  <a:cubicBezTo>
                    <a:pt x="649" y="752"/>
                    <a:pt x="644" y="748"/>
                    <a:pt x="635" y="748"/>
                  </a:cubicBezTo>
                  <a:cubicBezTo>
                    <a:pt x="638" y="745"/>
                    <a:pt x="639" y="741"/>
                    <a:pt x="638" y="736"/>
                  </a:cubicBezTo>
                  <a:cubicBezTo>
                    <a:pt x="635" y="728"/>
                    <a:pt x="618" y="733"/>
                    <a:pt x="615" y="725"/>
                  </a:cubicBezTo>
                  <a:cubicBezTo>
                    <a:pt x="610" y="729"/>
                    <a:pt x="600" y="727"/>
                    <a:pt x="597" y="733"/>
                  </a:cubicBezTo>
                  <a:cubicBezTo>
                    <a:pt x="594" y="734"/>
                    <a:pt x="596" y="729"/>
                    <a:pt x="595" y="728"/>
                  </a:cubicBezTo>
                  <a:cubicBezTo>
                    <a:pt x="590" y="725"/>
                    <a:pt x="580" y="730"/>
                    <a:pt x="574" y="728"/>
                  </a:cubicBezTo>
                  <a:cubicBezTo>
                    <a:pt x="571" y="729"/>
                    <a:pt x="571" y="734"/>
                    <a:pt x="565" y="733"/>
                  </a:cubicBezTo>
                  <a:cubicBezTo>
                    <a:pt x="557" y="734"/>
                    <a:pt x="559" y="722"/>
                    <a:pt x="545" y="725"/>
                  </a:cubicBezTo>
                  <a:cubicBezTo>
                    <a:pt x="545" y="719"/>
                    <a:pt x="541" y="718"/>
                    <a:pt x="542" y="713"/>
                  </a:cubicBezTo>
                  <a:cubicBezTo>
                    <a:pt x="538" y="713"/>
                    <a:pt x="537" y="712"/>
                    <a:pt x="536" y="710"/>
                  </a:cubicBezTo>
                  <a:cubicBezTo>
                    <a:pt x="534" y="706"/>
                    <a:pt x="530" y="705"/>
                    <a:pt x="524" y="704"/>
                  </a:cubicBezTo>
                  <a:cubicBezTo>
                    <a:pt x="530" y="697"/>
                    <a:pt x="527" y="680"/>
                    <a:pt x="524" y="672"/>
                  </a:cubicBezTo>
                  <a:cubicBezTo>
                    <a:pt x="516" y="677"/>
                    <a:pt x="508" y="666"/>
                    <a:pt x="507" y="681"/>
                  </a:cubicBezTo>
                  <a:cubicBezTo>
                    <a:pt x="498" y="677"/>
                    <a:pt x="497" y="683"/>
                    <a:pt x="489" y="678"/>
                  </a:cubicBezTo>
                  <a:cubicBezTo>
                    <a:pt x="490" y="681"/>
                    <a:pt x="488" y="683"/>
                    <a:pt x="486" y="684"/>
                  </a:cubicBezTo>
                  <a:cubicBezTo>
                    <a:pt x="488" y="686"/>
                    <a:pt x="490" y="687"/>
                    <a:pt x="492" y="690"/>
                  </a:cubicBezTo>
                  <a:cubicBezTo>
                    <a:pt x="494" y="692"/>
                    <a:pt x="492" y="697"/>
                    <a:pt x="498" y="695"/>
                  </a:cubicBezTo>
                  <a:cubicBezTo>
                    <a:pt x="495" y="705"/>
                    <a:pt x="495" y="701"/>
                    <a:pt x="501" y="707"/>
                  </a:cubicBezTo>
                  <a:cubicBezTo>
                    <a:pt x="503" y="713"/>
                    <a:pt x="497" y="711"/>
                    <a:pt x="495" y="713"/>
                  </a:cubicBezTo>
                  <a:cubicBezTo>
                    <a:pt x="494" y="714"/>
                    <a:pt x="491" y="723"/>
                    <a:pt x="489" y="722"/>
                  </a:cubicBezTo>
                  <a:cubicBezTo>
                    <a:pt x="483" y="716"/>
                    <a:pt x="489" y="729"/>
                    <a:pt x="477" y="728"/>
                  </a:cubicBezTo>
                  <a:cubicBezTo>
                    <a:pt x="476" y="725"/>
                    <a:pt x="475" y="722"/>
                    <a:pt x="472" y="722"/>
                  </a:cubicBezTo>
                  <a:cubicBezTo>
                    <a:pt x="470" y="717"/>
                    <a:pt x="474" y="716"/>
                    <a:pt x="477" y="716"/>
                  </a:cubicBezTo>
                  <a:cubicBezTo>
                    <a:pt x="474" y="712"/>
                    <a:pt x="464" y="708"/>
                    <a:pt x="472" y="701"/>
                  </a:cubicBezTo>
                  <a:cubicBezTo>
                    <a:pt x="469" y="700"/>
                    <a:pt x="462" y="703"/>
                    <a:pt x="460" y="701"/>
                  </a:cubicBezTo>
                  <a:cubicBezTo>
                    <a:pt x="458" y="699"/>
                    <a:pt x="466" y="698"/>
                    <a:pt x="466" y="698"/>
                  </a:cubicBezTo>
                  <a:cubicBezTo>
                    <a:pt x="466" y="698"/>
                    <a:pt x="458" y="691"/>
                    <a:pt x="451" y="687"/>
                  </a:cubicBezTo>
                  <a:cubicBezTo>
                    <a:pt x="453" y="673"/>
                    <a:pt x="445" y="670"/>
                    <a:pt x="445" y="657"/>
                  </a:cubicBezTo>
                  <a:cubicBezTo>
                    <a:pt x="446" y="653"/>
                    <a:pt x="438" y="656"/>
                    <a:pt x="436" y="654"/>
                  </a:cubicBezTo>
                  <a:cubicBezTo>
                    <a:pt x="436" y="654"/>
                    <a:pt x="441" y="650"/>
                    <a:pt x="439" y="649"/>
                  </a:cubicBezTo>
                  <a:cubicBezTo>
                    <a:pt x="433" y="644"/>
                    <a:pt x="432" y="650"/>
                    <a:pt x="428" y="646"/>
                  </a:cubicBezTo>
                  <a:cubicBezTo>
                    <a:pt x="427" y="645"/>
                    <a:pt x="431" y="641"/>
                    <a:pt x="431" y="640"/>
                  </a:cubicBezTo>
                  <a:cubicBezTo>
                    <a:pt x="430" y="637"/>
                    <a:pt x="427" y="643"/>
                    <a:pt x="428" y="643"/>
                  </a:cubicBezTo>
                  <a:cubicBezTo>
                    <a:pt x="425" y="643"/>
                    <a:pt x="425" y="639"/>
                    <a:pt x="425" y="637"/>
                  </a:cubicBezTo>
                  <a:cubicBezTo>
                    <a:pt x="413" y="639"/>
                    <a:pt x="413" y="629"/>
                    <a:pt x="401" y="631"/>
                  </a:cubicBezTo>
                  <a:cubicBezTo>
                    <a:pt x="401" y="627"/>
                    <a:pt x="397" y="627"/>
                    <a:pt x="395" y="625"/>
                  </a:cubicBezTo>
                  <a:cubicBezTo>
                    <a:pt x="395" y="624"/>
                    <a:pt x="396" y="620"/>
                    <a:pt x="395" y="619"/>
                  </a:cubicBezTo>
                  <a:cubicBezTo>
                    <a:pt x="395" y="618"/>
                    <a:pt x="390" y="620"/>
                    <a:pt x="390" y="619"/>
                  </a:cubicBezTo>
                  <a:cubicBezTo>
                    <a:pt x="389" y="619"/>
                    <a:pt x="389" y="607"/>
                    <a:pt x="387" y="610"/>
                  </a:cubicBezTo>
                  <a:cubicBezTo>
                    <a:pt x="385" y="613"/>
                    <a:pt x="383" y="611"/>
                    <a:pt x="381" y="608"/>
                  </a:cubicBezTo>
                  <a:cubicBezTo>
                    <a:pt x="380" y="606"/>
                    <a:pt x="377" y="605"/>
                    <a:pt x="378" y="602"/>
                  </a:cubicBezTo>
                  <a:cubicBezTo>
                    <a:pt x="367" y="602"/>
                    <a:pt x="370" y="605"/>
                    <a:pt x="360" y="602"/>
                  </a:cubicBezTo>
                  <a:cubicBezTo>
                    <a:pt x="357" y="602"/>
                    <a:pt x="358" y="608"/>
                    <a:pt x="354" y="608"/>
                  </a:cubicBezTo>
                  <a:cubicBezTo>
                    <a:pt x="352" y="615"/>
                    <a:pt x="360" y="613"/>
                    <a:pt x="360" y="619"/>
                  </a:cubicBezTo>
                  <a:cubicBezTo>
                    <a:pt x="360" y="621"/>
                    <a:pt x="365" y="627"/>
                    <a:pt x="366" y="628"/>
                  </a:cubicBezTo>
                  <a:cubicBezTo>
                    <a:pt x="368" y="629"/>
                    <a:pt x="369" y="631"/>
                    <a:pt x="372" y="631"/>
                  </a:cubicBezTo>
                  <a:cubicBezTo>
                    <a:pt x="367" y="640"/>
                    <a:pt x="378" y="639"/>
                    <a:pt x="381" y="643"/>
                  </a:cubicBezTo>
                  <a:cubicBezTo>
                    <a:pt x="381" y="643"/>
                    <a:pt x="384" y="655"/>
                    <a:pt x="387" y="651"/>
                  </a:cubicBezTo>
                  <a:cubicBezTo>
                    <a:pt x="391" y="647"/>
                    <a:pt x="387" y="652"/>
                    <a:pt x="390" y="654"/>
                  </a:cubicBezTo>
                  <a:cubicBezTo>
                    <a:pt x="393" y="657"/>
                    <a:pt x="400" y="655"/>
                    <a:pt x="401" y="663"/>
                  </a:cubicBezTo>
                  <a:cubicBezTo>
                    <a:pt x="405" y="661"/>
                    <a:pt x="406" y="666"/>
                    <a:pt x="407" y="666"/>
                  </a:cubicBezTo>
                  <a:cubicBezTo>
                    <a:pt x="409" y="666"/>
                    <a:pt x="411" y="664"/>
                    <a:pt x="410" y="663"/>
                  </a:cubicBezTo>
                  <a:cubicBezTo>
                    <a:pt x="413" y="664"/>
                    <a:pt x="414" y="672"/>
                    <a:pt x="416" y="666"/>
                  </a:cubicBezTo>
                  <a:cubicBezTo>
                    <a:pt x="423" y="665"/>
                    <a:pt x="414" y="679"/>
                    <a:pt x="425" y="675"/>
                  </a:cubicBezTo>
                  <a:cubicBezTo>
                    <a:pt x="424" y="681"/>
                    <a:pt x="412" y="676"/>
                    <a:pt x="407" y="678"/>
                  </a:cubicBezTo>
                  <a:cubicBezTo>
                    <a:pt x="409" y="681"/>
                    <a:pt x="412" y="680"/>
                    <a:pt x="413" y="684"/>
                  </a:cubicBezTo>
                  <a:cubicBezTo>
                    <a:pt x="415" y="689"/>
                    <a:pt x="408" y="699"/>
                    <a:pt x="413" y="698"/>
                  </a:cubicBezTo>
                  <a:cubicBezTo>
                    <a:pt x="411" y="703"/>
                    <a:pt x="404" y="703"/>
                    <a:pt x="398" y="704"/>
                  </a:cubicBezTo>
                  <a:cubicBezTo>
                    <a:pt x="402" y="702"/>
                    <a:pt x="399" y="693"/>
                    <a:pt x="404" y="692"/>
                  </a:cubicBezTo>
                  <a:cubicBezTo>
                    <a:pt x="402" y="691"/>
                    <a:pt x="403" y="684"/>
                    <a:pt x="398" y="684"/>
                  </a:cubicBezTo>
                  <a:cubicBezTo>
                    <a:pt x="394" y="683"/>
                    <a:pt x="400" y="679"/>
                    <a:pt x="393" y="675"/>
                  </a:cubicBezTo>
                  <a:cubicBezTo>
                    <a:pt x="389" y="673"/>
                    <a:pt x="383" y="674"/>
                    <a:pt x="384" y="666"/>
                  </a:cubicBezTo>
                  <a:cubicBezTo>
                    <a:pt x="372" y="669"/>
                    <a:pt x="370" y="660"/>
                    <a:pt x="360" y="660"/>
                  </a:cubicBezTo>
                  <a:cubicBezTo>
                    <a:pt x="359" y="653"/>
                    <a:pt x="353" y="650"/>
                    <a:pt x="349" y="643"/>
                  </a:cubicBezTo>
                  <a:cubicBezTo>
                    <a:pt x="348" y="641"/>
                    <a:pt x="346" y="643"/>
                    <a:pt x="346" y="640"/>
                  </a:cubicBezTo>
                  <a:cubicBezTo>
                    <a:pt x="346" y="636"/>
                    <a:pt x="342" y="639"/>
                    <a:pt x="340" y="637"/>
                  </a:cubicBezTo>
                  <a:cubicBezTo>
                    <a:pt x="339" y="636"/>
                    <a:pt x="341" y="632"/>
                    <a:pt x="340" y="631"/>
                  </a:cubicBezTo>
                  <a:cubicBezTo>
                    <a:pt x="337" y="629"/>
                    <a:pt x="331" y="633"/>
                    <a:pt x="328" y="631"/>
                  </a:cubicBezTo>
                  <a:cubicBezTo>
                    <a:pt x="327" y="630"/>
                    <a:pt x="333" y="627"/>
                    <a:pt x="334" y="628"/>
                  </a:cubicBezTo>
                  <a:cubicBezTo>
                    <a:pt x="330" y="621"/>
                    <a:pt x="313" y="622"/>
                    <a:pt x="305" y="625"/>
                  </a:cubicBezTo>
                  <a:cubicBezTo>
                    <a:pt x="303" y="627"/>
                    <a:pt x="310" y="629"/>
                    <a:pt x="311" y="628"/>
                  </a:cubicBezTo>
                  <a:cubicBezTo>
                    <a:pt x="308" y="632"/>
                    <a:pt x="306" y="629"/>
                    <a:pt x="302" y="631"/>
                  </a:cubicBezTo>
                  <a:cubicBezTo>
                    <a:pt x="296" y="634"/>
                    <a:pt x="296" y="644"/>
                    <a:pt x="290" y="643"/>
                  </a:cubicBezTo>
                  <a:cubicBezTo>
                    <a:pt x="278" y="642"/>
                    <a:pt x="276" y="632"/>
                    <a:pt x="261" y="634"/>
                  </a:cubicBezTo>
                  <a:cubicBezTo>
                    <a:pt x="256" y="635"/>
                    <a:pt x="258" y="643"/>
                    <a:pt x="249" y="640"/>
                  </a:cubicBezTo>
                  <a:cubicBezTo>
                    <a:pt x="249" y="647"/>
                    <a:pt x="249" y="653"/>
                    <a:pt x="249" y="660"/>
                  </a:cubicBezTo>
                  <a:cubicBezTo>
                    <a:pt x="240" y="665"/>
                    <a:pt x="222" y="660"/>
                    <a:pt x="226" y="678"/>
                  </a:cubicBezTo>
                  <a:cubicBezTo>
                    <a:pt x="207" y="674"/>
                    <a:pt x="222" y="689"/>
                    <a:pt x="205" y="690"/>
                  </a:cubicBezTo>
                  <a:cubicBezTo>
                    <a:pt x="205" y="693"/>
                    <a:pt x="215" y="700"/>
                    <a:pt x="208" y="701"/>
                  </a:cubicBezTo>
                  <a:cubicBezTo>
                    <a:pt x="207" y="712"/>
                    <a:pt x="203" y="701"/>
                    <a:pt x="196" y="710"/>
                  </a:cubicBezTo>
                  <a:cubicBezTo>
                    <a:pt x="196" y="713"/>
                    <a:pt x="197" y="715"/>
                    <a:pt x="199" y="716"/>
                  </a:cubicBezTo>
                  <a:cubicBezTo>
                    <a:pt x="200" y="722"/>
                    <a:pt x="189" y="717"/>
                    <a:pt x="185" y="719"/>
                  </a:cubicBezTo>
                  <a:cubicBezTo>
                    <a:pt x="181" y="719"/>
                    <a:pt x="181" y="726"/>
                    <a:pt x="179" y="728"/>
                  </a:cubicBezTo>
                  <a:cubicBezTo>
                    <a:pt x="170" y="732"/>
                    <a:pt x="155" y="725"/>
                    <a:pt x="147" y="736"/>
                  </a:cubicBezTo>
                  <a:cubicBezTo>
                    <a:pt x="143" y="733"/>
                    <a:pt x="141" y="729"/>
                    <a:pt x="138" y="725"/>
                  </a:cubicBezTo>
                  <a:cubicBezTo>
                    <a:pt x="125" y="722"/>
                    <a:pt x="111" y="728"/>
                    <a:pt x="106" y="725"/>
                  </a:cubicBezTo>
                  <a:cubicBezTo>
                    <a:pt x="108" y="714"/>
                    <a:pt x="112" y="702"/>
                    <a:pt x="103" y="695"/>
                  </a:cubicBezTo>
                  <a:cubicBezTo>
                    <a:pt x="101" y="690"/>
                    <a:pt x="107" y="688"/>
                    <a:pt x="109" y="684"/>
                  </a:cubicBezTo>
                  <a:cubicBezTo>
                    <a:pt x="111" y="675"/>
                    <a:pt x="106" y="666"/>
                    <a:pt x="112" y="660"/>
                  </a:cubicBezTo>
                  <a:cubicBezTo>
                    <a:pt x="109" y="654"/>
                    <a:pt x="110" y="644"/>
                    <a:pt x="103" y="643"/>
                  </a:cubicBezTo>
                  <a:cubicBezTo>
                    <a:pt x="105" y="640"/>
                    <a:pt x="110" y="640"/>
                    <a:pt x="109" y="634"/>
                  </a:cubicBezTo>
                  <a:cubicBezTo>
                    <a:pt x="116" y="636"/>
                    <a:pt x="134" y="628"/>
                    <a:pt x="132" y="640"/>
                  </a:cubicBezTo>
                  <a:cubicBezTo>
                    <a:pt x="139" y="634"/>
                    <a:pt x="167" y="647"/>
                    <a:pt x="173" y="640"/>
                  </a:cubicBezTo>
                  <a:cubicBezTo>
                    <a:pt x="176" y="637"/>
                    <a:pt x="175" y="639"/>
                    <a:pt x="179" y="640"/>
                  </a:cubicBezTo>
                  <a:cubicBezTo>
                    <a:pt x="178" y="640"/>
                    <a:pt x="180" y="635"/>
                    <a:pt x="182" y="637"/>
                  </a:cubicBezTo>
                  <a:cubicBezTo>
                    <a:pt x="182" y="637"/>
                    <a:pt x="182" y="640"/>
                    <a:pt x="182" y="640"/>
                  </a:cubicBezTo>
                  <a:cubicBezTo>
                    <a:pt x="190" y="637"/>
                    <a:pt x="194" y="634"/>
                    <a:pt x="196" y="625"/>
                  </a:cubicBezTo>
                  <a:cubicBezTo>
                    <a:pt x="197" y="622"/>
                    <a:pt x="204" y="606"/>
                    <a:pt x="196" y="599"/>
                  </a:cubicBezTo>
                  <a:cubicBezTo>
                    <a:pt x="193" y="595"/>
                    <a:pt x="199" y="594"/>
                    <a:pt x="194" y="587"/>
                  </a:cubicBezTo>
                  <a:cubicBezTo>
                    <a:pt x="193" y="584"/>
                    <a:pt x="188" y="585"/>
                    <a:pt x="185" y="584"/>
                  </a:cubicBezTo>
                  <a:cubicBezTo>
                    <a:pt x="186" y="582"/>
                    <a:pt x="188" y="579"/>
                    <a:pt x="188" y="575"/>
                  </a:cubicBezTo>
                  <a:cubicBezTo>
                    <a:pt x="185" y="573"/>
                    <a:pt x="182" y="578"/>
                    <a:pt x="182" y="578"/>
                  </a:cubicBezTo>
                  <a:cubicBezTo>
                    <a:pt x="178" y="577"/>
                    <a:pt x="181" y="574"/>
                    <a:pt x="179" y="572"/>
                  </a:cubicBezTo>
                  <a:cubicBezTo>
                    <a:pt x="177" y="571"/>
                    <a:pt x="168" y="571"/>
                    <a:pt x="164" y="570"/>
                  </a:cubicBezTo>
                  <a:cubicBezTo>
                    <a:pt x="163" y="569"/>
                    <a:pt x="164" y="567"/>
                    <a:pt x="161" y="567"/>
                  </a:cubicBezTo>
                  <a:cubicBezTo>
                    <a:pt x="158" y="566"/>
                    <a:pt x="156" y="566"/>
                    <a:pt x="155" y="564"/>
                  </a:cubicBezTo>
                  <a:cubicBezTo>
                    <a:pt x="153" y="555"/>
                    <a:pt x="162" y="560"/>
                    <a:pt x="161" y="561"/>
                  </a:cubicBezTo>
                  <a:cubicBezTo>
                    <a:pt x="171" y="558"/>
                    <a:pt x="176" y="552"/>
                    <a:pt x="194" y="555"/>
                  </a:cubicBezTo>
                  <a:cubicBezTo>
                    <a:pt x="195" y="550"/>
                    <a:pt x="191" y="549"/>
                    <a:pt x="188" y="549"/>
                  </a:cubicBezTo>
                  <a:cubicBezTo>
                    <a:pt x="191" y="541"/>
                    <a:pt x="200" y="549"/>
                    <a:pt x="205" y="549"/>
                  </a:cubicBezTo>
                  <a:cubicBezTo>
                    <a:pt x="207" y="549"/>
                    <a:pt x="213" y="543"/>
                    <a:pt x="214" y="549"/>
                  </a:cubicBezTo>
                  <a:cubicBezTo>
                    <a:pt x="220" y="545"/>
                    <a:pt x="221" y="534"/>
                    <a:pt x="232" y="534"/>
                  </a:cubicBezTo>
                  <a:cubicBezTo>
                    <a:pt x="227" y="523"/>
                    <a:pt x="240" y="529"/>
                    <a:pt x="237" y="520"/>
                  </a:cubicBezTo>
                  <a:cubicBezTo>
                    <a:pt x="243" y="520"/>
                    <a:pt x="249" y="520"/>
                    <a:pt x="255" y="520"/>
                  </a:cubicBezTo>
                  <a:cubicBezTo>
                    <a:pt x="255" y="517"/>
                    <a:pt x="251" y="518"/>
                    <a:pt x="249" y="517"/>
                  </a:cubicBezTo>
                  <a:cubicBezTo>
                    <a:pt x="250" y="512"/>
                    <a:pt x="258" y="514"/>
                    <a:pt x="255" y="505"/>
                  </a:cubicBezTo>
                  <a:cubicBezTo>
                    <a:pt x="263" y="505"/>
                    <a:pt x="261" y="510"/>
                    <a:pt x="267" y="505"/>
                  </a:cubicBezTo>
                  <a:cubicBezTo>
                    <a:pt x="260" y="490"/>
                    <a:pt x="272" y="496"/>
                    <a:pt x="273" y="482"/>
                  </a:cubicBezTo>
                  <a:cubicBezTo>
                    <a:pt x="276" y="481"/>
                    <a:pt x="281" y="483"/>
                    <a:pt x="284" y="482"/>
                  </a:cubicBezTo>
                  <a:cubicBezTo>
                    <a:pt x="288" y="481"/>
                    <a:pt x="288" y="477"/>
                    <a:pt x="290" y="476"/>
                  </a:cubicBezTo>
                  <a:cubicBezTo>
                    <a:pt x="293" y="474"/>
                    <a:pt x="292" y="479"/>
                    <a:pt x="293" y="479"/>
                  </a:cubicBezTo>
                  <a:cubicBezTo>
                    <a:pt x="296" y="479"/>
                    <a:pt x="295" y="476"/>
                    <a:pt x="296" y="476"/>
                  </a:cubicBezTo>
                  <a:cubicBezTo>
                    <a:pt x="299" y="476"/>
                    <a:pt x="304" y="477"/>
                    <a:pt x="308" y="476"/>
                  </a:cubicBezTo>
                  <a:cubicBezTo>
                    <a:pt x="311" y="475"/>
                    <a:pt x="313" y="466"/>
                    <a:pt x="319" y="470"/>
                  </a:cubicBezTo>
                  <a:cubicBezTo>
                    <a:pt x="318" y="463"/>
                    <a:pt x="309" y="465"/>
                    <a:pt x="311" y="455"/>
                  </a:cubicBezTo>
                  <a:cubicBezTo>
                    <a:pt x="319" y="454"/>
                    <a:pt x="314" y="451"/>
                    <a:pt x="314" y="441"/>
                  </a:cubicBezTo>
                  <a:cubicBezTo>
                    <a:pt x="313" y="433"/>
                    <a:pt x="317" y="428"/>
                    <a:pt x="316" y="420"/>
                  </a:cubicBezTo>
                  <a:cubicBezTo>
                    <a:pt x="320" y="420"/>
                    <a:pt x="324" y="420"/>
                    <a:pt x="328" y="420"/>
                  </a:cubicBezTo>
                  <a:cubicBezTo>
                    <a:pt x="336" y="420"/>
                    <a:pt x="321" y="412"/>
                    <a:pt x="334" y="414"/>
                  </a:cubicBezTo>
                  <a:cubicBezTo>
                    <a:pt x="334" y="417"/>
                    <a:pt x="338" y="417"/>
                    <a:pt x="340" y="417"/>
                  </a:cubicBezTo>
                  <a:cubicBezTo>
                    <a:pt x="335" y="424"/>
                    <a:pt x="335" y="417"/>
                    <a:pt x="337" y="426"/>
                  </a:cubicBezTo>
                  <a:cubicBezTo>
                    <a:pt x="338" y="432"/>
                    <a:pt x="336" y="436"/>
                    <a:pt x="343" y="435"/>
                  </a:cubicBezTo>
                  <a:cubicBezTo>
                    <a:pt x="343" y="439"/>
                    <a:pt x="343" y="443"/>
                    <a:pt x="340" y="444"/>
                  </a:cubicBezTo>
                  <a:cubicBezTo>
                    <a:pt x="339" y="449"/>
                    <a:pt x="352" y="439"/>
                    <a:pt x="357" y="447"/>
                  </a:cubicBezTo>
                  <a:cubicBezTo>
                    <a:pt x="355" y="455"/>
                    <a:pt x="338" y="448"/>
                    <a:pt x="337" y="458"/>
                  </a:cubicBezTo>
                  <a:cubicBezTo>
                    <a:pt x="334" y="465"/>
                    <a:pt x="344" y="466"/>
                    <a:pt x="346" y="467"/>
                  </a:cubicBezTo>
                  <a:cubicBezTo>
                    <a:pt x="348" y="469"/>
                    <a:pt x="349" y="474"/>
                    <a:pt x="354" y="473"/>
                  </a:cubicBezTo>
                  <a:cubicBezTo>
                    <a:pt x="352" y="468"/>
                    <a:pt x="344" y="468"/>
                    <a:pt x="357" y="467"/>
                  </a:cubicBezTo>
                  <a:cubicBezTo>
                    <a:pt x="361" y="467"/>
                    <a:pt x="366" y="467"/>
                    <a:pt x="369" y="467"/>
                  </a:cubicBezTo>
                  <a:cubicBezTo>
                    <a:pt x="374" y="468"/>
                    <a:pt x="375" y="470"/>
                    <a:pt x="381" y="470"/>
                  </a:cubicBezTo>
                  <a:cubicBezTo>
                    <a:pt x="388" y="470"/>
                    <a:pt x="390" y="465"/>
                    <a:pt x="398" y="467"/>
                  </a:cubicBezTo>
                  <a:cubicBezTo>
                    <a:pt x="399" y="467"/>
                    <a:pt x="409" y="472"/>
                    <a:pt x="413" y="467"/>
                  </a:cubicBezTo>
                  <a:cubicBezTo>
                    <a:pt x="413" y="467"/>
                    <a:pt x="413" y="464"/>
                    <a:pt x="413" y="464"/>
                  </a:cubicBezTo>
                  <a:cubicBezTo>
                    <a:pt x="421" y="462"/>
                    <a:pt x="431" y="465"/>
                    <a:pt x="434" y="458"/>
                  </a:cubicBezTo>
                  <a:cubicBezTo>
                    <a:pt x="445" y="470"/>
                    <a:pt x="453" y="448"/>
                    <a:pt x="460" y="455"/>
                  </a:cubicBezTo>
                  <a:cubicBezTo>
                    <a:pt x="460" y="451"/>
                    <a:pt x="460" y="448"/>
                    <a:pt x="460" y="444"/>
                  </a:cubicBezTo>
                  <a:cubicBezTo>
                    <a:pt x="465" y="445"/>
                    <a:pt x="465" y="441"/>
                    <a:pt x="466" y="438"/>
                  </a:cubicBezTo>
                  <a:cubicBezTo>
                    <a:pt x="466" y="438"/>
                    <a:pt x="468" y="429"/>
                    <a:pt x="469" y="429"/>
                  </a:cubicBezTo>
                  <a:cubicBezTo>
                    <a:pt x="472" y="426"/>
                    <a:pt x="468" y="426"/>
                    <a:pt x="469" y="420"/>
                  </a:cubicBezTo>
                  <a:cubicBezTo>
                    <a:pt x="475" y="421"/>
                    <a:pt x="480" y="420"/>
                    <a:pt x="480" y="414"/>
                  </a:cubicBezTo>
                  <a:cubicBezTo>
                    <a:pt x="483" y="415"/>
                    <a:pt x="483" y="418"/>
                    <a:pt x="483" y="420"/>
                  </a:cubicBezTo>
                  <a:cubicBezTo>
                    <a:pt x="486" y="418"/>
                    <a:pt x="490" y="417"/>
                    <a:pt x="495" y="417"/>
                  </a:cubicBezTo>
                  <a:cubicBezTo>
                    <a:pt x="498" y="417"/>
                    <a:pt x="497" y="412"/>
                    <a:pt x="501" y="411"/>
                  </a:cubicBezTo>
                  <a:cubicBezTo>
                    <a:pt x="502" y="405"/>
                    <a:pt x="500" y="400"/>
                    <a:pt x="495" y="400"/>
                  </a:cubicBezTo>
                  <a:cubicBezTo>
                    <a:pt x="497" y="397"/>
                    <a:pt x="498" y="393"/>
                    <a:pt x="498" y="388"/>
                  </a:cubicBezTo>
                  <a:cubicBezTo>
                    <a:pt x="504" y="389"/>
                    <a:pt x="507" y="387"/>
                    <a:pt x="507" y="382"/>
                  </a:cubicBezTo>
                  <a:cubicBezTo>
                    <a:pt x="514" y="390"/>
                    <a:pt x="515" y="379"/>
                    <a:pt x="527" y="382"/>
                  </a:cubicBezTo>
                  <a:cubicBezTo>
                    <a:pt x="528" y="383"/>
                    <a:pt x="531" y="385"/>
                    <a:pt x="530" y="385"/>
                  </a:cubicBezTo>
                  <a:cubicBezTo>
                    <a:pt x="532" y="385"/>
                    <a:pt x="533" y="382"/>
                    <a:pt x="536" y="382"/>
                  </a:cubicBezTo>
                  <a:cubicBezTo>
                    <a:pt x="539" y="382"/>
                    <a:pt x="542" y="385"/>
                    <a:pt x="542" y="385"/>
                  </a:cubicBezTo>
                  <a:cubicBezTo>
                    <a:pt x="546" y="384"/>
                    <a:pt x="542" y="381"/>
                    <a:pt x="545" y="379"/>
                  </a:cubicBezTo>
                  <a:cubicBezTo>
                    <a:pt x="546" y="378"/>
                    <a:pt x="549" y="380"/>
                    <a:pt x="551" y="379"/>
                  </a:cubicBezTo>
                  <a:cubicBezTo>
                    <a:pt x="555" y="376"/>
                    <a:pt x="554" y="371"/>
                    <a:pt x="562" y="373"/>
                  </a:cubicBezTo>
                  <a:cubicBezTo>
                    <a:pt x="558" y="370"/>
                    <a:pt x="561" y="359"/>
                    <a:pt x="554" y="359"/>
                  </a:cubicBezTo>
                  <a:cubicBezTo>
                    <a:pt x="548" y="355"/>
                    <a:pt x="549" y="364"/>
                    <a:pt x="548" y="365"/>
                  </a:cubicBezTo>
                  <a:cubicBezTo>
                    <a:pt x="546" y="365"/>
                    <a:pt x="544" y="361"/>
                    <a:pt x="542" y="362"/>
                  </a:cubicBezTo>
                  <a:cubicBezTo>
                    <a:pt x="540" y="362"/>
                    <a:pt x="538" y="365"/>
                    <a:pt x="539" y="365"/>
                  </a:cubicBezTo>
                  <a:cubicBezTo>
                    <a:pt x="536" y="364"/>
                    <a:pt x="536" y="361"/>
                    <a:pt x="533" y="362"/>
                  </a:cubicBezTo>
                  <a:cubicBezTo>
                    <a:pt x="528" y="362"/>
                    <a:pt x="525" y="367"/>
                    <a:pt x="518" y="365"/>
                  </a:cubicBezTo>
                  <a:cubicBezTo>
                    <a:pt x="516" y="365"/>
                    <a:pt x="516" y="368"/>
                    <a:pt x="515" y="370"/>
                  </a:cubicBezTo>
                  <a:cubicBezTo>
                    <a:pt x="503" y="368"/>
                    <a:pt x="490" y="371"/>
                    <a:pt x="480" y="368"/>
                  </a:cubicBezTo>
                  <a:cubicBezTo>
                    <a:pt x="480" y="367"/>
                    <a:pt x="481" y="362"/>
                    <a:pt x="480" y="362"/>
                  </a:cubicBezTo>
                  <a:cubicBezTo>
                    <a:pt x="478" y="359"/>
                    <a:pt x="470" y="363"/>
                    <a:pt x="469" y="359"/>
                  </a:cubicBezTo>
                  <a:cubicBezTo>
                    <a:pt x="476" y="342"/>
                    <a:pt x="471" y="333"/>
                    <a:pt x="469" y="315"/>
                  </a:cubicBezTo>
                  <a:cubicBezTo>
                    <a:pt x="476" y="314"/>
                    <a:pt x="488" y="303"/>
                    <a:pt x="492" y="309"/>
                  </a:cubicBezTo>
                  <a:cubicBezTo>
                    <a:pt x="496" y="306"/>
                    <a:pt x="491" y="305"/>
                    <a:pt x="495" y="297"/>
                  </a:cubicBezTo>
                  <a:cubicBezTo>
                    <a:pt x="504" y="298"/>
                    <a:pt x="505" y="281"/>
                    <a:pt x="507" y="277"/>
                  </a:cubicBezTo>
                  <a:cubicBezTo>
                    <a:pt x="507" y="276"/>
                    <a:pt x="513" y="277"/>
                    <a:pt x="513" y="277"/>
                  </a:cubicBezTo>
                  <a:cubicBezTo>
                    <a:pt x="513" y="271"/>
                    <a:pt x="502" y="269"/>
                    <a:pt x="507" y="262"/>
                  </a:cubicBezTo>
                  <a:cubicBezTo>
                    <a:pt x="503" y="266"/>
                    <a:pt x="496" y="261"/>
                    <a:pt x="489" y="262"/>
                  </a:cubicBezTo>
                  <a:cubicBezTo>
                    <a:pt x="482" y="263"/>
                    <a:pt x="476" y="269"/>
                    <a:pt x="469" y="268"/>
                  </a:cubicBezTo>
                  <a:cubicBezTo>
                    <a:pt x="464" y="264"/>
                    <a:pt x="464" y="285"/>
                    <a:pt x="466" y="280"/>
                  </a:cubicBezTo>
                  <a:cubicBezTo>
                    <a:pt x="464" y="285"/>
                    <a:pt x="461" y="277"/>
                    <a:pt x="460" y="280"/>
                  </a:cubicBezTo>
                  <a:cubicBezTo>
                    <a:pt x="458" y="283"/>
                    <a:pt x="461" y="288"/>
                    <a:pt x="460" y="291"/>
                  </a:cubicBezTo>
                  <a:cubicBezTo>
                    <a:pt x="459" y="293"/>
                    <a:pt x="452" y="299"/>
                    <a:pt x="448" y="303"/>
                  </a:cubicBezTo>
                  <a:cubicBezTo>
                    <a:pt x="441" y="312"/>
                    <a:pt x="440" y="318"/>
                    <a:pt x="428" y="318"/>
                  </a:cubicBezTo>
                  <a:cubicBezTo>
                    <a:pt x="427" y="322"/>
                    <a:pt x="433" y="326"/>
                    <a:pt x="428" y="327"/>
                  </a:cubicBezTo>
                  <a:cubicBezTo>
                    <a:pt x="424" y="327"/>
                    <a:pt x="427" y="331"/>
                    <a:pt x="425" y="332"/>
                  </a:cubicBezTo>
                  <a:cubicBezTo>
                    <a:pt x="424" y="333"/>
                    <a:pt x="420" y="331"/>
                    <a:pt x="419" y="332"/>
                  </a:cubicBezTo>
                  <a:cubicBezTo>
                    <a:pt x="418" y="333"/>
                    <a:pt x="420" y="337"/>
                    <a:pt x="419" y="338"/>
                  </a:cubicBezTo>
                  <a:cubicBezTo>
                    <a:pt x="419" y="339"/>
                    <a:pt x="416" y="338"/>
                    <a:pt x="416" y="338"/>
                  </a:cubicBezTo>
                  <a:cubicBezTo>
                    <a:pt x="414" y="342"/>
                    <a:pt x="418" y="350"/>
                    <a:pt x="413" y="350"/>
                  </a:cubicBezTo>
                  <a:cubicBezTo>
                    <a:pt x="415" y="353"/>
                    <a:pt x="421" y="354"/>
                    <a:pt x="416" y="356"/>
                  </a:cubicBezTo>
                  <a:cubicBezTo>
                    <a:pt x="420" y="359"/>
                    <a:pt x="423" y="364"/>
                    <a:pt x="431" y="365"/>
                  </a:cubicBezTo>
                  <a:cubicBezTo>
                    <a:pt x="430" y="370"/>
                    <a:pt x="433" y="372"/>
                    <a:pt x="436" y="373"/>
                  </a:cubicBezTo>
                  <a:cubicBezTo>
                    <a:pt x="434" y="376"/>
                    <a:pt x="432" y="376"/>
                    <a:pt x="431" y="379"/>
                  </a:cubicBezTo>
                  <a:cubicBezTo>
                    <a:pt x="429" y="382"/>
                    <a:pt x="430" y="386"/>
                    <a:pt x="428" y="388"/>
                  </a:cubicBezTo>
                  <a:cubicBezTo>
                    <a:pt x="425" y="390"/>
                    <a:pt x="421" y="391"/>
                    <a:pt x="416" y="391"/>
                  </a:cubicBezTo>
                  <a:cubicBezTo>
                    <a:pt x="415" y="403"/>
                    <a:pt x="404" y="407"/>
                    <a:pt x="407" y="423"/>
                  </a:cubicBezTo>
                  <a:cubicBezTo>
                    <a:pt x="397" y="420"/>
                    <a:pt x="398" y="438"/>
                    <a:pt x="390" y="438"/>
                  </a:cubicBezTo>
                  <a:cubicBezTo>
                    <a:pt x="389" y="438"/>
                    <a:pt x="388" y="438"/>
                    <a:pt x="387" y="438"/>
                  </a:cubicBezTo>
                  <a:cubicBezTo>
                    <a:pt x="383" y="439"/>
                    <a:pt x="386" y="443"/>
                    <a:pt x="384" y="444"/>
                  </a:cubicBezTo>
                  <a:cubicBezTo>
                    <a:pt x="379" y="446"/>
                    <a:pt x="372" y="439"/>
                    <a:pt x="369" y="447"/>
                  </a:cubicBezTo>
                  <a:cubicBezTo>
                    <a:pt x="363" y="446"/>
                    <a:pt x="368" y="434"/>
                    <a:pt x="366" y="429"/>
                  </a:cubicBezTo>
                  <a:cubicBezTo>
                    <a:pt x="364" y="427"/>
                    <a:pt x="365" y="420"/>
                    <a:pt x="360" y="420"/>
                  </a:cubicBezTo>
                  <a:cubicBezTo>
                    <a:pt x="353" y="420"/>
                    <a:pt x="364" y="412"/>
                    <a:pt x="352" y="411"/>
                  </a:cubicBezTo>
                  <a:cubicBezTo>
                    <a:pt x="357" y="405"/>
                    <a:pt x="346" y="402"/>
                    <a:pt x="346" y="400"/>
                  </a:cubicBezTo>
                  <a:cubicBezTo>
                    <a:pt x="345" y="398"/>
                    <a:pt x="349" y="396"/>
                    <a:pt x="349" y="394"/>
                  </a:cubicBezTo>
                  <a:cubicBezTo>
                    <a:pt x="348" y="386"/>
                    <a:pt x="341" y="382"/>
                    <a:pt x="334" y="376"/>
                  </a:cubicBezTo>
                  <a:cubicBezTo>
                    <a:pt x="325" y="379"/>
                    <a:pt x="328" y="394"/>
                    <a:pt x="314" y="391"/>
                  </a:cubicBezTo>
                  <a:cubicBezTo>
                    <a:pt x="314" y="394"/>
                    <a:pt x="317" y="393"/>
                    <a:pt x="319" y="394"/>
                  </a:cubicBezTo>
                  <a:cubicBezTo>
                    <a:pt x="319" y="397"/>
                    <a:pt x="316" y="396"/>
                    <a:pt x="314" y="397"/>
                  </a:cubicBezTo>
                  <a:cubicBezTo>
                    <a:pt x="308" y="397"/>
                    <a:pt x="311" y="407"/>
                    <a:pt x="305" y="406"/>
                  </a:cubicBezTo>
                  <a:cubicBezTo>
                    <a:pt x="291" y="409"/>
                    <a:pt x="295" y="394"/>
                    <a:pt x="281" y="397"/>
                  </a:cubicBezTo>
                  <a:cubicBezTo>
                    <a:pt x="281" y="394"/>
                    <a:pt x="285" y="395"/>
                    <a:pt x="287" y="394"/>
                  </a:cubicBezTo>
                  <a:cubicBezTo>
                    <a:pt x="291" y="385"/>
                    <a:pt x="279" y="379"/>
                    <a:pt x="287" y="376"/>
                  </a:cubicBezTo>
                  <a:cubicBezTo>
                    <a:pt x="285" y="374"/>
                    <a:pt x="282" y="372"/>
                    <a:pt x="278" y="370"/>
                  </a:cubicBezTo>
                  <a:cubicBezTo>
                    <a:pt x="276" y="367"/>
                    <a:pt x="281" y="365"/>
                    <a:pt x="281" y="365"/>
                  </a:cubicBezTo>
                  <a:cubicBezTo>
                    <a:pt x="281" y="362"/>
                    <a:pt x="276" y="360"/>
                    <a:pt x="275" y="359"/>
                  </a:cubicBezTo>
                  <a:cubicBezTo>
                    <a:pt x="275" y="356"/>
                    <a:pt x="280" y="339"/>
                    <a:pt x="275" y="350"/>
                  </a:cubicBezTo>
                  <a:cubicBezTo>
                    <a:pt x="271" y="348"/>
                    <a:pt x="274" y="343"/>
                    <a:pt x="278" y="344"/>
                  </a:cubicBezTo>
                  <a:cubicBezTo>
                    <a:pt x="273" y="334"/>
                    <a:pt x="288" y="331"/>
                    <a:pt x="281" y="330"/>
                  </a:cubicBezTo>
                  <a:cubicBezTo>
                    <a:pt x="282" y="325"/>
                    <a:pt x="290" y="328"/>
                    <a:pt x="290" y="324"/>
                  </a:cubicBezTo>
                  <a:cubicBezTo>
                    <a:pt x="290" y="319"/>
                    <a:pt x="294" y="323"/>
                    <a:pt x="293" y="324"/>
                  </a:cubicBezTo>
                  <a:cubicBezTo>
                    <a:pt x="295" y="322"/>
                    <a:pt x="296" y="319"/>
                    <a:pt x="299" y="318"/>
                  </a:cubicBezTo>
                  <a:cubicBezTo>
                    <a:pt x="302" y="317"/>
                    <a:pt x="301" y="312"/>
                    <a:pt x="302" y="309"/>
                  </a:cubicBezTo>
                  <a:cubicBezTo>
                    <a:pt x="308" y="310"/>
                    <a:pt x="311" y="308"/>
                    <a:pt x="311" y="303"/>
                  </a:cubicBezTo>
                  <a:cubicBezTo>
                    <a:pt x="320" y="301"/>
                    <a:pt x="314" y="313"/>
                    <a:pt x="325" y="309"/>
                  </a:cubicBezTo>
                  <a:cubicBezTo>
                    <a:pt x="325" y="306"/>
                    <a:pt x="322" y="307"/>
                    <a:pt x="319" y="306"/>
                  </a:cubicBezTo>
                  <a:cubicBezTo>
                    <a:pt x="327" y="299"/>
                    <a:pt x="336" y="302"/>
                    <a:pt x="343" y="294"/>
                  </a:cubicBezTo>
                  <a:cubicBezTo>
                    <a:pt x="344" y="293"/>
                    <a:pt x="342" y="290"/>
                    <a:pt x="343" y="289"/>
                  </a:cubicBezTo>
                  <a:cubicBezTo>
                    <a:pt x="344" y="288"/>
                    <a:pt x="348" y="290"/>
                    <a:pt x="349" y="289"/>
                  </a:cubicBezTo>
                  <a:cubicBezTo>
                    <a:pt x="350" y="287"/>
                    <a:pt x="348" y="282"/>
                    <a:pt x="349" y="280"/>
                  </a:cubicBezTo>
                  <a:cubicBezTo>
                    <a:pt x="350" y="278"/>
                    <a:pt x="357" y="276"/>
                    <a:pt x="357" y="274"/>
                  </a:cubicBezTo>
                  <a:cubicBezTo>
                    <a:pt x="359" y="271"/>
                    <a:pt x="356" y="265"/>
                    <a:pt x="357" y="262"/>
                  </a:cubicBezTo>
                  <a:cubicBezTo>
                    <a:pt x="358" y="262"/>
                    <a:pt x="362" y="266"/>
                    <a:pt x="363" y="265"/>
                  </a:cubicBezTo>
                  <a:cubicBezTo>
                    <a:pt x="361" y="267"/>
                    <a:pt x="367" y="251"/>
                    <a:pt x="366" y="250"/>
                  </a:cubicBezTo>
                  <a:cubicBezTo>
                    <a:pt x="373" y="258"/>
                    <a:pt x="374" y="246"/>
                    <a:pt x="381" y="245"/>
                  </a:cubicBezTo>
                  <a:cubicBezTo>
                    <a:pt x="380" y="240"/>
                    <a:pt x="386" y="237"/>
                    <a:pt x="381" y="236"/>
                  </a:cubicBezTo>
                  <a:cubicBezTo>
                    <a:pt x="381" y="230"/>
                    <a:pt x="389" y="235"/>
                    <a:pt x="390" y="227"/>
                  </a:cubicBezTo>
                  <a:cubicBezTo>
                    <a:pt x="390" y="224"/>
                    <a:pt x="395" y="225"/>
                    <a:pt x="398" y="224"/>
                  </a:cubicBezTo>
                  <a:cubicBezTo>
                    <a:pt x="399" y="221"/>
                    <a:pt x="398" y="219"/>
                    <a:pt x="395" y="218"/>
                  </a:cubicBezTo>
                  <a:cubicBezTo>
                    <a:pt x="404" y="212"/>
                    <a:pt x="409" y="212"/>
                    <a:pt x="416" y="210"/>
                  </a:cubicBezTo>
                  <a:cubicBezTo>
                    <a:pt x="420" y="207"/>
                    <a:pt x="415" y="205"/>
                    <a:pt x="419" y="198"/>
                  </a:cubicBezTo>
                  <a:cubicBezTo>
                    <a:pt x="421" y="196"/>
                    <a:pt x="427" y="194"/>
                    <a:pt x="428" y="189"/>
                  </a:cubicBezTo>
                  <a:cubicBezTo>
                    <a:pt x="428" y="181"/>
                    <a:pt x="436" y="192"/>
                    <a:pt x="436" y="180"/>
                  </a:cubicBezTo>
                  <a:cubicBezTo>
                    <a:pt x="447" y="176"/>
                    <a:pt x="459" y="186"/>
                    <a:pt x="460" y="169"/>
                  </a:cubicBezTo>
                  <a:cubicBezTo>
                    <a:pt x="465" y="172"/>
                    <a:pt x="478" y="166"/>
                    <a:pt x="486" y="171"/>
                  </a:cubicBezTo>
                  <a:cubicBezTo>
                    <a:pt x="489" y="169"/>
                    <a:pt x="491" y="166"/>
                    <a:pt x="492" y="163"/>
                  </a:cubicBezTo>
                  <a:cubicBezTo>
                    <a:pt x="500" y="159"/>
                    <a:pt x="508" y="172"/>
                    <a:pt x="507" y="160"/>
                  </a:cubicBezTo>
                  <a:cubicBezTo>
                    <a:pt x="513" y="161"/>
                    <a:pt x="512" y="168"/>
                    <a:pt x="518" y="169"/>
                  </a:cubicBezTo>
                  <a:cubicBezTo>
                    <a:pt x="523" y="167"/>
                    <a:pt x="521" y="159"/>
                    <a:pt x="530" y="163"/>
                  </a:cubicBezTo>
                  <a:cubicBezTo>
                    <a:pt x="531" y="167"/>
                    <a:pt x="527" y="168"/>
                    <a:pt x="527" y="171"/>
                  </a:cubicBezTo>
                  <a:cubicBezTo>
                    <a:pt x="529" y="173"/>
                    <a:pt x="543" y="158"/>
                    <a:pt x="551" y="166"/>
                  </a:cubicBezTo>
                  <a:cubicBezTo>
                    <a:pt x="554" y="169"/>
                    <a:pt x="552" y="165"/>
                    <a:pt x="556" y="166"/>
                  </a:cubicBezTo>
                  <a:cubicBezTo>
                    <a:pt x="563" y="166"/>
                    <a:pt x="569" y="170"/>
                    <a:pt x="577" y="169"/>
                  </a:cubicBezTo>
                  <a:cubicBezTo>
                    <a:pt x="576" y="170"/>
                    <a:pt x="578" y="176"/>
                    <a:pt x="577" y="177"/>
                  </a:cubicBezTo>
                  <a:cubicBezTo>
                    <a:pt x="576" y="178"/>
                    <a:pt x="572" y="176"/>
                    <a:pt x="571" y="177"/>
                  </a:cubicBezTo>
                  <a:cubicBezTo>
                    <a:pt x="569" y="179"/>
                    <a:pt x="571" y="185"/>
                    <a:pt x="565" y="183"/>
                  </a:cubicBezTo>
                  <a:cubicBezTo>
                    <a:pt x="571" y="190"/>
                    <a:pt x="588" y="185"/>
                    <a:pt x="595" y="183"/>
                  </a:cubicBezTo>
                  <a:cubicBezTo>
                    <a:pt x="601" y="180"/>
                    <a:pt x="599" y="188"/>
                    <a:pt x="600" y="189"/>
                  </a:cubicBezTo>
                  <a:cubicBezTo>
                    <a:pt x="603" y="191"/>
                    <a:pt x="610" y="187"/>
                    <a:pt x="609" y="192"/>
                  </a:cubicBezTo>
                  <a:cubicBezTo>
                    <a:pt x="630" y="187"/>
                    <a:pt x="635" y="203"/>
                    <a:pt x="647" y="198"/>
                  </a:cubicBezTo>
                  <a:cubicBezTo>
                    <a:pt x="645" y="207"/>
                    <a:pt x="657" y="202"/>
                    <a:pt x="656" y="210"/>
                  </a:cubicBezTo>
                  <a:cubicBezTo>
                    <a:pt x="664" y="210"/>
                    <a:pt x="675" y="208"/>
                    <a:pt x="668" y="215"/>
                  </a:cubicBezTo>
                  <a:cubicBezTo>
                    <a:pt x="674" y="217"/>
                    <a:pt x="680" y="216"/>
                    <a:pt x="685" y="218"/>
                  </a:cubicBezTo>
                  <a:cubicBezTo>
                    <a:pt x="686" y="219"/>
                    <a:pt x="685" y="223"/>
                    <a:pt x="685" y="224"/>
                  </a:cubicBezTo>
                  <a:cubicBezTo>
                    <a:pt x="687" y="226"/>
                    <a:pt x="692" y="223"/>
                    <a:pt x="694" y="224"/>
                  </a:cubicBezTo>
                  <a:cubicBezTo>
                    <a:pt x="697" y="236"/>
                    <a:pt x="697" y="239"/>
                    <a:pt x="694" y="250"/>
                  </a:cubicBezTo>
                  <a:cubicBezTo>
                    <a:pt x="689" y="243"/>
                    <a:pt x="684" y="253"/>
                    <a:pt x="676" y="253"/>
                  </a:cubicBezTo>
                  <a:cubicBezTo>
                    <a:pt x="668" y="254"/>
                    <a:pt x="658" y="245"/>
                    <a:pt x="650" y="253"/>
                  </a:cubicBezTo>
                  <a:cubicBezTo>
                    <a:pt x="647" y="255"/>
                    <a:pt x="649" y="248"/>
                    <a:pt x="647" y="248"/>
                  </a:cubicBezTo>
                  <a:cubicBezTo>
                    <a:pt x="643" y="246"/>
                    <a:pt x="642" y="250"/>
                    <a:pt x="641" y="250"/>
                  </a:cubicBezTo>
                  <a:cubicBezTo>
                    <a:pt x="638" y="251"/>
                    <a:pt x="637" y="245"/>
                    <a:pt x="635" y="245"/>
                  </a:cubicBezTo>
                  <a:cubicBezTo>
                    <a:pt x="631" y="244"/>
                    <a:pt x="623" y="253"/>
                    <a:pt x="624" y="242"/>
                  </a:cubicBezTo>
                  <a:cubicBezTo>
                    <a:pt x="615" y="245"/>
                    <a:pt x="617" y="242"/>
                    <a:pt x="606" y="242"/>
                  </a:cubicBezTo>
                  <a:cubicBezTo>
                    <a:pt x="605" y="247"/>
                    <a:pt x="609" y="247"/>
                    <a:pt x="612" y="248"/>
                  </a:cubicBezTo>
                  <a:cubicBezTo>
                    <a:pt x="617" y="247"/>
                    <a:pt x="617" y="250"/>
                    <a:pt x="621" y="250"/>
                  </a:cubicBezTo>
                  <a:cubicBezTo>
                    <a:pt x="615" y="256"/>
                    <a:pt x="621" y="254"/>
                    <a:pt x="624" y="256"/>
                  </a:cubicBezTo>
                  <a:cubicBezTo>
                    <a:pt x="625" y="257"/>
                    <a:pt x="623" y="261"/>
                    <a:pt x="624" y="262"/>
                  </a:cubicBezTo>
                  <a:cubicBezTo>
                    <a:pt x="625" y="265"/>
                    <a:pt x="629" y="265"/>
                    <a:pt x="630" y="268"/>
                  </a:cubicBezTo>
                  <a:cubicBezTo>
                    <a:pt x="630" y="271"/>
                    <a:pt x="636" y="279"/>
                    <a:pt x="635" y="289"/>
                  </a:cubicBezTo>
                  <a:cubicBezTo>
                    <a:pt x="636" y="298"/>
                    <a:pt x="654" y="291"/>
                    <a:pt x="656" y="300"/>
                  </a:cubicBezTo>
                  <a:cubicBezTo>
                    <a:pt x="659" y="298"/>
                    <a:pt x="659" y="294"/>
                    <a:pt x="665" y="294"/>
                  </a:cubicBezTo>
                  <a:cubicBezTo>
                    <a:pt x="664" y="286"/>
                    <a:pt x="651" y="289"/>
                    <a:pt x="647" y="283"/>
                  </a:cubicBezTo>
                  <a:cubicBezTo>
                    <a:pt x="645" y="271"/>
                    <a:pt x="663" y="279"/>
                    <a:pt x="671" y="277"/>
                  </a:cubicBezTo>
                  <a:cubicBezTo>
                    <a:pt x="669" y="284"/>
                    <a:pt x="684" y="275"/>
                    <a:pt x="679" y="286"/>
                  </a:cubicBezTo>
                  <a:cubicBezTo>
                    <a:pt x="687" y="289"/>
                    <a:pt x="692" y="277"/>
                    <a:pt x="691" y="289"/>
                  </a:cubicBezTo>
                  <a:cubicBezTo>
                    <a:pt x="699" y="285"/>
                    <a:pt x="691" y="273"/>
                    <a:pt x="685" y="274"/>
                  </a:cubicBezTo>
                  <a:cubicBezTo>
                    <a:pt x="687" y="268"/>
                    <a:pt x="693" y="266"/>
                    <a:pt x="700" y="265"/>
                  </a:cubicBezTo>
                  <a:cubicBezTo>
                    <a:pt x="704" y="262"/>
                    <a:pt x="704" y="254"/>
                    <a:pt x="709" y="250"/>
                  </a:cubicBezTo>
                  <a:cubicBezTo>
                    <a:pt x="721" y="249"/>
                    <a:pt x="727" y="253"/>
                    <a:pt x="735" y="256"/>
                  </a:cubicBezTo>
                  <a:cubicBezTo>
                    <a:pt x="738" y="256"/>
                    <a:pt x="737" y="251"/>
                    <a:pt x="741" y="250"/>
                  </a:cubicBezTo>
                  <a:cubicBezTo>
                    <a:pt x="741" y="245"/>
                    <a:pt x="739" y="243"/>
                    <a:pt x="735" y="242"/>
                  </a:cubicBezTo>
                  <a:cubicBezTo>
                    <a:pt x="739" y="231"/>
                    <a:pt x="740" y="220"/>
                    <a:pt x="738" y="210"/>
                  </a:cubicBezTo>
                  <a:cubicBezTo>
                    <a:pt x="747" y="209"/>
                    <a:pt x="756" y="209"/>
                    <a:pt x="761" y="212"/>
                  </a:cubicBezTo>
                  <a:cubicBezTo>
                    <a:pt x="763" y="214"/>
                    <a:pt x="771" y="214"/>
                    <a:pt x="770" y="221"/>
                  </a:cubicBezTo>
                  <a:cubicBezTo>
                    <a:pt x="764" y="221"/>
                    <a:pt x="758" y="221"/>
                    <a:pt x="753" y="221"/>
                  </a:cubicBezTo>
                  <a:cubicBezTo>
                    <a:pt x="753" y="224"/>
                    <a:pt x="753" y="227"/>
                    <a:pt x="753" y="230"/>
                  </a:cubicBezTo>
                  <a:cubicBezTo>
                    <a:pt x="759" y="238"/>
                    <a:pt x="761" y="229"/>
                    <a:pt x="767" y="233"/>
                  </a:cubicBezTo>
                  <a:cubicBezTo>
                    <a:pt x="770" y="235"/>
                    <a:pt x="758" y="236"/>
                    <a:pt x="758" y="236"/>
                  </a:cubicBezTo>
                  <a:cubicBezTo>
                    <a:pt x="755" y="241"/>
                    <a:pt x="767" y="235"/>
                    <a:pt x="770" y="242"/>
                  </a:cubicBezTo>
                  <a:cubicBezTo>
                    <a:pt x="775" y="239"/>
                    <a:pt x="780" y="236"/>
                    <a:pt x="785" y="230"/>
                  </a:cubicBezTo>
                  <a:cubicBezTo>
                    <a:pt x="786" y="229"/>
                    <a:pt x="788" y="227"/>
                    <a:pt x="788" y="224"/>
                  </a:cubicBezTo>
                  <a:cubicBezTo>
                    <a:pt x="801" y="228"/>
                    <a:pt x="799" y="216"/>
                    <a:pt x="811" y="218"/>
                  </a:cubicBezTo>
                  <a:cubicBezTo>
                    <a:pt x="815" y="217"/>
                    <a:pt x="817" y="215"/>
                    <a:pt x="817" y="210"/>
                  </a:cubicBezTo>
                  <a:cubicBezTo>
                    <a:pt x="822" y="210"/>
                    <a:pt x="825" y="207"/>
                    <a:pt x="826" y="204"/>
                  </a:cubicBezTo>
                  <a:cubicBezTo>
                    <a:pt x="838" y="213"/>
                    <a:pt x="847" y="199"/>
                    <a:pt x="858" y="198"/>
                  </a:cubicBezTo>
                  <a:cubicBezTo>
                    <a:pt x="858" y="202"/>
                    <a:pt x="858" y="206"/>
                    <a:pt x="858" y="210"/>
                  </a:cubicBezTo>
                  <a:cubicBezTo>
                    <a:pt x="868" y="211"/>
                    <a:pt x="877" y="209"/>
                    <a:pt x="884" y="207"/>
                  </a:cubicBezTo>
                  <a:cubicBezTo>
                    <a:pt x="885" y="206"/>
                    <a:pt x="889" y="207"/>
                    <a:pt x="890" y="207"/>
                  </a:cubicBezTo>
                  <a:cubicBezTo>
                    <a:pt x="890" y="206"/>
                    <a:pt x="890" y="204"/>
                    <a:pt x="890" y="204"/>
                  </a:cubicBezTo>
                  <a:cubicBezTo>
                    <a:pt x="895" y="202"/>
                    <a:pt x="905" y="204"/>
                    <a:pt x="905" y="195"/>
                  </a:cubicBezTo>
                  <a:cubicBezTo>
                    <a:pt x="913" y="198"/>
                    <a:pt x="924" y="199"/>
                    <a:pt x="928" y="207"/>
                  </a:cubicBezTo>
                  <a:cubicBezTo>
                    <a:pt x="932" y="205"/>
                    <a:pt x="935" y="202"/>
                    <a:pt x="937" y="198"/>
                  </a:cubicBezTo>
                  <a:cubicBezTo>
                    <a:pt x="937" y="195"/>
                    <a:pt x="924" y="192"/>
                    <a:pt x="934" y="189"/>
                  </a:cubicBezTo>
                  <a:cubicBezTo>
                    <a:pt x="929" y="182"/>
                    <a:pt x="915" y="184"/>
                    <a:pt x="919" y="169"/>
                  </a:cubicBezTo>
                  <a:cubicBezTo>
                    <a:pt x="924" y="171"/>
                    <a:pt x="926" y="175"/>
                    <a:pt x="934" y="177"/>
                  </a:cubicBezTo>
                  <a:cubicBezTo>
                    <a:pt x="937" y="178"/>
                    <a:pt x="943" y="185"/>
                    <a:pt x="952" y="183"/>
                  </a:cubicBezTo>
                  <a:cubicBezTo>
                    <a:pt x="953" y="183"/>
                    <a:pt x="955" y="180"/>
                    <a:pt x="955" y="180"/>
                  </a:cubicBezTo>
                  <a:cubicBezTo>
                    <a:pt x="957" y="180"/>
                    <a:pt x="960" y="185"/>
                    <a:pt x="960" y="180"/>
                  </a:cubicBezTo>
                  <a:cubicBezTo>
                    <a:pt x="964" y="180"/>
                    <a:pt x="965" y="185"/>
                    <a:pt x="966" y="186"/>
                  </a:cubicBezTo>
                  <a:cubicBezTo>
                    <a:pt x="971" y="188"/>
                    <a:pt x="976" y="184"/>
                    <a:pt x="975" y="192"/>
                  </a:cubicBezTo>
                  <a:cubicBezTo>
                    <a:pt x="984" y="189"/>
                    <a:pt x="988" y="194"/>
                    <a:pt x="998" y="189"/>
                  </a:cubicBezTo>
                  <a:cubicBezTo>
                    <a:pt x="995" y="199"/>
                    <a:pt x="1008" y="191"/>
                    <a:pt x="1004" y="201"/>
                  </a:cubicBezTo>
                  <a:cubicBezTo>
                    <a:pt x="1009" y="201"/>
                    <a:pt x="1012" y="203"/>
                    <a:pt x="1013" y="207"/>
                  </a:cubicBezTo>
                  <a:cubicBezTo>
                    <a:pt x="1022" y="205"/>
                    <a:pt x="1023" y="212"/>
                    <a:pt x="1034" y="210"/>
                  </a:cubicBezTo>
                  <a:cubicBezTo>
                    <a:pt x="1039" y="192"/>
                    <a:pt x="1017" y="201"/>
                    <a:pt x="1022" y="183"/>
                  </a:cubicBezTo>
                  <a:cubicBezTo>
                    <a:pt x="1021" y="179"/>
                    <a:pt x="1018" y="184"/>
                    <a:pt x="1013" y="183"/>
                  </a:cubicBezTo>
                  <a:cubicBezTo>
                    <a:pt x="1013" y="176"/>
                    <a:pt x="1018" y="175"/>
                    <a:pt x="1016" y="166"/>
                  </a:cubicBezTo>
                  <a:cubicBezTo>
                    <a:pt x="1017" y="162"/>
                    <a:pt x="1011" y="164"/>
                    <a:pt x="1010" y="163"/>
                  </a:cubicBezTo>
                  <a:cubicBezTo>
                    <a:pt x="1010" y="162"/>
                    <a:pt x="1016" y="156"/>
                    <a:pt x="1010" y="157"/>
                  </a:cubicBezTo>
                  <a:cubicBezTo>
                    <a:pt x="1010" y="151"/>
                    <a:pt x="1018" y="153"/>
                    <a:pt x="1016" y="145"/>
                  </a:cubicBezTo>
                  <a:cubicBezTo>
                    <a:pt x="1022" y="145"/>
                    <a:pt x="1020" y="137"/>
                    <a:pt x="1028" y="139"/>
                  </a:cubicBezTo>
                  <a:cubicBezTo>
                    <a:pt x="1027" y="133"/>
                    <a:pt x="1030" y="130"/>
                    <a:pt x="1036" y="130"/>
                  </a:cubicBezTo>
                  <a:cubicBezTo>
                    <a:pt x="1033" y="118"/>
                    <a:pt x="1046" y="121"/>
                    <a:pt x="1045" y="110"/>
                  </a:cubicBezTo>
                  <a:cubicBezTo>
                    <a:pt x="1059" y="107"/>
                    <a:pt x="1065" y="114"/>
                    <a:pt x="1075" y="116"/>
                  </a:cubicBezTo>
                  <a:cubicBezTo>
                    <a:pt x="1074" y="120"/>
                    <a:pt x="1074" y="124"/>
                    <a:pt x="1077" y="125"/>
                  </a:cubicBezTo>
                  <a:cubicBezTo>
                    <a:pt x="1077" y="128"/>
                    <a:pt x="1072" y="127"/>
                    <a:pt x="1069" y="128"/>
                  </a:cubicBezTo>
                  <a:cubicBezTo>
                    <a:pt x="1068" y="140"/>
                    <a:pt x="1074" y="144"/>
                    <a:pt x="1069" y="154"/>
                  </a:cubicBezTo>
                  <a:cubicBezTo>
                    <a:pt x="1071" y="155"/>
                    <a:pt x="1073" y="158"/>
                    <a:pt x="1075" y="160"/>
                  </a:cubicBezTo>
                  <a:cubicBezTo>
                    <a:pt x="1076" y="161"/>
                    <a:pt x="1077" y="163"/>
                    <a:pt x="1080" y="163"/>
                  </a:cubicBezTo>
                  <a:cubicBezTo>
                    <a:pt x="1075" y="169"/>
                    <a:pt x="1079" y="185"/>
                    <a:pt x="1075" y="192"/>
                  </a:cubicBezTo>
                  <a:cubicBezTo>
                    <a:pt x="1072" y="201"/>
                    <a:pt x="1082" y="198"/>
                    <a:pt x="1083" y="204"/>
                  </a:cubicBezTo>
                  <a:cubicBezTo>
                    <a:pt x="1081" y="227"/>
                    <a:pt x="1071" y="242"/>
                    <a:pt x="1051" y="248"/>
                  </a:cubicBezTo>
                  <a:cubicBezTo>
                    <a:pt x="1052" y="254"/>
                    <a:pt x="1064" y="248"/>
                    <a:pt x="1066" y="253"/>
                  </a:cubicBezTo>
                  <a:cubicBezTo>
                    <a:pt x="1073" y="253"/>
                    <a:pt x="1071" y="243"/>
                    <a:pt x="1080" y="245"/>
                  </a:cubicBezTo>
                  <a:cubicBezTo>
                    <a:pt x="1079" y="247"/>
                    <a:pt x="1077" y="249"/>
                    <a:pt x="1077" y="253"/>
                  </a:cubicBezTo>
                  <a:cubicBezTo>
                    <a:pt x="1081" y="253"/>
                    <a:pt x="1079" y="248"/>
                    <a:pt x="1083" y="248"/>
                  </a:cubicBezTo>
                  <a:cubicBezTo>
                    <a:pt x="1087" y="248"/>
                    <a:pt x="1085" y="243"/>
                    <a:pt x="1086" y="242"/>
                  </a:cubicBezTo>
                  <a:cubicBezTo>
                    <a:pt x="1087" y="241"/>
                    <a:pt x="1092" y="242"/>
                    <a:pt x="1092" y="242"/>
                  </a:cubicBezTo>
                  <a:cubicBezTo>
                    <a:pt x="1093" y="239"/>
                    <a:pt x="1091" y="235"/>
                    <a:pt x="1092" y="233"/>
                  </a:cubicBezTo>
                  <a:cubicBezTo>
                    <a:pt x="1095" y="233"/>
                    <a:pt x="1098" y="233"/>
                    <a:pt x="1101" y="233"/>
                  </a:cubicBezTo>
                  <a:cubicBezTo>
                    <a:pt x="1097" y="223"/>
                    <a:pt x="1110" y="215"/>
                    <a:pt x="1101" y="210"/>
                  </a:cubicBezTo>
                  <a:cubicBezTo>
                    <a:pt x="1102" y="206"/>
                    <a:pt x="1107" y="208"/>
                    <a:pt x="1107" y="204"/>
                  </a:cubicBezTo>
                  <a:cubicBezTo>
                    <a:pt x="1107" y="201"/>
                    <a:pt x="1103" y="201"/>
                    <a:pt x="1101" y="201"/>
                  </a:cubicBezTo>
                  <a:cubicBezTo>
                    <a:pt x="1100" y="194"/>
                    <a:pt x="1111" y="199"/>
                    <a:pt x="1116" y="198"/>
                  </a:cubicBezTo>
                  <a:cubicBezTo>
                    <a:pt x="1112" y="195"/>
                    <a:pt x="1115" y="187"/>
                    <a:pt x="1107" y="189"/>
                  </a:cubicBezTo>
                  <a:cubicBezTo>
                    <a:pt x="1100" y="193"/>
                    <a:pt x="1096" y="181"/>
                    <a:pt x="1095" y="189"/>
                  </a:cubicBezTo>
                  <a:cubicBezTo>
                    <a:pt x="1090" y="184"/>
                    <a:pt x="1091" y="178"/>
                    <a:pt x="1092" y="171"/>
                  </a:cubicBezTo>
                  <a:cubicBezTo>
                    <a:pt x="1092" y="171"/>
                    <a:pt x="1097" y="172"/>
                    <a:pt x="1098" y="171"/>
                  </a:cubicBezTo>
                  <a:cubicBezTo>
                    <a:pt x="1100" y="169"/>
                    <a:pt x="1096" y="160"/>
                    <a:pt x="1098" y="157"/>
                  </a:cubicBezTo>
                  <a:cubicBezTo>
                    <a:pt x="1098" y="153"/>
                    <a:pt x="1094" y="156"/>
                    <a:pt x="1095" y="157"/>
                  </a:cubicBezTo>
                  <a:cubicBezTo>
                    <a:pt x="1089" y="153"/>
                    <a:pt x="1093" y="146"/>
                    <a:pt x="1089" y="139"/>
                  </a:cubicBezTo>
                  <a:cubicBezTo>
                    <a:pt x="1101" y="143"/>
                    <a:pt x="1096" y="131"/>
                    <a:pt x="1104" y="130"/>
                  </a:cubicBezTo>
                  <a:cubicBezTo>
                    <a:pt x="1104" y="126"/>
                    <a:pt x="1104" y="121"/>
                    <a:pt x="1104" y="116"/>
                  </a:cubicBezTo>
                  <a:cubicBezTo>
                    <a:pt x="1114" y="113"/>
                    <a:pt x="1108" y="125"/>
                    <a:pt x="1110" y="130"/>
                  </a:cubicBezTo>
                  <a:cubicBezTo>
                    <a:pt x="1110" y="135"/>
                    <a:pt x="1116" y="128"/>
                    <a:pt x="1116" y="133"/>
                  </a:cubicBezTo>
                  <a:cubicBezTo>
                    <a:pt x="1116" y="135"/>
                    <a:pt x="1113" y="137"/>
                    <a:pt x="1113" y="136"/>
                  </a:cubicBezTo>
                  <a:cubicBezTo>
                    <a:pt x="1114" y="144"/>
                    <a:pt x="1122" y="146"/>
                    <a:pt x="1130" y="151"/>
                  </a:cubicBezTo>
                  <a:cubicBezTo>
                    <a:pt x="1136" y="152"/>
                    <a:pt x="1130" y="143"/>
                    <a:pt x="1127" y="142"/>
                  </a:cubicBezTo>
                  <a:cubicBezTo>
                    <a:pt x="1132" y="138"/>
                    <a:pt x="1140" y="137"/>
                    <a:pt x="1148" y="136"/>
                  </a:cubicBezTo>
                  <a:cubicBezTo>
                    <a:pt x="1147" y="133"/>
                    <a:pt x="1142" y="134"/>
                    <a:pt x="1139" y="133"/>
                  </a:cubicBezTo>
                  <a:cubicBezTo>
                    <a:pt x="1141" y="125"/>
                    <a:pt x="1135" y="126"/>
                    <a:pt x="1136" y="119"/>
                  </a:cubicBezTo>
                  <a:cubicBezTo>
                    <a:pt x="1138" y="125"/>
                    <a:pt x="1156" y="116"/>
                    <a:pt x="1154" y="128"/>
                  </a:cubicBezTo>
                  <a:cubicBezTo>
                    <a:pt x="1156" y="130"/>
                    <a:pt x="1160" y="125"/>
                    <a:pt x="1159" y="125"/>
                  </a:cubicBezTo>
                  <a:cubicBezTo>
                    <a:pt x="1163" y="126"/>
                    <a:pt x="1160" y="128"/>
                    <a:pt x="1162" y="130"/>
                  </a:cubicBezTo>
                  <a:cubicBezTo>
                    <a:pt x="1163" y="131"/>
                    <a:pt x="1167" y="130"/>
                    <a:pt x="1168" y="130"/>
                  </a:cubicBezTo>
                  <a:cubicBezTo>
                    <a:pt x="1173" y="136"/>
                    <a:pt x="1184" y="130"/>
                    <a:pt x="1177" y="139"/>
                  </a:cubicBezTo>
                  <a:cubicBezTo>
                    <a:pt x="1182" y="139"/>
                    <a:pt x="1187" y="139"/>
                    <a:pt x="1192" y="139"/>
                  </a:cubicBezTo>
                  <a:cubicBezTo>
                    <a:pt x="1192" y="136"/>
                    <a:pt x="1179" y="133"/>
                    <a:pt x="1189" y="130"/>
                  </a:cubicBezTo>
                  <a:cubicBezTo>
                    <a:pt x="1187" y="128"/>
                    <a:pt x="1183" y="126"/>
                    <a:pt x="1180" y="125"/>
                  </a:cubicBezTo>
                  <a:cubicBezTo>
                    <a:pt x="1178" y="110"/>
                    <a:pt x="1180" y="109"/>
                    <a:pt x="1180" y="92"/>
                  </a:cubicBezTo>
                  <a:cubicBezTo>
                    <a:pt x="1196" y="91"/>
                    <a:pt x="1217" y="95"/>
                    <a:pt x="1230" y="92"/>
                  </a:cubicBezTo>
                  <a:cubicBezTo>
                    <a:pt x="1235" y="91"/>
                    <a:pt x="1231" y="83"/>
                    <a:pt x="1238" y="90"/>
                  </a:cubicBezTo>
                  <a:cubicBezTo>
                    <a:pt x="1248" y="83"/>
                    <a:pt x="1240" y="78"/>
                    <a:pt x="1244" y="69"/>
                  </a:cubicBezTo>
                  <a:cubicBezTo>
                    <a:pt x="1251" y="70"/>
                    <a:pt x="1256" y="69"/>
                    <a:pt x="1259" y="66"/>
                  </a:cubicBezTo>
                  <a:cubicBezTo>
                    <a:pt x="1263" y="60"/>
                    <a:pt x="1271" y="57"/>
                    <a:pt x="1276" y="51"/>
                  </a:cubicBezTo>
                  <a:cubicBezTo>
                    <a:pt x="1306" y="47"/>
                    <a:pt x="1337" y="44"/>
                    <a:pt x="1361" y="34"/>
                  </a:cubicBezTo>
                  <a:cubicBezTo>
                    <a:pt x="1366" y="30"/>
                    <a:pt x="1367" y="40"/>
                    <a:pt x="1367" y="40"/>
                  </a:cubicBezTo>
                  <a:cubicBezTo>
                    <a:pt x="1369" y="40"/>
                    <a:pt x="1372" y="32"/>
                    <a:pt x="1370" y="31"/>
                  </a:cubicBezTo>
                  <a:cubicBezTo>
                    <a:pt x="1375" y="33"/>
                    <a:pt x="1370" y="36"/>
                    <a:pt x="1373" y="40"/>
                  </a:cubicBezTo>
                  <a:cubicBezTo>
                    <a:pt x="1374" y="41"/>
                    <a:pt x="1380" y="39"/>
                    <a:pt x="1379" y="43"/>
                  </a:cubicBezTo>
                  <a:cubicBezTo>
                    <a:pt x="1383" y="41"/>
                    <a:pt x="1377" y="38"/>
                    <a:pt x="1382" y="37"/>
                  </a:cubicBezTo>
                  <a:cubicBezTo>
                    <a:pt x="1387" y="36"/>
                    <a:pt x="1397" y="38"/>
                    <a:pt x="1396" y="28"/>
                  </a:cubicBezTo>
                  <a:cubicBezTo>
                    <a:pt x="1402" y="29"/>
                    <a:pt x="1406" y="27"/>
                    <a:pt x="1405" y="22"/>
                  </a:cubicBezTo>
                  <a:cubicBezTo>
                    <a:pt x="1409" y="23"/>
                    <a:pt x="1410" y="27"/>
                    <a:pt x="1414" y="28"/>
                  </a:cubicBezTo>
                  <a:cubicBezTo>
                    <a:pt x="1422" y="28"/>
                    <a:pt x="1420" y="18"/>
                    <a:pt x="1420" y="10"/>
                  </a:cubicBezTo>
                  <a:cubicBezTo>
                    <a:pt x="1434" y="5"/>
                    <a:pt x="1448" y="0"/>
                    <a:pt x="1470" y="2"/>
                  </a:cubicBezTo>
                  <a:cubicBezTo>
                    <a:pt x="1467" y="4"/>
                    <a:pt x="1467" y="8"/>
                    <a:pt x="1467" y="13"/>
                  </a:cubicBezTo>
                  <a:cubicBezTo>
                    <a:pt x="1472" y="20"/>
                    <a:pt x="1484" y="20"/>
                    <a:pt x="1490" y="13"/>
                  </a:cubicBezTo>
                  <a:cubicBezTo>
                    <a:pt x="1493" y="14"/>
                    <a:pt x="1492" y="16"/>
                    <a:pt x="1490" y="16"/>
                  </a:cubicBezTo>
                  <a:close/>
                  <a:moveTo>
                    <a:pt x="2193" y="373"/>
                  </a:moveTo>
                  <a:cubicBezTo>
                    <a:pt x="2193" y="370"/>
                    <a:pt x="2187" y="371"/>
                    <a:pt x="2187" y="368"/>
                  </a:cubicBezTo>
                  <a:cubicBezTo>
                    <a:pt x="2176" y="365"/>
                    <a:pt x="2176" y="373"/>
                    <a:pt x="2187" y="370"/>
                  </a:cubicBezTo>
                  <a:cubicBezTo>
                    <a:pt x="2187" y="373"/>
                    <a:pt x="2189" y="374"/>
                    <a:pt x="2193" y="373"/>
                  </a:cubicBezTo>
                  <a:close/>
                  <a:moveTo>
                    <a:pt x="633" y="593"/>
                  </a:moveTo>
                  <a:cubicBezTo>
                    <a:pt x="630" y="602"/>
                    <a:pt x="643" y="597"/>
                    <a:pt x="638" y="608"/>
                  </a:cubicBezTo>
                  <a:cubicBezTo>
                    <a:pt x="643" y="609"/>
                    <a:pt x="646" y="603"/>
                    <a:pt x="647" y="608"/>
                  </a:cubicBezTo>
                  <a:cubicBezTo>
                    <a:pt x="647" y="610"/>
                    <a:pt x="646" y="610"/>
                    <a:pt x="644" y="610"/>
                  </a:cubicBezTo>
                  <a:cubicBezTo>
                    <a:pt x="639" y="613"/>
                    <a:pt x="627" y="617"/>
                    <a:pt x="624" y="616"/>
                  </a:cubicBezTo>
                  <a:cubicBezTo>
                    <a:pt x="616" y="615"/>
                    <a:pt x="614" y="609"/>
                    <a:pt x="609" y="605"/>
                  </a:cubicBezTo>
                  <a:cubicBezTo>
                    <a:pt x="609" y="600"/>
                    <a:pt x="617" y="603"/>
                    <a:pt x="618" y="599"/>
                  </a:cubicBezTo>
                  <a:cubicBezTo>
                    <a:pt x="612" y="594"/>
                    <a:pt x="609" y="592"/>
                    <a:pt x="600" y="596"/>
                  </a:cubicBezTo>
                  <a:cubicBezTo>
                    <a:pt x="598" y="591"/>
                    <a:pt x="595" y="586"/>
                    <a:pt x="586" y="587"/>
                  </a:cubicBezTo>
                  <a:cubicBezTo>
                    <a:pt x="582" y="586"/>
                    <a:pt x="584" y="592"/>
                    <a:pt x="583" y="593"/>
                  </a:cubicBezTo>
                  <a:cubicBezTo>
                    <a:pt x="581" y="595"/>
                    <a:pt x="576" y="594"/>
                    <a:pt x="574" y="596"/>
                  </a:cubicBezTo>
                  <a:cubicBezTo>
                    <a:pt x="571" y="598"/>
                    <a:pt x="569" y="607"/>
                    <a:pt x="562" y="605"/>
                  </a:cubicBezTo>
                  <a:cubicBezTo>
                    <a:pt x="566" y="615"/>
                    <a:pt x="557" y="618"/>
                    <a:pt x="556" y="619"/>
                  </a:cubicBezTo>
                  <a:cubicBezTo>
                    <a:pt x="554" y="625"/>
                    <a:pt x="556" y="632"/>
                    <a:pt x="554" y="640"/>
                  </a:cubicBezTo>
                  <a:cubicBezTo>
                    <a:pt x="551" y="640"/>
                    <a:pt x="550" y="637"/>
                    <a:pt x="548" y="637"/>
                  </a:cubicBezTo>
                  <a:cubicBezTo>
                    <a:pt x="545" y="647"/>
                    <a:pt x="554" y="651"/>
                    <a:pt x="548" y="657"/>
                  </a:cubicBezTo>
                  <a:cubicBezTo>
                    <a:pt x="553" y="655"/>
                    <a:pt x="552" y="662"/>
                    <a:pt x="554" y="663"/>
                  </a:cubicBezTo>
                  <a:cubicBezTo>
                    <a:pt x="555" y="664"/>
                    <a:pt x="558" y="663"/>
                    <a:pt x="559" y="663"/>
                  </a:cubicBezTo>
                  <a:cubicBezTo>
                    <a:pt x="566" y="665"/>
                    <a:pt x="567" y="671"/>
                    <a:pt x="571" y="666"/>
                  </a:cubicBezTo>
                  <a:cubicBezTo>
                    <a:pt x="572" y="666"/>
                    <a:pt x="576" y="666"/>
                    <a:pt x="577" y="666"/>
                  </a:cubicBezTo>
                  <a:cubicBezTo>
                    <a:pt x="587" y="665"/>
                    <a:pt x="584" y="664"/>
                    <a:pt x="589" y="660"/>
                  </a:cubicBezTo>
                  <a:cubicBezTo>
                    <a:pt x="594" y="660"/>
                    <a:pt x="595" y="664"/>
                    <a:pt x="600" y="663"/>
                  </a:cubicBezTo>
                  <a:cubicBezTo>
                    <a:pt x="601" y="660"/>
                    <a:pt x="601" y="658"/>
                    <a:pt x="603" y="657"/>
                  </a:cubicBezTo>
                  <a:cubicBezTo>
                    <a:pt x="610" y="656"/>
                    <a:pt x="623" y="656"/>
                    <a:pt x="630" y="657"/>
                  </a:cubicBezTo>
                  <a:cubicBezTo>
                    <a:pt x="635" y="659"/>
                    <a:pt x="636" y="662"/>
                    <a:pt x="641" y="663"/>
                  </a:cubicBezTo>
                  <a:cubicBezTo>
                    <a:pt x="644" y="664"/>
                    <a:pt x="645" y="660"/>
                    <a:pt x="647" y="660"/>
                  </a:cubicBezTo>
                  <a:cubicBezTo>
                    <a:pt x="646" y="660"/>
                    <a:pt x="649" y="663"/>
                    <a:pt x="650" y="663"/>
                  </a:cubicBezTo>
                  <a:cubicBezTo>
                    <a:pt x="658" y="665"/>
                    <a:pt x="658" y="666"/>
                    <a:pt x="665" y="666"/>
                  </a:cubicBezTo>
                  <a:cubicBezTo>
                    <a:pt x="678" y="667"/>
                    <a:pt x="692" y="664"/>
                    <a:pt x="706" y="666"/>
                  </a:cubicBezTo>
                  <a:cubicBezTo>
                    <a:pt x="705" y="659"/>
                    <a:pt x="706" y="655"/>
                    <a:pt x="709" y="651"/>
                  </a:cubicBezTo>
                  <a:cubicBezTo>
                    <a:pt x="699" y="639"/>
                    <a:pt x="690" y="625"/>
                    <a:pt x="671" y="622"/>
                  </a:cubicBezTo>
                  <a:cubicBezTo>
                    <a:pt x="671" y="616"/>
                    <a:pt x="667" y="616"/>
                    <a:pt x="665" y="613"/>
                  </a:cubicBezTo>
                  <a:cubicBezTo>
                    <a:pt x="665" y="609"/>
                    <a:pt x="663" y="607"/>
                    <a:pt x="662" y="605"/>
                  </a:cubicBezTo>
                  <a:cubicBezTo>
                    <a:pt x="663" y="596"/>
                    <a:pt x="672" y="595"/>
                    <a:pt x="671" y="584"/>
                  </a:cubicBezTo>
                  <a:cubicBezTo>
                    <a:pt x="653" y="582"/>
                    <a:pt x="645" y="590"/>
                    <a:pt x="633" y="593"/>
                  </a:cubicBezTo>
                  <a:close/>
                  <a:moveTo>
                    <a:pt x="835" y="728"/>
                  </a:moveTo>
                  <a:cubicBezTo>
                    <a:pt x="831" y="727"/>
                    <a:pt x="827" y="729"/>
                    <a:pt x="832" y="731"/>
                  </a:cubicBezTo>
                  <a:cubicBezTo>
                    <a:pt x="836" y="726"/>
                    <a:pt x="847" y="727"/>
                    <a:pt x="852" y="725"/>
                  </a:cubicBezTo>
                  <a:cubicBezTo>
                    <a:pt x="853" y="724"/>
                    <a:pt x="852" y="719"/>
                    <a:pt x="852" y="719"/>
                  </a:cubicBezTo>
                  <a:cubicBezTo>
                    <a:pt x="853" y="717"/>
                    <a:pt x="857" y="722"/>
                    <a:pt x="858" y="722"/>
                  </a:cubicBezTo>
                  <a:cubicBezTo>
                    <a:pt x="858" y="715"/>
                    <a:pt x="858" y="708"/>
                    <a:pt x="858" y="701"/>
                  </a:cubicBezTo>
                  <a:cubicBezTo>
                    <a:pt x="855" y="697"/>
                    <a:pt x="851" y="696"/>
                    <a:pt x="849" y="692"/>
                  </a:cubicBezTo>
                  <a:cubicBezTo>
                    <a:pt x="848" y="691"/>
                    <a:pt x="850" y="688"/>
                    <a:pt x="849" y="687"/>
                  </a:cubicBezTo>
                  <a:cubicBezTo>
                    <a:pt x="848" y="682"/>
                    <a:pt x="839" y="679"/>
                    <a:pt x="846" y="678"/>
                  </a:cubicBezTo>
                  <a:cubicBezTo>
                    <a:pt x="852" y="678"/>
                    <a:pt x="858" y="678"/>
                    <a:pt x="864" y="678"/>
                  </a:cubicBezTo>
                  <a:cubicBezTo>
                    <a:pt x="866" y="667"/>
                    <a:pt x="858" y="667"/>
                    <a:pt x="858" y="663"/>
                  </a:cubicBezTo>
                  <a:cubicBezTo>
                    <a:pt x="858" y="657"/>
                    <a:pt x="851" y="658"/>
                    <a:pt x="849" y="654"/>
                  </a:cubicBezTo>
                  <a:cubicBezTo>
                    <a:pt x="849" y="655"/>
                    <a:pt x="854" y="651"/>
                    <a:pt x="852" y="649"/>
                  </a:cubicBezTo>
                  <a:cubicBezTo>
                    <a:pt x="843" y="651"/>
                    <a:pt x="841" y="646"/>
                    <a:pt x="835" y="646"/>
                  </a:cubicBezTo>
                  <a:cubicBezTo>
                    <a:pt x="837" y="629"/>
                    <a:pt x="816" y="635"/>
                    <a:pt x="817" y="619"/>
                  </a:cubicBezTo>
                  <a:cubicBezTo>
                    <a:pt x="824" y="613"/>
                    <a:pt x="830" y="605"/>
                    <a:pt x="846" y="608"/>
                  </a:cubicBezTo>
                  <a:cubicBezTo>
                    <a:pt x="847" y="605"/>
                    <a:pt x="846" y="602"/>
                    <a:pt x="849" y="602"/>
                  </a:cubicBezTo>
                  <a:cubicBezTo>
                    <a:pt x="850" y="593"/>
                    <a:pt x="840" y="595"/>
                    <a:pt x="840" y="587"/>
                  </a:cubicBezTo>
                  <a:cubicBezTo>
                    <a:pt x="826" y="585"/>
                    <a:pt x="820" y="591"/>
                    <a:pt x="811" y="587"/>
                  </a:cubicBezTo>
                  <a:cubicBezTo>
                    <a:pt x="810" y="591"/>
                    <a:pt x="811" y="594"/>
                    <a:pt x="808" y="590"/>
                  </a:cubicBezTo>
                  <a:cubicBezTo>
                    <a:pt x="807" y="588"/>
                    <a:pt x="805" y="593"/>
                    <a:pt x="805" y="593"/>
                  </a:cubicBezTo>
                  <a:cubicBezTo>
                    <a:pt x="799" y="596"/>
                    <a:pt x="788" y="601"/>
                    <a:pt x="785" y="602"/>
                  </a:cubicBezTo>
                  <a:cubicBezTo>
                    <a:pt x="776" y="604"/>
                    <a:pt x="780" y="606"/>
                    <a:pt x="776" y="610"/>
                  </a:cubicBezTo>
                  <a:cubicBezTo>
                    <a:pt x="775" y="611"/>
                    <a:pt x="771" y="610"/>
                    <a:pt x="770" y="610"/>
                  </a:cubicBezTo>
                  <a:cubicBezTo>
                    <a:pt x="769" y="612"/>
                    <a:pt x="771" y="618"/>
                    <a:pt x="770" y="619"/>
                  </a:cubicBezTo>
                  <a:cubicBezTo>
                    <a:pt x="771" y="625"/>
                    <a:pt x="778" y="615"/>
                    <a:pt x="779" y="625"/>
                  </a:cubicBezTo>
                  <a:cubicBezTo>
                    <a:pt x="779" y="628"/>
                    <a:pt x="781" y="629"/>
                    <a:pt x="782" y="631"/>
                  </a:cubicBezTo>
                  <a:cubicBezTo>
                    <a:pt x="780" y="640"/>
                    <a:pt x="784" y="646"/>
                    <a:pt x="785" y="649"/>
                  </a:cubicBezTo>
                  <a:cubicBezTo>
                    <a:pt x="786" y="652"/>
                    <a:pt x="785" y="652"/>
                    <a:pt x="788" y="654"/>
                  </a:cubicBezTo>
                  <a:cubicBezTo>
                    <a:pt x="788" y="655"/>
                    <a:pt x="791" y="663"/>
                    <a:pt x="791" y="663"/>
                  </a:cubicBezTo>
                  <a:cubicBezTo>
                    <a:pt x="793" y="671"/>
                    <a:pt x="794" y="669"/>
                    <a:pt x="796" y="675"/>
                  </a:cubicBezTo>
                  <a:cubicBezTo>
                    <a:pt x="798" y="677"/>
                    <a:pt x="795" y="681"/>
                    <a:pt x="796" y="684"/>
                  </a:cubicBezTo>
                  <a:cubicBezTo>
                    <a:pt x="797" y="686"/>
                    <a:pt x="805" y="687"/>
                    <a:pt x="802" y="692"/>
                  </a:cubicBezTo>
                  <a:cubicBezTo>
                    <a:pt x="792" y="690"/>
                    <a:pt x="799" y="705"/>
                    <a:pt x="794" y="707"/>
                  </a:cubicBezTo>
                  <a:cubicBezTo>
                    <a:pt x="806" y="709"/>
                    <a:pt x="806" y="727"/>
                    <a:pt x="820" y="719"/>
                  </a:cubicBezTo>
                  <a:cubicBezTo>
                    <a:pt x="809" y="730"/>
                    <a:pt x="834" y="720"/>
                    <a:pt x="835" y="728"/>
                  </a:cubicBezTo>
                  <a:close/>
                  <a:moveTo>
                    <a:pt x="922" y="593"/>
                  </a:moveTo>
                  <a:cubicBezTo>
                    <a:pt x="920" y="595"/>
                    <a:pt x="921" y="599"/>
                    <a:pt x="919" y="602"/>
                  </a:cubicBezTo>
                  <a:cubicBezTo>
                    <a:pt x="917" y="604"/>
                    <a:pt x="912" y="604"/>
                    <a:pt x="911" y="608"/>
                  </a:cubicBezTo>
                  <a:cubicBezTo>
                    <a:pt x="912" y="610"/>
                    <a:pt x="920" y="615"/>
                    <a:pt x="919" y="619"/>
                  </a:cubicBezTo>
                  <a:cubicBezTo>
                    <a:pt x="919" y="619"/>
                    <a:pt x="915" y="620"/>
                    <a:pt x="916" y="622"/>
                  </a:cubicBezTo>
                  <a:cubicBezTo>
                    <a:pt x="919" y="625"/>
                    <a:pt x="925" y="624"/>
                    <a:pt x="928" y="628"/>
                  </a:cubicBezTo>
                  <a:cubicBezTo>
                    <a:pt x="929" y="625"/>
                    <a:pt x="931" y="624"/>
                    <a:pt x="934" y="622"/>
                  </a:cubicBezTo>
                  <a:cubicBezTo>
                    <a:pt x="937" y="613"/>
                    <a:pt x="929" y="613"/>
                    <a:pt x="928" y="608"/>
                  </a:cubicBezTo>
                  <a:cubicBezTo>
                    <a:pt x="932" y="605"/>
                    <a:pt x="937" y="603"/>
                    <a:pt x="937" y="596"/>
                  </a:cubicBezTo>
                  <a:cubicBezTo>
                    <a:pt x="931" y="596"/>
                    <a:pt x="931" y="594"/>
                    <a:pt x="934" y="590"/>
                  </a:cubicBezTo>
                  <a:cubicBezTo>
                    <a:pt x="930" y="591"/>
                    <a:pt x="926" y="591"/>
                    <a:pt x="922" y="593"/>
                  </a:cubicBezTo>
                  <a:close/>
                  <a:moveTo>
                    <a:pt x="539" y="672"/>
                  </a:moveTo>
                  <a:cubicBezTo>
                    <a:pt x="538" y="684"/>
                    <a:pt x="559" y="677"/>
                    <a:pt x="559" y="672"/>
                  </a:cubicBezTo>
                  <a:cubicBezTo>
                    <a:pt x="551" y="669"/>
                    <a:pt x="547" y="669"/>
                    <a:pt x="539" y="672"/>
                  </a:cubicBezTo>
                  <a:close/>
                  <a:moveTo>
                    <a:pt x="606" y="1216"/>
                  </a:moveTo>
                  <a:cubicBezTo>
                    <a:pt x="610" y="1205"/>
                    <a:pt x="626" y="1205"/>
                    <a:pt x="624" y="1187"/>
                  </a:cubicBezTo>
                  <a:cubicBezTo>
                    <a:pt x="616" y="1194"/>
                    <a:pt x="601" y="1181"/>
                    <a:pt x="592" y="1190"/>
                  </a:cubicBezTo>
                  <a:cubicBezTo>
                    <a:pt x="604" y="1191"/>
                    <a:pt x="590" y="1193"/>
                    <a:pt x="589" y="1196"/>
                  </a:cubicBezTo>
                  <a:cubicBezTo>
                    <a:pt x="589" y="1194"/>
                    <a:pt x="592" y="1203"/>
                    <a:pt x="592" y="1205"/>
                  </a:cubicBezTo>
                  <a:cubicBezTo>
                    <a:pt x="592" y="1208"/>
                    <a:pt x="592" y="1213"/>
                    <a:pt x="589" y="1213"/>
                  </a:cubicBezTo>
                  <a:cubicBezTo>
                    <a:pt x="589" y="1212"/>
                    <a:pt x="586" y="1210"/>
                    <a:pt x="586" y="1213"/>
                  </a:cubicBezTo>
                  <a:cubicBezTo>
                    <a:pt x="589" y="1217"/>
                    <a:pt x="598" y="1216"/>
                    <a:pt x="606" y="1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79" name="Freeform 153"/>
            <p:cNvSpPr>
              <a:spLocks noChangeArrowheads="1"/>
            </p:cNvSpPr>
            <p:nvPr/>
          </p:nvSpPr>
          <p:spPr bwMode="auto">
            <a:xfrm>
              <a:off x="3795503" y="2590247"/>
              <a:ext cx="60727" cy="33579"/>
            </a:xfrm>
            <a:custGeom>
              <a:avLst/>
              <a:gdLst>
                <a:gd name="T0" fmla="*/ 26 w 36"/>
                <a:gd name="T1" fmla="*/ 0 h 20"/>
                <a:gd name="T2" fmla="*/ 32 w 36"/>
                <a:gd name="T3" fmla="*/ 18 h 20"/>
                <a:gd name="T4" fmla="*/ 0 w 36"/>
                <a:gd name="T5" fmla="*/ 9 h 20"/>
                <a:gd name="T6" fmla="*/ 26 w 36"/>
                <a:gd name="T7" fmla="*/ 0 h 20"/>
              </a:gdLst>
              <a:ahLst/>
              <a:cxnLst>
                <a:cxn ang="0">
                  <a:pos x="T0" y="T1"/>
                </a:cxn>
                <a:cxn ang="0">
                  <a:pos x="T2" y="T3"/>
                </a:cxn>
                <a:cxn ang="0">
                  <a:pos x="T4" y="T5"/>
                </a:cxn>
                <a:cxn ang="0">
                  <a:pos x="T6" y="T7"/>
                </a:cxn>
              </a:cxnLst>
              <a:rect l="0" t="0" r="r" b="b"/>
              <a:pathLst>
                <a:path w="36" h="20">
                  <a:moveTo>
                    <a:pt x="26" y="0"/>
                  </a:moveTo>
                  <a:cubicBezTo>
                    <a:pt x="26" y="9"/>
                    <a:pt x="36" y="6"/>
                    <a:pt x="32" y="18"/>
                  </a:cubicBezTo>
                  <a:cubicBezTo>
                    <a:pt x="16" y="20"/>
                    <a:pt x="7" y="16"/>
                    <a:pt x="0" y="9"/>
                  </a:cubicBezTo>
                  <a:cubicBezTo>
                    <a:pt x="5" y="3"/>
                    <a:pt x="16" y="2"/>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0" name="Freeform 154"/>
            <p:cNvSpPr>
              <a:spLocks noEditPoints="1" noChangeArrowheads="1"/>
            </p:cNvSpPr>
            <p:nvPr/>
          </p:nvSpPr>
          <p:spPr bwMode="auto">
            <a:xfrm>
              <a:off x="3920530" y="2650974"/>
              <a:ext cx="594414" cy="415804"/>
            </a:xfrm>
            <a:custGeom>
              <a:avLst/>
              <a:gdLst>
                <a:gd name="T0" fmla="*/ 34 w 352"/>
                <a:gd name="T1" fmla="*/ 14 h 246"/>
                <a:gd name="T2" fmla="*/ 46 w 352"/>
                <a:gd name="T3" fmla="*/ 11 h 246"/>
                <a:gd name="T4" fmla="*/ 46 w 352"/>
                <a:gd name="T5" fmla="*/ 17 h 246"/>
                <a:gd name="T6" fmla="*/ 46 w 352"/>
                <a:gd name="T7" fmla="*/ 29 h 246"/>
                <a:gd name="T8" fmla="*/ 55 w 352"/>
                <a:gd name="T9" fmla="*/ 52 h 246"/>
                <a:gd name="T10" fmla="*/ 75 w 352"/>
                <a:gd name="T11" fmla="*/ 14 h 246"/>
                <a:gd name="T12" fmla="*/ 101 w 352"/>
                <a:gd name="T13" fmla="*/ 11 h 246"/>
                <a:gd name="T14" fmla="*/ 119 w 352"/>
                <a:gd name="T15" fmla="*/ 41 h 246"/>
                <a:gd name="T16" fmla="*/ 139 w 352"/>
                <a:gd name="T17" fmla="*/ 35 h 246"/>
                <a:gd name="T18" fmla="*/ 169 w 352"/>
                <a:gd name="T19" fmla="*/ 32 h 246"/>
                <a:gd name="T20" fmla="*/ 180 w 352"/>
                <a:gd name="T21" fmla="*/ 43 h 246"/>
                <a:gd name="T22" fmla="*/ 192 w 352"/>
                <a:gd name="T23" fmla="*/ 49 h 246"/>
                <a:gd name="T24" fmla="*/ 198 w 352"/>
                <a:gd name="T25" fmla="*/ 52 h 246"/>
                <a:gd name="T26" fmla="*/ 224 w 352"/>
                <a:gd name="T27" fmla="*/ 58 h 246"/>
                <a:gd name="T28" fmla="*/ 248 w 352"/>
                <a:gd name="T29" fmla="*/ 70 h 246"/>
                <a:gd name="T30" fmla="*/ 257 w 352"/>
                <a:gd name="T31" fmla="*/ 79 h 246"/>
                <a:gd name="T32" fmla="*/ 274 w 352"/>
                <a:gd name="T33" fmla="*/ 93 h 246"/>
                <a:gd name="T34" fmla="*/ 262 w 352"/>
                <a:gd name="T35" fmla="*/ 117 h 246"/>
                <a:gd name="T36" fmla="*/ 289 w 352"/>
                <a:gd name="T37" fmla="*/ 120 h 246"/>
                <a:gd name="T38" fmla="*/ 295 w 352"/>
                <a:gd name="T39" fmla="*/ 134 h 246"/>
                <a:gd name="T40" fmla="*/ 318 w 352"/>
                <a:gd name="T41" fmla="*/ 137 h 246"/>
                <a:gd name="T42" fmla="*/ 333 w 352"/>
                <a:gd name="T43" fmla="*/ 152 h 246"/>
                <a:gd name="T44" fmla="*/ 339 w 352"/>
                <a:gd name="T45" fmla="*/ 163 h 246"/>
                <a:gd name="T46" fmla="*/ 324 w 352"/>
                <a:gd name="T47" fmla="*/ 184 h 246"/>
                <a:gd name="T48" fmla="*/ 303 w 352"/>
                <a:gd name="T49" fmla="*/ 181 h 246"/>
                <a:gd name="T50" fmla="*/ 286 w 352"/>
                <a:gd name="T51" fmla="*/ 163 h 246"/>
                <a:gd name="T52" fmla="*/ 271 w 352"/>
                <a:gd name="T53" fmla="*/ 178 h 246"/>
                <a:gd name="T54" fmla="*/ 292 w 352"/>
                <a:gd name="T55" fmla="*/ 190 h 246"/>
                <a:gd name="T56" fmla="*/ 303 w 352"/>
                <a:gd name="T57" fmla="*/ 210 h 246"/>
                <a:gd name="T58" fmla="*/ 295 w 352"/>
                <a:gd name="T59" fmla="*/ 231 h 246"/>
                <a:gd name="T60" fmla="*/ 257 w 352"/>
                <a:gd name="T61" fmla="*/ 216 h 246"/>
                <a:gd name="T62" fmla="*/ 268 w 352"/>
                <a:gd name="T63" fmla="*/ 231 h 246"/>
                <a:gd name="T64" fmla="*/ 283 w 352"/>
                <a:gd name="T65" fmla="*/ 240 h 246"/>
                <a:gd name="T66" fmla="*/ 268 w 352"/>
                <a:gd name="T67" fmla="*/ 240 h 246"/>
                <a:gd name="T68" fmla="*/ 236 w 352"/>
                <a:gd name="T69" fmla="*/ 228 h 246"/>
                <a:gd name="T70" fmla="*/ 219 w 352"/>
                <a:gd name="T71" fmla="*/ 219 h 246"/>
                <a:gd name="T72" fmla="*/ 210 w 352"/>
                <a:gd name="T73" fmla="*/ 204 h 246"/>
                <a:gd name="T74" fmla="*/ 192 w 352"/>
                <a:gd name="T75" fmla="*/ 172 h 246"/>
                <a:gd name="T76" fmla="*/ 195 w 352"/>
                <a:gd name="T77" fmla="*/ 163 h 246"/>
                <a:gd name="T78" fmla="*/ 201 w 352"/>
                <a:gd name="T79" fmla="*/ 152 h 246"/>
                <a:gd name="T80" fmla="*/ 210 w 352"/>
                <a:gd name="T81" fmla="*/ 137 h 246"/>
                <a:gd name="T82" fmla="*/ 201 w 352"/>
                <a:gd name="T83" fmla="*/ 120 h 246"/>
                <a:gd name="T84" fmla="*/ 189 w 352"/>
                <a:gd name="T85" fmla="*/ 111 h 246"/>
                <a:gd name="T86" fmla="*/ 180 w 352"/>
                <a:gd name="T87" fmla="*/ 111 h 246"/>
                <a:gd name="T88" fmla="*/ 169 w 352"/>
                <a:gd name="T89" fmla="*/ 108 h 246"/>
                <a:gd name="T90" fmla="*/ 145 w 352"/>
                <a:gd name="T91" fmla="*/ 82 h 246"/>
                <a:gd name="T92" fmla="*/ 122 w 352"/>
                <a:gd name="T93" fmla="*/ 87 h 246"/>
                <a:gd name="T94" fmla="*/ 101 w 352"/>
                <a:gd name="T95" fmla="*/ 87 h 246"/>
                <a:gd name="T96" fmla="*/ 78 w 352"/>
                <a:gd name="T97" fmla="*/ 87 h 246"/>
                <a:gd name="T98" fmla="*/ 34 w 352"/>
                <a:gd name="T99" fmla="*/ 79 h 246"/>
                <a:gd name="T100" fmla="*/ 14 w 352"/>
                <a:gd name="T101" fmla="*/ 67 h 246"/>
                <a:gd name="T102" fmla="*/ 8 w 352"/>
                <a:gd name="T103" fmla="*/ 52 h 246"/>
                <a:gd name="T104" fmla="*/ 11 w 352"/>
                <a:gd name="T105" fmla="*/ 41 h 246"/>
                <a:gd name="T106" fmla="*/ 227 w 352"/>
                <a:gd name="T107" fmla="*/ 169 h 246"/>
                <a:gd name="T108" fmla="*/ 242 w 352"/>
                <a:gd name="T109" fmla="*/ 158 h 246"/>
                <a:gd name="T110" fmla="*/ 227 w 352"/>
                <a:gd name="T111" fmla="*/ 16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2" h="246">
                  <a:moveTo>
                    <a:pt x="14" y="17"/>
                  </a:moveTo>
                  <a:cubicBezTo>
                    <a:pt x="19" y="26"/>
                    <a:pt x="30" y="7"/>
                    <a:pt x="34" y="14"/>
                  </a:cubicBezTo>
                  <a:cubicBezTo>
                    <a:pt x="38" y="15"/>
                    <a:pt x="36" y="9"/>
                    <a:pt x="37" y="8"/>
                  </a:cubicBezTo>
                  <a:cubicBezTo>
                    <a:pt x="41" y="6"/>
                    <a:pt x="43" y="12"/>
                    <a:pt x="46" y="11"/>
                  </a:cubicBezTo>
                  <a:cubicBezTo>
                    <a:pt x="50" y="11"/>
                    <a:pt x="50" y="0"/>
                    <a:pt x="57" y="8"/>
                  </a:cubicBezTo>
                  <a:cubicBezTo>
                    <a:pt x="57" y="21"/>
                    <a:pt x="51" y="12"/>
                    <a:pt x="46" y="17"/>
                  </a:cubicBezTo>
                  <a:cubicBezTo>
                    <a:pt x="44" y="20"/>
                    <a:pt x="52" y="20"/>
                    <a:pt x="52" y="20"/>
                  </a:cubicBezTo>
                  <a:cubicBezTo>
                    <a:pt x="51" y="24"/>
                    <a:pt x="47" y="25"/>
                    <a:pt x="46" y="29"/>
                  </a:cubicBezTo>
                  <a:cubicBezTo>
                    <a:pt x="45" y="33"/>
                    <a:pt x="48" y="34"/>
                    <a:pt x="49" y="38"/>
                  </a:cubicBezTo>
                  <a:cubicBezTo>
                    <a:pt x="50" y="43"/>
                    <a:pt x="47" y="52"/>
                    <a:pt x="55" y="52"/>
                  </a:cubicBezTo>
                  <a:cubicBezTo>
                    <a:pt x="61" y="50"/>
                    <a:pt x="56" y="36"/>
                    <a:pt x="57" y="29"/>
                  </a:cubicBezTo>
                  <a:cubicBezTo>
                    <a:pt x="72" y="32"/>
                    <a:pt x="71" y="20"/>
                    <a:pt x="75" y="14"/>
                  </a:cubicBezTo>
                  <a:cubicBezTo>
                    <a:pt x="79" y="21"/>
                    <a:pt x="86" y="8"/>
                    <a:pt x="90" y="17"/>
                  </a:cubicBezTo>
                  <a:cubicBezTo>
                    <a:pt x="96" y="17"/>
                    <a:pt x="93" y="9"/>
                    <a:pt x="101" y="11"/>
                  </a:cubicBezTo>
                  <a:cubicBezTo>
                    <a:pt x="100" y="22"/>
                    <a:pt x="109" y="24"/>
                    <a:pt x="116" y="26"/>
                  </a:cubicBezTo>
                  <a:cubicBezTo>
                    <a:pt x="113" y="35"/>
                    <a:pt x="115" y="34"/>
                    <a:pt x="119" y="41"/>
                  </a:cubicBezTo>
                  <a:cubicBezTo>
                    <a:pt x="123" y="37"/>
                    <a:pt x="126" y="37"/>
                    <a:pt x="131" y="41"/>
                  </a:cubicBezTo>
                  <a:cubicBezTo>
                    <a:pt x="137" y="43"/>
                    <a:pt x="137" y="36"/>
                    <a:pt x="139" y="35"/>
                  </a:cubicBezTo>
                  <a:cubicBezTo>
                    <a:pt x="143" y="33"/>
                    <a:pt x="148" y="37"/>
                    <a:pt x="148" y="32"/>
                  </a:cubicBezTo>
                  <a:cubicBezTo>
                    <a:pt x="157" y="35"/>
                    <a:pt x="160" y="35"/>
                    <a:pt x="169" y="32"/>
                  </a:cubicBezTo>
                  <a:cubicBezTo>
                    <a:pt x="168" y="38"/>
                    <a:pt x="176" y="36"/>
                    <a:pt x="175" y="35"/>
                  </a:cubicBezTo>
                  <a:cubicBezTo>
                    <a:pt x="178" y="37"/>
                    <a:pt x="178" y="41"/>
                    <a:pt x="180" y="43"/>
                  </a:cubicBezTo>
                  <a:cubicBezTo>
                    <a:pt x="182" y="45"/>
                    <a:pt x="187" y="45"/>
                    <a:pt x="189" y="46"/>
                  </a:cubicBezTo>
                  <a:cubicBezTo>
                    <a:pt x="191" y="47"/>
                    <a:pt x="189" y="49"/>
                    <a:pt x="192" y="49"/>
                  </a:cubicBezTo>
                  <a:cubicBezTo>
                    <a:pt x="198" y="50"/>
                    <a:pt x="190" y="54"/>
                    <a:pt x="195" y="58"/>
                  </a:cubicBezTo>
                  <a:cubicBezTo>
                    <a:pt x="197" y="59"/>
                    <a:pt x="198" y="53"/>
                    <a:pt x="198" y="52"/>
                  </a:cubicBezTo>
                  <a:cubicBezTo>
                    <a:pt x="202" y="56"/>
                    <a:pt x="203" y="60"/>
                    <a:pt x="210" y="61"/>
                  </a:cubicBezTo>
                  <a:cubicBezTo>
                    <a:pt x="216" y="62"/>
                    <a:pt x="218" y="59"/>
                    <a:pt x="224" y="58"/>
                  </a:cubicBezTo>
                  <a:cubicBezTo>
                    <a:pt x="223" y="70"/>
                    <a:pt x="241" y="63"/>
                    <a:pt x="242" y="73"/>
                  </a:cubicBezTo>
                  <a:cubicBezTo>
                    <a:pt x="245" y="73"/>
                    <a:pt x="247" y="72"/>
                    <a:pt x="248" y="70"/>
                  </a:cubicBezTo>
                  <a:cubicBezTo>
                    <a:pt x="252" y="72"/>
                    <a:pt x="253" y="76"/>
                    <a:pt x="254" y="82"/>
                  </a:cubicBezTo>
                  <a:cubicBezTo>
                    <a:pt x="256" y="82"/>
                    <a:pt x="256" y="80"/>
                    <a:pt x="257" y="79"/>
                  </a:cubicBezTo>
                  <a:cubicBezTo>
                    <a:pt x="261" y="83"/>
                    <a:pt x="264" y="89"/>
                    <a:pt x="274" y="87"/>
                  </a:cubicBezTo>
                  <a:cubicBezTo>
                    <a:pt x="272" y="90"/>
                    <a:pt x="271" y="93"/>
                    <a:pt x="274" y="93"/>
                  </a:cubicBezTo>
                  <a:cubicBezTo>
                    <a:pt x="277" y="99"/>
                    <a:pt x="265" y="103"/>
                    <a:pt x="274" y="105"/>
                  </a:cubicBezTo>
                  <a:cubicBezTo>
                    <a:pt x="271" y="109"/>
                    <a:pt x="262" y="109"/>
                    <a:pt x="262" y="117"/>
                  </a:cubicBezTo>
                  <a:cubicBezTo>
                    <a:pt x="269" y="128"/>
                    <a:pt x="282" y="114"/>
                    <a:pt x="286" y="125"/>
                  </a:cubicBezTo>
                  <a:cubicBezTo>
                    <a:pt x="289" y="125"/>
                    <a:pt x="288" y="122"/>
                    <a:pt x="289" y="120"/>
                  </a:cubicBezTo>
                  <a:cubicBezTo>
                    <a:pt x="293" y="120"/>
                    <a:pt x="290" y="125"/>
                    <a:pt x="292" y="128"/>
                  </a:cubicBezTo>
                  <a:cubicBezTo>
                    <a:pt x="292" y="129"/>
                    <a:pt x="295" y="134"/>
                    <a:pt x="295" y="134"/>
                  </a:cubicBezTo>
                  <a:cubicBezTo>
                    <a:pt x="298" y="135"/>
                    <a:pt x="302" y="127"/>
                    <a:pt x="300" y="140"/>
                  </a:cubicBezTo>
                  <a:cubicBezTo>
                    <a:pt x="307" y="140"/>
                    <a:pt x="309" y="135"/>
                    <a:pt x="318" y="137"/>
                  </a:cubicBezTo>
                  <a:cubicBezTo>
                    <a:pt x="320" y="140"/>
                    <a:pt x="321" y="142"/>
                    <a:pt x="321" y="146"/>
                  </a:cubicBezTo>
                  <a:cubicBezTo>
                    <a:pt x="326" y="147"/>
                    <a:pt x="336" y="143"/>
                    <a:pt x="333" y="152"/>
                  </a:cubicBezTo>
                  <a:cubicBezTo>
                    <a:pt x="344" y="147"/>
                    <a:pt x="337" y="154"/>
                    <a:pt x="347" y="155"/>
                  </a:cubicBezTo>
                  <a:cubicBezTo>
                    <a:pt x="352" y="161"/>
                    <a:pt x="338" y="164"/>
                    <a:pt x="339" y="163"/>
                  </a:cubicBezTo>
                  <a:cubicBezTo>
                    <a:pt x="337" y="165"/>
                    <a:pt x="341" y="167"/>
                    <a:pt x="341" y="166"/>
                  </a:cubicBezTo>
                  <a:cubicBezTo>
                    <a:pt x="334" y="174"/>
                    <a:pt x="328" y="173"/>
                    <a:pt x="324" y="184"/>
                  </a:cubicBezTo>
                  <a:cubicBezTo>
                    <a:pt x="320" y="183"/>
                    <a:pt x="319" y="185"/>
                    <a:pt x="318" y="187"/>
                  </a:cubicBezTo>
                  <a:cubicBezTo>
                    <a:pt x="315" y="185"/>
                    <a:pt x="303" y="186"/>
                    <a:pt x="303" y="181"/>
                  </a:cubicBezTo>
                  <a:cubicBezTo>
                    <a:pt x="303" y="175"/>
                    <a:pt x="289" y="181"/>
                    <a:pt x="292" y="169"/>
                  </a:cubicBezTo>
                  <a:cubicBezTo>
                    <a:pt x="287" y="170"/>
                    <a:pt x="286" y="167"/>
                    <a:pt x="286" y="163"/>
                  </a:cubicBezTo>
                  <a:cubicBezTo>
                    <a:pt x="282" y="163"/>
                    <a:pt x="278" y="163"/>
                    <a:pt x="274" y="163"/>
                  </a:cubicBezTo>
                  <a:cubicBezTo>
                    <a:pt x="268" y="163"/>
                    <a:pt x="273" y="174"/>
                    <a:pt x="271" y="178"/>
                  </a:cubicBezTo>
                  <a:cubicBezTo>
                    <a:pt x="272" y="184"/>
                    <a:pt x="279" y="184"/>
                    <a:pt x="280" y="190"/>
                  </a:cubicBezTo>
                  <a:cubicBezTo>
                    <a:pt x="287" y="186"/>
                    <a:pt x="291" y="197"/>
                    <a:pt x="292" y="190"/>
                  </a:cubicBezTo>
                  <a:cubicBezTo>
                    <a:pt x="296" y="193"/>
                    <a:pt x="297" y="200"/>
                    <a:pt x="298" y="207"/>
                  </a:cubicBezTo>
                  <a:cubicBezTo>
                    <a:pt x="296" y="211"/>
                    <a:pt x="303" y="209"/>
                    <a:pt x="303" y="210"/>
                  </a:cubicBezTo>
                  <a:cubicBezTo>
                    <a:pt x="307" y="218"/>
                    <a:pt x="301" y="231"/>
                    <a:pt x="300" y="237"/>
                  </a:cubicBezTo>
                  <a:cubicBezTo>
                    <a:pt x="294" y="239"/>
                    <a:pt x="297" y="232"/>
                    <a:pt x="295" y="231"/>
                  </a:cubicBezTo>
                  <a:cubicBezTo>
                    <a:pt x="290" y="228"/>
                    <a:pt x="281" y="230"/>
                    <a:pt x="280" y="222"/>
                  </a:cubicBezTo>
                  <a:cubicBezTo>
                    <a:pt x="268" y="224"/>
                    <a:pt x="270" y="213"/>
                    <a:pt x="257" y="216"/>
                  </a:cubicBezTo>
                  <a:cubicBezTo>
                    <a:pt x="257" y="222"/>
                    <a:pt x="266" y="218"/>
                    <a:pt x="268" y="222"/>
                  </a:cubicBezTo>
                  <a:cubicBezTo>
                    <a:pt x="258" y="231"/>
                    <a:pt x="278" y="226"/>
                    <a:pt x="268" y="231"/>
                  </a:cubicBezTo>
                  <a:cubicBezTo>
                    <a:pt x="269" y="235"/>
                    <a:pt x="276" y="235"/>
                    <a:pt x="280" y="237"/>
                  </a:cubicBezTo>
                  <a:cubicBezTo>
                    <a:pt x="281" y="237"/>
                    <a:pt x="280" y="239"/>
                    <a:pt x="283" y="240"/>
                  </a:cubicBezTo>
                  <a:cubicBezTo>
                    <a:pt x="288" y="240"/>
                    <a:pt x="288" y="241"/>
                    <a:pt x="289" y="245"/>
                  </a:cubicBezTo>
                  <a:cubicBezTo>
                    <a:pt x="280" y="246"/>
                    <a:pt x="275" y="244"/>
                    <a:pt x="268" y="240"/>
                  </a:cubicBezTo>
                  <a:cubicBezTo>
                    <a:pt x="264" y="237"/>
                    <a:pt x="257" y="238"/>
                    <a:pt x="251" y="234"/>
                  </a:cubicBezTo>
                  <a:cubicBezTo>
                    <a:pt x="247" y="232"/>
                    <a:pt x="240" y="228"/>
                    <a:pt x="236" y="228"/>
                  </a:cubicBezTo>
                  <a:cubicBezTo>
                    <a:pt x="232" y="228"/>
                    <a:pt x="232" y="223"/>
                    <a:pt x="230" y="222"/>
                  </a:cubicBezTo>
                  <a:cubicBezTo>
                    <a:pt x="227" y="220"/>
                    <a:pt x="221" y="222"/>
                    <a:pt x="219" y="219"/>
                  </a:cubicBezTo>
                  <a:cubicBezTo>
                    <a:pt x="216" y="217"/>
                    <a:pt x="218" y="213"/>
                    <a:pt x="216" y="210"/>
                  </a:cubicBezTo>
                  <a:cubicBezTo>
                    <a:pt x="214" y="209"/>
                    <a:pt x="207" y="210"/>
                    <a:pt x="210" y="204"/>
                  </a:cubicBezTo>
                  <a:cubicBezTo>
                    <a:pt x="197" y="204"/>
                    <a:pt x="196" y="193"/>
                    <a:pt x="189" y="187"/>
                  </a:cubicBezTo>
                  <a:cubicBezTo>
                    <a:pt x="192" y="186"/>
                    <a:pt x="188" y="176"/>
                    <a:pt x="192" y="172"/>
                  </a:cubicBezTo>
                  <a:cubicBezTo>
                    <a:pt x="193" y="172"/>
                    <a:pt x="198" y="173"/>
                    <a:pt x="198" y="172"/>
                  </a:cubicBezTo>
                  <a:cubicBezTo>
                    <a:pt x="199" y="171"/>
                    <a:pt x="194" y="167"/>
                    <a:pt x="195" y="163"/>
                  </a:cubicBezTo>
                  <a:cubicBezTo>
                    <a:pt x="195" y="163"/>
                    <a:pt x="200" y="164"/>
                    <a:pt x="201" y="163"/>
                  </a:cubicBezTo>
                  <a:cubicBezTo>
                    <a:pt x="203" y="162"/>
                    <a:pt x="200" y="154"/>
                    <a:pt x="201" y="152"/>
                  </a:cubicBezTo>
                  <a:cubicBezTo>
                    <a:pt x="201" y="151"/>
                    <a:pt x="206" y="153"/>
                    <a:pt x="207" y="152"/>
                  </a:cubicBezTo>
                  <a:cubicBezTo>
                    <a:pt x="211" y="148"/>
                    <a:pt x="207" y="140"/>
                    <a:pt x="210" y="137"/>
                  </a:cubicBezTo>
                  <a:cubicBezTo>
                    <a:pt x="209" y="134"/>
                    <a:pt x="204" y="135"/>
                    <a:pt x="201" y="134"/>
                  </a:cubicBezTo>
                  <a:cubicBezTo>
                    <a:pt x="201" y="129"/>
                    <a:pt x="201" y="124"/>
                    <a:pt x="201" y="120"/>
                  </a:cubicBezTo>
                  <a:cubicBezTo>
                    <a:pt x="198" y="119"/>
                    <a:pt x="196" y="120"/>
                    <a:pt x="195" y="123"/>
                  </a:cubicBezTo>
                  <a:cubicBezTo>
                    <a:pt x="190" y="120"/>
                    <a:pt x="193" y="113"/>
                    <a:pt x="189" y="111"/>
                  </a:cubicBezTo>
                  <a:cubicBezTo>
                    <a:pt x="188" y="110"/>
                    <a:pt x="185" y="114"/>
                    <a:pt x="183" y="114"/>
                  </a:cubicBezTo>
                  <a:cubicBezTo>
                    <a:pt x="184" y="114"/>
                    <a:pt x="181" y="111"/>
                    <a:pt x="180" y="111"/>
                  </a:cubicBezTo>
                  <a:cubicBezTo>
                    <a:pt x="178" y="110"/>
                    <a:pt x="176" y="105"/>
                    <a:pt x="175" y="105"/>
                  </a:cubicBezTo>
                  <a:cubicBezTo>
                    <a:pt x="173" y="104"/>
                    <a:pt x="171" y="109"/>
                    <a:pt x="169" y="108"/>
                  </a:cubicBezTo>
                  <a:cubicBezTo>
                    <a:pt x="168" y="108"/>
                    <a:pt x="164" y="101"/>
                    <a:pt x="157" y="102"/>
                  </a:cubicBezTo>
                  <a:cubicBezTo>
                    <a:pt x="169" y="89"/>
                    <a:pt x="141" y="96"/>
                    <a:pt x="145" y="82"/>
                  </a:cubicBezTo>
                  <a:cubicBezTo>
                    <a:pt x="138" y="82"/>
                    <a:pt x="130" y="82"/>
                    <a:pt x="131" y="90"/>
                  </a:cubicBezTo>
                  <a:cubicBezTo>
                    <a:pt x="126" y="93"/>
                    <a:pt x="122" y="87"/>
                    <a:pt x="122" y="87"/>
                  </a:cubicBezTo>
                  <a:cubicBezTo>
                    <a:pt x="119" y="87"/>
                    <a:pt x="117" y="91"/>
                    <a:pt x="113" y="90"/>
                  </a:cubicBezTo>
                  <a:cubicBezTo>
                    <a:pt x="108" y="90"/>
                    <a:pt x="107" y="87"/>
                    <a:pt x="101" y="87"/>
                  </a:cubicBezTo>
                  <a:cubicBezTo>
                    <a:pt x="96" y="88"/>
                    <a:pt x="95" y="91"/>
                    <a:pt x="90" y="90"/>
                  </a:cubicBezTo>
                  <a:cubicBezTo>
                    <a:pt x="83" y="90"/>
                    <a:pt x="82" y="88"/>
                    <a:pt x="78" y="87"/>
                  </a:cubicBezTo>
                  <a:cubicBezTo>
                    <a:pt x="65" y="86"/>
                    <a:pt x="53" y="89"/>
                    <a:pt x="40" y="84"/>
                  </a:cubicBezTo>
                  <a:cubicBezTo>
                    <a:pt x="38" y="84"/>
                    <a:pt x="35" y="79"/>
                    <a:pt x="34" y="79"/>
                  </a:cubicBezTo>
                  <a:cubicBezTo>
                    <a:pt x="29" y="77"/>
                    <a:pt x="24" y="80"/>
                    <a:pt x="25" y="73"/>
                  </a:cubicBezTo>
                  <a:cubicBezTo>
                    <a:pt x="20" y="72"/>
                    <a:pt x="11" y="76"/>
                    <a:pt x="14" y="67"/>
                  </a:cubicBezTo>
                  <a:cubicBezTo>
                    <a:pt x="24" y="69"/>
                    <a:pt x="26" y="64"/>
                    <a:pt x="31" y="61"/>
                  </a:cubicBezTo>
                  <a:cubicBezTo>
                    <a:pt x="27" y="55"/>
                    <a:pt x="11" y="60"/>
                    <a:pt x="8" y="52"/>
                  </a:cubicBezTo>
                  <a:cubicBezTo>
                    <a:pt x="5" y="52"/>
                    <a:pt x="5" y="53"/>
                    <a:pt x="5" y="55"/>
                  </a:cubicBezTo>
                  <a:cubicBezTo>
                    <a:pt x="0" y="54"/>
                    <a:pt x="8" y="43"/>
                    <a:pt x="11" y="41"/>
                  </a:cubicBezTo>
                  <a:cubicBezTo>
                    <a:pt x="9" y="30"/>
                    <a:pt x="16" y="28"/>
                    <a:pt x="14" y="17"/>
                  </a:cubicBezTo>
                  <a:close/>
                  <a:moveTo>
                    <a:pt x="227" y="169"/>
                  </a:moveTo>
                  <a:cubicBezTo>
                    <a:pt x="229" y="163"/>
                    <a:pt x="242" y="168"/>
                    <a:pt x="248" y="166"/>
                  </a:cubicBezTo>
                  <a:cubicBezTo>
                    <a:pt x="248" y="161"/>
                    <a:pt x="244" y="160"/>
                    <a:pt x="242" y="158"/>
                  </a:cubicBezTo>
                  <a:cubicBezTo>
                    <a:pt x="238" y="153"/>
                    <a:pt x="231" y="157"/>
                    <a:pt x="224" y="152"/>
                  </a:cubicBezTo>
                  <a:cubicBezTo>
                    <a:pt x="226" y="157"/>
                    <a:pt x="221" y="169"/>
                    <a:pt x="227"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1" name="Freeform 155"/>
            <p:cNvSpPr>
              <a:spLocks noChangeArrowheads="1"/>
            </p:cNvSpPr>
            <p:nvPr/>
          </p:nvSpPr>
          <p:spPr bwMode="auto">
            <a:xfrm>
              <a:off x="3339690" y="2673122"/>
              <a:ext cx="366508" cy="184326"/>
            </a:xfrm>
            <a:custGeom>
              <a:avLst/>
              <a:gdLst>
                <a:gd name="T0" fmla="*/ 24 w 217"/>
                <a:gd name="T1" fmla="*/ 83 h 109"/>
                <a:gd name="T2" fmla="*/ 27 w 217"/>
                <a:gd name="T3" fmla="*/ 74 h 109"/>
                <a:gd name="T4" fmla="*/ 39 w 217"/>
                <a:gd name="T5" fmla="*/ 71 h 109"/>
                <a:gd name="T6" fmla="*/ 44 w 217"/>
                <a:gd name="T7" fmla="*/ 69 h 109"/>
                <a:gd name="T8" fmla="*/ 77 w 217"/>
                <a:gd name="T9" fmla="*/ 66 h 109"/>
                <a:gd name="T10" fmla="*/ 44 w 217"/>
                <a:gd name="T11" fmla="*/ 63 h 109"/>
                <a:gd name="T12" fmla="*/ 41 w 217"/>
                <a:gd name="T13" fmla="*/ 60 h 109"/>
                <a:gd name="T14" fmla="*/ 33 w 217"/>
                <a:gd name="T15" fmla="*/ 63 h 109"/>
                <a:gd name="T16" fmla="*/ 15 w 217"/>
                <a:gd name="T17" fmla="*/ 60 h 109"/>
                <a:gd name="T18" fmla="*/ 30 w 217"/>
                <a:gd name="T19" fmla="*/ 48 h 109"/>
                <a:gd name="T20" fmla="*/ 39 w 217"/>
                <a:gd name="T21" fmla="*/ 48 h 109"/>
                <a:gd name="T22" fmla="*/ 6 w 217"/>
                <a:gd name="T23" fmla="*/ 42 h 109"/>
                <a:gd name="T24" fmla="*/ 1 w 217"/>
                <a:gd name="T25" fmla="*/ 33 h 109"/>
                <a:gd name="T26" fmla="*/ 15 w 217"/>
                <a:gd name="T27" fmla="*/ 22 h 109"/>
                <a:gd name="T28" fmla="*/ 15 w 217"/>
                <a:gd name="T29" fmla="*/ 19 h 109"/>
                <a:gd name="T30" fmla="*/ 44 w 217"/>
                <a:gd name="T31" fmla="*/ 7 h 109"/>
                <a:gd name="T32" fmla="*/ 53 w 217"/>
                <a:gd name="T33" fmla="*/ 1 h 109"/>
                <a:gd name="T34" fmla="*/ 59 w 217"/>
                <a:gd name="T35" fmla="*/ 4 h 109"/>
                <a:gd name="T36" fmla="*/ 65 w 217"/>
                <a:gd name="T37" fmla="*/ 16 h 109"/>
                <a:gd name="T38" fmla="*/ 59 w 217"/>
                <a:gd name="T39" fmla="*/ 19 h 109"/>
                <a:gd name="T40" fmla="*/ 65 w 217"/>
                <a:gd name="T41" fmla="*/ 22 h 109"/>
                <a:gd name="T42" fmla="*/ 68 w 217"/>
                <a:gd name="T43" fmla="*/ 16 h 109"/>
                <a:gd name="T44" fmla="*/ 85 w 217"/>
                <a:gd name="T45" fmla="*/ 13 h 109"/>
                <a:gd name="T46" fmla="*/ 94 w 217"/>
                <a:gd name="T47" fmla="*/ 28 h 109"/>
                <a:gd name="T48" fmla="*/ 106 w 217"/>
                <a:gd name="T49" fmla="*/ 22 h 109"/>
                <a:gd name="T50" fmla="*/ 115 w 217"/>
                <a:gd name="T51" fmla="*/ 13 h 109"/>
                <a:gd name="T52" fmla="*/ 123 w 217"/>
                <a:gd name="T53" fmla="*/ 16 h 109"/>
                <a:gd name="T54" fmla="*/ 126 w 217"/>
                <a:gd name="T55" fmla="*/ 28 h 109"/>
                <a:gd name="T56" fmla="*/ 132 w 217"/>
                <a:gd name="T57" fmla="*/ 39 h 109"/>
                <a:gd name="T58" fmla="*/ 144 w 217"/>
                <a:gd name="T59" fmla="*/ 30 h 109"/>
                <a:gd name="T60" fmla="*/ 135 w 217"/>
                <a:gd name="T61" fmla="*/ 25 h 109"/>
                <a:gd name="T62" fmla="*/ 135 w 217"/>
                <a:gd name="T63" fmla="*/ 7 h 109"/>
                <a:gd name="T64" fmla="*/ 147 w 217"/>
                <a:gd name="T65" fmla="*/ 4 h 109"/>
                <a:gd name="T66" fmla="*/ 159 w 217"/>
                <a:gd name="T67" fmla="*/ 25 h 109"/>
                <a:gd name="T68" fmla="*/ 167 w 217"/>
                <a:gd name="T69" fmla="*/ 30 h 109"/>
                <a:gd name="T70" fmla="*/ 173 w 217"/>
                <a:gd name="T71" fmla="*/ 39 h 109"/>
                <a:gd name="T72" fmla="*/ 170 w 217"/>
                <a:gd name="T73" fmla="*/ 48 h 109"/>
                <a:gd name="T74" fmla="*/ 179 w 217"/>
                <a:gd name="T75" fmla="*/ 60 h 109"/>
                <a:gd name="T76" fmla="*/ 205 w 217"/>
                <a:gd name="T77" fmla="*/ 63 h 109"/>
                <a:gd name="T78" fmla="*/ 214 w 217"/>
                <a:gd name="T79" fmla="*/ 71 h 109"/>
                <a:gd name="T80" fmla="*/ 217 w 217"/>
                <a:gd name="T81" fmla="*/ 77 h 109"/>
                <a:gd name="T82" fmla="*/ 194 w 217"/>
                <a:gd name="T83" fmla="*/ 77 h 109"/>
                <a:gd name="T84" fmla="*/ 200 w 217"/>
                <a:gd name="T85" fmla="*/ 98 h 109"/>
                <a:gd name="T86" fmla="*/ 167 w 217"/>
                <a:gd name="T87" fmla="*/ 98 h 109"/>
                <a:gd name="T88" fmla="*/ 126 w 217"/>
                <a:gd name="T89" fmla="*/ 98 h 109"/>
                <a:gd name="T90" fmla="*/ 112 w 217"/>
                <a:gd name="T91" fmla="*/ 101 h 109"/>
                <a:gd name="T92" fmla="*/ 109 w 217"/>
                <a:gd name="T93" fmla="*/ 107 h 109"/>
                <a:gd name="T94" fmla="*/ 71 w 217"/>
                <a:gd name="T95" fmla="*/ 107 h 109"/>
                <a:gd name="T96" fmla="*/ 59 w 217"/>
                <a:gd name="T97" fmla="*/ 89 h 109"/>
                <a:gd name="T98" fmla="*/ 36 w 217"/>
                <a:gd name="T99" fmla="*/ 83 h 109"/>
                <a:gd name="T100" fmla="*/ 33 w 217"/>
                <a:gd name="T101" fmla="*/ 86 h 109"/>
                <a:gd name="T102" fmla="*/ 33 w 217"/>
                <a:gd name="T103" fmla="*/ 80 h 109"/>
                <a:gd name="T104" fmla="*/ 24 w 217"/>
                <a:gd name="T105"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109">
                  <a:moveTo>
                    <a:pt x="24" y="83"/>
                  </a:moveTo>
                  <a:cubicBezTo>
                    <a:pt x="18" y="84"/>
                    <a:pt x="25" y="75"/>
                    <a:pt x="27" y="74"/>
                  </a:cubicBezTo>
                  <a:cubicBezTo>
                    <a:pt x="28" y="70"/>
                    <a:pt x="34" y="73"/>
                    <a:pt x="39" y="71"/>
                  </a:cubicBezTo>
                  <a:cubicBezTo>
                    <a:pt x="41" y="71"/>
                    <a:pt x="41" y="69"/>
                    <a:pt x="44" y="69"/>
                  </a:cubicBezTo>
                  <a:cubicBezTo>
                    <a:pt x="56" y="67"/>
                    <a:pt x="69" y="72"/>
                    <a:pt x="77" y="66"/>
                  </a:cubicBezTo>
                  <a:cubicBezTo>
                    <a:pt x="74" y="58"/>
                    <a:pt x="55" y="65"/>
                    <a:pt x="44" y="63"/>
                  </a:cubicBezTo>
                  <a:cubicBezTo>
                    <a:pt x="43" y="62"/>
                    <a:pt x="41" y="60"/>
                    <a:pt x="41" y="60"/>
                  </a:cubicBezTo>
                  <a:cubicBezTo>
                    <a:pt x="39" y="60"/>
                    <a:pt x="37" y="63"/>
                    <a:pt x="33" y="63"/>
                  </a:cubicBezTo>
                  <a:cubicBezTo>
                    <a:pt x="27" y="62"/>
                    <a:pt x="21" y="58"/>
                    <a:pt x="15" y="60"/>
                  </a:cubicBezTo>
                  <a:cubicBezTo>
                    <a:pt x="8" y="51"/>
                    <a:pt x="29" y="54"/>
                    <a:pt x="30" y="48"/>
                  </a:cubicBezTo>
                  <a:cubicBezTo>
                    <a:pt x="30" y="43"/>
                    <a:pt x="37" y="48"/>
                    <a:pt x="39" y="48"/>
                  </a:cubicBezTo>
                  <a:cubicBezTo>
                    <a:pt x="38" y="31"/>
                    <a:pt x="21" y="47"/>
                    <a:pt x="6" y="42"/>
                  </a:cubicBezTo>
                  <a:cubicBezTo>
                    <a:pt x="0" y="38"/>
                    <a:pt x="12" y="33"/>
                    <a:pt x="1" y="33"/>
                  </a:cubicBezTo>
                  <a:cubicBezTo>
                    <a:pt x="4" y="28"/>
                    <a:pt x="4" y="19"/>
                    <a:pt x="15" y="22"/>
                  </a:cubicBezTo>
                  <a:cubicBezTo>
                    <a:pt x="19" y="22"/>
                    <a:pt x="16" y="18"/>
                    <a:pt x="15" y="19"/>
                  </a:cubicBezTo>
                  <a:cubicBezTo>
                    <a:pt x="21" y="12"/>
                    <a:pt x="34" y="10"/>
                    <a:pt x="44" y="7"/>
                  </a:cubicBezTo>
                  <a:cubicBezTo>
                    <a:pt x="47" y="5"/>
                    <a:pt x="47" y="0"/>
                    <a:pt x="53" y="1"/>
                  </a:cubicBezTo>
                  <a:cubicBezTo>
                    <a:pt x="53" y="4"/>
                    <a:pt x="57" y="3"/>
                    <a:pt x="59" y="4"/>
                  </a:cubicBezTo>
                  <a:cubicBezTo>
                    <a:pt x="58" y="12"/>
                    <a:pt x="54" y="15"/>
                    <a:pt x="65" y="16"/>
                  </a:cubicBezTo>
                  <a:cubicBezTo>
                    <a:pt x="65" y="19"/>
                    <a:pt x="61" y="18"/>
                    <a:pt x="59" y="19"/>
                  </a:cubicBezTo>
                  <a:cubicBezTo>
                    <a:pt x="59" y="21"/>
                    <a:pt x="63" y="22"/>
                    <a:pt x="65" y="22"/>
                  </a:cubicBezTo>
                  <a:cubicBezTo>
                    <a:pt x="68" y="21"/>
                    <a:pt x="66" y="17"/>
                    <a:pt x="68" y="16"/>
                  </a:cubicBezTo>
                  <a:cubicBezTo>
                    <a:pt x="74" y="13"/>
                    <a:pt x="79" y="14"/>
                    <a:pt x="85" y="13"/>
                  </a:cubicBezTo>
                  <a:cubicBezTo>
                    <a:pt x="89" y="17"/>
                    <a:pt x="95" y="19"/>
                    <a:pt x="94" y="28"/>
                  </a:cubicBezTo>
                  <a:cubicBezTo>
                    <a:pt x="100" y="28"/>
                    <a:pt x="98" y="20"/>
                    <a:pt x="106" y="22"/>
                  </a:cubicBezTo>
                  <a:cubicBezTo>
                    <a:pt x="109" y="19"/>
                    <a:pt x="112" y="16"/>
                    <a:pt x="115" y="13"/>
                  </a:cubicBezTo>
                  <a:cubicBezTo>
                    <a:pt x="117" y="14"/>
                    <a:pt x="119" y="16"/>
                    <a:pt x="123" y="16"/>
                  </a:cubicBezTo>
                  <a:cubicBezTo>
                    <a:pt x="125" y="20"/>
                    <a:pt x="124" y="23"/>
                    <a:pt x="126" y="28"/>
                  </a:cubicBezTo>
                  <a:cubicBezTo>
                    <a:pt x="128" y="31"/>
                    <a:pt x="136" y="32"/>
                    <a:pt x="132" y="39"/>
                  </a:cubicBezTo>
                  <a:cubicBezTo>
                    <a:pt x="138" y="38"/>
                    <a:pt x="138" y="31"/>
                    <a:pt x="144" y="30"/>
                  </a:cubicBezTo>
                  <a:cubicBezTo>
                    <a:pt x="143" y="27"/>
                    <a:pt x="136" y="27"/>
                    <a:pt x="135" y="25"/>
                  </a:cubicBezTo>
                  <a:cubicBezTo>
                    <a:pt x="133" y="19"/>
                    <a:pt x="137" y="15"/>
                    <a:pt x="135" y="7"/>
                  </a:cubicBezTo>
                  <a:cubicBezTo>
                    <a:pt x="140" y="7"/>
                    <a:pt x="141" y="3"/>
                    <a:pt x="147" y="4"/>
                  </a:cubicBezTo>
                  <a:cubicBezTo>
                    <a:pt x="147" y="10"/>
                    <a:pt x="155" y="17"/>
                    <a:pt x="159" y="25"/>
                  </a:cubicBezTo>
                  <a:cubicBezTo>
                    <a:pt x="159" y="26"/>
                    <a:pt x="165" y="37"/>
                    <a:pt x="167" y="30"/>
                  </a:cubicBezTo>
                  <a:cubicBezTo>
                    <a:pt x="172" y="31"/>
                    <a:pt x="168" y="39"/>
                    <a:pt x="173" y="39"/>
                  </a:cubicBezTo>
                  <a:cubicBezTo>
                    <a:pt x="173" y="43"/>
                    <a:pt x="174" y="48"/>
                    <a:pt x="170" y="48"/>
                  </a:cubicBezTo>
                  <a:cubicBezTo>
                    <a:pt x="171" y="54"/>
                    <a:pt x="182" y="50"/>
                    <a:pt x="179" y="60"/>
                  </a:cubicBezTo>
                  <a:cubicBezTo>
                    <a:pt x="190" y="54"/>
                    <a:pt x="191" y="65"/>
                    <a:pt x="205" y="63"/>
                  </a:cubicBezTo>
                  <a:cubicBezTo>
                    <a:pt x="200" y="74"/>
                    <a:pt x="213" y="70"/>
                    <a:pt x="214" y="71"/>
                  </a:cubicBezTo>
                  <a:cubicBezTo>
                    <a:pt x="215" y="72"/>
                    <a:pt x="209" y="80"/>
                    <a:pt x="217" y="77"/>
                  </a:cubicBezTo>
                  <a:cubicBezTo>
                    <a:pt x="212" y="91"/>
                    <a:pt x="206" y="73"/>
                    <a:pt x="194" y="77"/>
                  </a:cubicBezTo>
                  <a:cubicBezTo>
                    <a:pt x="191" y="89"/>
                    <a:pt x="204" y="85"/>
                    <a:pt x="200" y="98"/>
                  </a:cubicBezTo>
                  <a:cubicBezTo>
                    <a:pt x="189" y="101"/>
                    <a:pt x="175" y="103"/>
                    <a:pt x="167" y="98"/>
                  </a:cubicBezTo>
                  <a:cubicBezTo>
                    <a:pt x="158" y="92"/>
                    <a:pt x="139" y="90"/>
                    <a:pt x="126" y="98"/>
                  </a:cubicBezTo>
                  <a:cubicBezTo>
                    <a:pt x="123" y="100"/>
                    <a:pt x="119" y="98"/>
                    <a:pt x="112" y="101"/>
                  </a:cubicBezTo>
                  <a:cubicBezTo>
                    <a:pt x="109" y="102"/>
                    <a:pt x="109" y="104"/>
                    <a:pt x="109" y="107"/>
                  </a:cubicBezTo>
                  <a:cubicBezTo>
                    <a:pt x="101" y="102"/>
                    <a:pt x="86" y="109"/>
                    <a:pt x="71" y="107"/>
                  </a:cubicBezTo>
                  <a:cubicBezTo>
                    <a:pt x="67" y="100"/>
                    <a:pt x="63" y="95"/>
                    <a:pt x="59" y="89"/>
                  </a:cubicBezTo>
                  <a:cubicBezTo>
                    <a:pt x="50" y="88"/>
                    <a:pt x="36" y="92"/>
                    <a:pt x="36" y="83"/>
                  </a:cubicBezTo>
                  <a:cubicBezTo>
                    <a:pt x="33" y="83"/>
                    <a:pt x="33" y="84"/>
                    <a:pt x="33" y="86"/>
                  </a:cubicBezTo>
                  <a:cubicBezTo>
                    <a:pt x="29" y="85"/>
                    <a:pt x="30" y="80"/>
                    <a:pt x="33" y="80"/>
                  </a:cubicBezTo>
                  <a:cubicBezTo>
                    <a:pt x="34" y="74"/>
                    <a:pt x="24" y="81"/>
                    <a:pt x="24"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2" name="Freeform 156"/>
            <p:cNvSpPr>
              <a:spLocks noEditPoints="1" noChangeArrowheads="1"/>
            </p:cNvSpPr>
            <p:nvPr/>
          </p:nvSpPr>
          <p:spPr bwMode="auto">
            <a:xfrm>
              <a:off x="2362336" y="2716703"/>
              <a:ext cx="2619852" cy="3042801"/>
            </a:xfrm>
            <a:custGeom>
              <a:avLst/>
              <a:gdLst>
                <a:gd name="T0" fmla="*/ 1016 w 1552"/>
                <a:gd name="T1" fmla="*/ 119 h 1801"/>
                <a:gd name="T2" fmla="*/ 913 w 1552"/>
                <a:gd name="T3" fmla="*/ 189 h 1801"/>
                <a:gd name="T4" fmla="*/ 902 w 1552"/>
                <a:gd name="T5" fmla="*/ 294 h 1801"/>
                <a:gd name="T6" fmla="*/ 1027 w 1552"/>
                <a:gd name="T7" fmla="*/ 379 h 1801"/>
                <a:gd name="T8" fmla="*/ 1068 w 1552"/>
                <a:gd name="T9" fmla="*/ 265 h 1801"/>
                <a:gd name="T10" fmla="*/ 1174 w 1552"/>
                <a:gd name="T11" fmla="*/ 262 h 1801"/>
                <a:gd name="T12" fmla="*/ 1270 w 1552"/>
                <a:gd name="T13" fmla="*/ 288 h 1801"/>
                <a:gd name="T14" fmla="*/ 1308 w 1552"/>
                <a:gd name="T15" fmla="*/ 388 h 1801"/>
                <a:gd name="T16" fmla="*/ 1188 w 1552"/>
                <a:gd name="T17" fmla="*/ 432 h 1801"/>
                <a:gd name="T18" fmla="*/ 1262 w 1552"/>
                <a:gd name="T19" fmla="*/ 476 h 1801"/>
                <a:gd name="T20" fmla="*/ 1232 w 1552"/>
                <a:gd name="T21" fmla="*/ 490 h 1801"/>
                <a:gd name="T22" fmla="*/ 1100 w 1552"/>
                <a:gd name="T23" fmla="*/ 587 h 1801"/>
                <a:gd name="T24" fmla="*/ 1045 w 1552"/>
                <a:gd name="T25" fmla="*/ 751 h 1801"/>
                <a:gd name="T26" fmla="*/ 931 w 1552"/>
                <a:gd name="T27" fmla="*/ 686 h 1801"/>
                <a:gd name="T28" fmla="*/ 840 w 1552"/>
                <a:gd name="T29" fmla="*/ 809 h 1801"/>
                <a:gd name="T30" fmla="*/ 942 w 1552"/>
                <a:gd name="T31" fmla="*/ 859 h 1801"/>
                <a:gd name="T32" fmla="*/ 1086 w 1552"/>
                <a:gd name="T33" fmla="*/ 956 h 1801"/>
                <a:gd name="T34" fmla="*/ 1203 w 1552"/>
                <a:gd name="T35" fmla="*/ 938 h 1801"/>
                <a:gd name="T36" fmla="*/ 1387 w 1552"/>
                <a:gd name="T37" fmla="*/ 1017 h 1801"/>
                <a:gd name="T38" fmla="*/ 1551 w 1552"/>
                <a:gd name="T39" fmla="*/ 1117 h 1801"/>
                <a:gd name="T40" fmla="*/ 1481 w 1552"/>
                <a:gd name="T41" fmla="*/ 1342 h 1801"/>
                <a:gd name="T42" fmla="*/ 1390 w 1552"/>
                <a:gd name="T43" fmla="*/ 1442 h 1801"/>
                <a:gd name="T44" fmla="*/ 1302 w 1552"/>
                <a:gd name="T45" fmla="*/ 1538 h 1801"/>
                <a:gd name="T46" fmla="*/ 1223 w 1552"/>
                <a:gd name="T47" fmla="*/ 1629 h 1801"/>
                <a:gd name="T48" fmla="*/ 1188 w 1552"/>
                <a:gd name="T49" fmla="*/ 1699 h 1801"/>
                <a:gd name="T50" fmla="*/ 1124 w 1552"/>
                <a:gd name="T51" fmla="*/ 1769 h 1801"/>
                <a:gd name="T52" fmla="*/ 1103 w 1552"/>
                <a:gd name="T53" fmla="*/ 1673 h 1801"/>
                <a:gd name="T54" fmla="*/ 1153 w 1552"/>
                <a:gd name="T55" fmla="*/ 1471 h 1801"/>
                <a:gd name="T56" fmla="*/ 1147 w 1552"/>
                <a:gd name="T57" fmla="*/ 1278 h 1801"/>
                <a:gd name="T58" fmla="*/ 1045 w 1552"/>
                <a:gd name="T59" fmla="*/ 1146 h 1801"/>
                <a:gd name="T60" fmla="*/ 1065 w 1552"/>
                <a:gd name="T61" fmla="*/ 1038 h 1801"/>
                <a:gd name="T62" fmla="*/ 975 w 1552"/>
                <a:gd name="T63" fmla="*/ 924 h 1801"/>
                <a:gd name="T64" fmla="*/ 878 w 1552"/>
                <a:gd name="T65" fmla="*/ 865 h 1801"/>
                <a:gd name="T66" fmla="*/ 729 w 1552"/>
                <a:gd name="T67" fmla="*/ 780 h 1801"/>
                <a:gd name="T68" fmla="*/ 644 w 1552"/>
                <a:gd name="T69" fmla="*/ 692 h 1801"/>
                <a:gd name="T70" fmla="*/ 644 w 1552"/>
                <a:gd name="T71" fmla="*/ 727 h 1801"/>
                <a:gd name="T72" fmla="*/ 556 w 1552"/>
                <a:gd name="T73" fmla="*/ 616 h 1801"/>
                <a:gd name="T74" fmla="*/ 500 w 1552"/>
                <a:gd name="T75" fmla="*/ 420 h 1801"/>
                <a:gd name="T76" fmla="*/ 468 w 1552"/>
                <a:gd name="T77" fmla="*/ 367 h 1801"/>
                <a:gd name="T78" fmla="*/ 383 w 1552"/>
                <a:gd name="T79" fmla="*/ 274 h 1801"/>
                <a:gd name="T80" fmla="*/ 237 w 1552"/>
                <a:gd name="T81" fmla="*/ 227 h 1801"/>
                <a:gd name="T82" fmla="*/ 164 w 1552"/>
                <a:gd name="T83" fmla="*/ 265 h 1801"/>
                <a:gd name="T84" fmla="*/ 91 w 1552"/>
                <a:gd name="T85" fmla="*/ 312 h 1801"/>
                <a:gd name="T86" fmla="*/ 38 w 1552"/>
                <a:gd name="T87" fmla="*/ 242 h 1801"/>
                <a:gd name="T88" fmla="*/ 15 w 1552"/>
                <a:gd name="T89" fmla="*/ 154 h 1801"/>
                <a:gd name="T90" fmla="*/ 44 w 1552"/>
                <a:gd name="T91" fmla="*/ 98 h 1801"/>
                <a:gd name="T92" fmla="*/ 149 w 1552"/>
                <a:gd name="T93" fmla="*/ 34 h 1801"/>
                <a:gd name="T94" fmla="*/ 401 w 1552"/>
                <a:gd name="T95" fmla="*/ 60 h 1801"/>
                <a:gd name="T96" fmla="*/ 521 w 1552"/>
                <a:gd name="T97" fmla="*/ 66 h 1801"/>
                <a:gd name="T98" fmla="*/ 708 w 1552"/>
                <a:gd name="T99" fmla="*/ 116 h 1801"/>
                <a:gd name="T100" fmla="*/ 843 w 1552"/>
                <a:gd name="T101" fmla="*/ 84 h 1801"/>
                <a:gd name="T102" fmla="*/ 881 w 1552"/>
                <a:gd name="T103" fmla="*/ 19 h 1801"/>
                <a:gd name="T104" fmla="*/ 951 w 1552"/>
                <a:gd name="T105" fmla="*/ 81 h 1801"/>
                <a:gd name="T106" fmla="*/ 509 w 1552"/>
                <a:gd name="T107" fmla="*/ 136 h 1801"/>
                <a:gd name="T108" fmla="*/ 656 w 1552"/>
                <a:gd name="T109" fmla="*/ 212 h 1801"/>
                <a:gd name="T110" fmla="*/ 632 w 1552"/>
                <a:gd name="T111" fmla="*/ 209 h 1801"/>
                <a:gd name="T112" fmla="*/ 837 w 1552"/>
                <a:gd name="T113" fmla="*/ 394 h 1801"/>
                <a:gd name="T114" fmla="*/ 904 w 1552"/>
                <a:gd name="T115" fmla="*/ 464 h 1801"/>
                <a:gd name="T116" fmla="*/ 963 w 1552"/>
                <a:gd name="T117" fmla="*/ 426 h 1801"/>
                <a:gd name="T118" fmla="*/ 951 w 1552"/>
                <a:gd name="T119" fmla="*/ 534 h 1801"/>
                <a:gd name="T120" fmla="*/ 1054 w 1552"/>
                <a:gd name="T121" fmla="*/ 499 h 1801"/>
                <a:gd name="T122" fmla="*/ 1024 w 1552"/>
                <a:gd name="T123" fmla="*/ 53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2" h="1801">
                  <a:moveTo>
                    <a:pt x="945" y="98"/>
                  </a:moveTo>
                  <a:cubicBezTo>
                    <a:pt x="947" y="104"/>
                    <a:pt x="954" y="93"/>
                    <a:pt x="951" y="107"/>
                  </a:cubicBezTo>
                  <a:cubicBezTo>
                    <a:pt x="954" y="107"/>
                    <a:pt x="957" y="107"/>
                    <a:pt x="960" y="107"/>
                  </a:cubicBezTo>
                  <a:cubicBezTo>
                    <a:pt x="964" y="104"/>
                    <a:pt x="966" y="100"/>
                    <a:pt x="966" y="92"/>
                  </a:cubicBezTo>
                  <a:cubicBezTo>
                    <a:pt x="969" y="91"/>
                    <a:pt x="972" y="89"/>
                    <a:pt x="972" y="84"/>
                  </a:cubicBezTo>
                  <a:cubicBezTo>
                    <a:pt x="981" y="87"/>
                    <a:pt x="974" y="74"/>
                    <a:pt x="983" y="78"/>
                  </a:cubicBezTo>
                  <a:cubicBezTo>
                    <a:pt x="983" y="71"/>
                    <a:pt x="983" y="64"/>
                    <a:pt x="983" y="57"/>
                  </a:cubicBezTo>
                  <a:cubicBezTo>
                    <a:pt x="993" y="56"/>
                    <a:pt x="999" y="54"/>
                    <a:pt x="1007" y="57"/>
                  </a:cubicBezTo>
                  <a:cubicBezTo>
                    <a:pt x="1010" y="58"/>
                    <a:pt x="1008" y="64"/>
                    <a:pt x="1010" y="66"/>
                  </a:cubicBezTo>
                  <a:cubicBezTo>
                    <a:pt x="1011" y="67"/>
                    <a:pt x="1014" y="66"/>
                    <a:pt x="1016" y="66"/>
                  </a:cubicBezTo>
                  <a:cubicBezTo>
                    <a:pt x="1019" y="67"/>
                    <a:pt x="1020" y="71"/>
                    <a:pt x="1024" y="72"/>
                  </a:cubicBezTo>
                  <a:cubicBezTo>
                    <a:pt x="1026" y="81"/>
                    <a:pt x="1021" y="84"/>
                    <a:pt x="1016" y="86"/>
                  </a:cubicBezTo>
                  <a:cubicBezTo>
                    <a:pt x="1022" y="90"/>
                    <a:pt x="1020" y="102"/>
                    <a:pt x="1027" y="104"/>
                  </a:cubicBezTo>
                  <a:cubicBezTo>
                    <a:pt x="1025" y="111"/>
                    <a:pt x="1018" y="112"/>
                    <a:pt x="1016" y="119"/>
                  </a:cubicBezTo>
                  <a:cubicBezTo>
                    <a:pt x="1011" y="118"/>
                    <a:pt x="1008" y="124"/>
                    <a:pt x="1007" y="119"/>
                  </a:cubicBezTo>
                  <a:cubicBezTo>
                    <a:pt x="1002" y="121"/>
                    <a:pt x="1001" y="129"/>
                    <a:pt x="998" y="133"/>
                  </a:cubicBezTo>
                  <a:cubicBezTo>
                    <a:pt x="995" y="131"/>
                    <a:pt x="1000" y="125"/>
                    <a:pt x="986" y="127"/>
                  </a:cubicBezTo>
                  <a:cubicBezTo>
                    <a:pt x="986" y="125"/>
                    <a:pt x="990" y="125"/>
                    <a:pt x="992" y="124"/>
                  </a:cubicBezTo>
                  <a:cubicBezTo>
                    <a:pt x="986" y="116"/>
                    <a:pt x="976" y="127"/>
                    <a:pt x="966" y="124"/>
                  </a:cubicBezTo>
                  <a:cubicBezTo>
                    <a:pt x="969" y="134"/>
                    <a:pt x="966" y="131"/>
                    <a:pt x="966" y="142"/>
                  </a:cubicBezTo>
                  <a:cubicBezTo>
                    <a:pt x="963" y="142"/>
                    <a:pt x="964" y="138"/>
                    <a:pt x="963" y="136"/>
                  </a:cubicBezTo>
                  <a:cubicBezTo>
                    <a:pt x="956" y="137"/>
                    <a:pt x="957" y="146"/>
                    <a:pt x="948" y="145"/>
                  </a:cubicBezTo>
                  <a:cubicBezTo>
                    <a:pt x="949" y="148"/>
                    <a:pt x="954" y="147"/>
                    <a:pt x="954" y="151"/>
                  </a:cubicBezTo>
                  <a:cubicBezTo>
                    <a:pt x="955" y="156"/>
                    <a:pt x="951" y="157"/>
                    <a:pt x="951" y="163"/>
                  </a:cubicBezTo>
                  <a:cubicBezTo>
                    <a:pt x="944" y="156"/>
                    <a:pt x="936" y="174"/>
                    <a:pt x="934" y="171"/>
                  </a:cubicBezTo>
                  <a:cubicBezTo>
                    <a:pt x="932" y="170"/>
                    <a:pt x="929" y="167"/>
                    <a:pt x="928" y="177"/>
                  </a:cubicBezTo>
                  <a:cubicBezTo>
                    <a:pt x="924" y="177"/>
                    <a:pt x="920" y="177"/>
                    <a:pt x="916" y="177"/>
                  </a:cubicBezTo>
                  <a:cubicBezTo>
                    <a:pt x="912" y="178"/>
                    <a:pt x="914" y="185"/>
                    <a:pt x="913" y="189"/>
                  </a:cubicBezTo>
                  <a:cubicBezTo>
                    <a:pt x="910" y="186"/>
                    <a:pt x="907" y="186"/>
                    <a:pt x="907" y="192"/>
                  </a:cubicBezTo>
                  <a:cubicBezTo>
                    <a:pt x="902" y="186"/>
                    <a:pt x="900" y="191"/>
                    <a:pt x="893" y="192"/>
                  </a:cubicBezTo>
                  <a:cubicBezTo>
                    <a:pt x="895" y="194"/>
                    <a:pt x="896" y="198"/>
                    <a:pt x="896" y="204"/>
                  </a:cubicBezTo>
                  <a:cubicBezTo>
                    <a:pt x="889" y="197"/>
                    <a:pt x="891" y="205"/>
                    <a:pt x="887" y="212"/>
                  </a:cubicBezTo>
                  <a:cubicBezTo>
                    <a:pt x="883" y="219"/>
                    <a:pt x="875" y="225"/>
                    <a:pt x="875" y="239"/>
                  </a:cubicBezTo>
                  <a:cubicBezTo>
                    <a:pt x="868" y="243"/>
                    <a:pt x="866" y="251"/>
                    <a:pt x="861" y="256"/>
                  </a:cubicBezTo>
                  <a:cubicBezTo>
                    <a:pt x="861" y="261"/>
                    <a:pt x="864" y="256"/>
                    <a:pt x="863" y="256"/>
                  </a:cubicBezTo>
                  <a:cubicBezTo>
                    <a:pt x="867" y="256"/>
                    <a:pt x="864" y="258"/>
                    <a:pt x="866" y="259"/>
                  </a:cubicBezTo>
                  <a:cubicBezTo>
                    <a:pt x="868" y="260"/>
                    <a:pt x="871" y="265"/>
                    <a:pt x="872" y="265"/>
                  </a:cubicBezTo>
                  <a:cubicBezTo>
                    <a:pt x="875" y="266"/>
                    <a:pt x="877" y="259"/>
                    <a:pt x="884" y="265"/>
                  </a:cubicBezTo>
                  <a:cubicBezTo>
                    <a:pt x="885" y="266"/>
                    <a:pt x="886" y="268"/>
                    <a:pt x="890" y="268"/>
                  </a:cubicBezTo>
                  <a:cubicBezTo>
                    <a:pt x="890" y="272"/>
                    <a:pt x="890" y="276"/>
                    <a:pt x="890" y="280"/>
                  </a:cubicBezTo>
                  <a:cubicBezTo>
                    <a:pt x="890" y="283"/>
                    <a:pt x="896" y="282"/>
                    <a:pt x="896" y="285"/>
                  </a:cubicBezTo>
                  <a:cubicBezTo>
                    <a:pt x="898" y="288"/>
                    <a:pt x="902" y="289"/>
                    <a:pt x="902" y="294"/>
                  </a:cubicBezTo>
                  <a:cubicBezTo>
                    <a:pt x="917" y="292"/>
                    <a:pt x="928" y="298"/>
                    <a:pt x="937" y="294"/>
                  </a:cubicBezTo>
                  <a:cubicBezTo>
                    <a:pt x="938" y="305"/>
                    <a:pt x="951" y="302"/>
                    <a:pt x="957" y="309"/>
                  </a:cubicBezTo>
                  <a:cubicBezTo>
                    <a:pt x="959" y="310"/>
                    <a:pt x="960" y="308"/>
                    <a:pt x="960" y="312"/>
                  </a:cubicBezTo>
                  <a:cubicBezTo>
                    <a:pt x="960" y="316"/>
                    <a:pt x="963" y="312"/>
                    <a:pt x="963" y="312"/>
                  </a:cubicBezTo>
                  <a:cubicBezTo>
                    <a:pt x="967" y="312"/>
                    <a:pt x="967" y="317"/>
                    <a:pt x="969" y="318"/>
                  </a:cubicBezTo>
                  <a:cubicBezTo>
                    <a:pt x="974" y="320"/>
                    <a:pt x="979" y="316"/>
                    <a:pt x="978" y="324"/>
                  </a:cubicBezTo>
                  <a:cubicBezTo>
                    <a:pt x="993" y="323"/>
                    <a:pt x="1002" y="329"/>
                    <a:pt x="1016" y="329"/>
                  </a:cubicBezTo>
                  <a:cubicBezTo>
                    <a:pt x="1016" y="339"/>
                    <a:pt x="1013" y="347"/>
                    <a:pt x="1019" y="353"/>
                  </a:cubicBezTo>
                  <a:cubicBezTo>
                    <a:pt x="1018" y="352"/>
                    <a:pt x="1022" y="357"/>
                    <a:pt x="1022" y="356"/>
                  </a:cubicBezTo>
                  <a:cubicBezTo>
                    <a:pt x="1022" y="359"/>
                    <a:pt x="1019" y="362"/>
                    <a:pt x="1019" y="362"/>
                  </a:cubicBezTo>
                  <a:cubicBezTo>
                    <a:pt x="1020" y="365"/>
                    <a:pt x="1023" y="362"/>
                    <a:pt x="1024" y="364"/>
                  </a:cubicBezTo>
                  <a:cubicBezTo>
                    <a:pt x="1025" y="365"/>
                    <a:pt x="1019" y="373"/>
                    <a:pt x="1027" y="370"/>
                  </a:cubicBezTo>
                  <a:cubicBezTo>
                    <a:pt x="1026" y="373"/>
                    <a:pt x="1024" y="375"/>
                    <a:pt x="1024" y="379"/>
                  </a:cubicBezTo>
                  <a:cubicBezTo>
                    <a:pt x="1025" y="382"/>
                    <a:pt x="1027" y="381"/>
                    <a:pt x="1027" y="379"/>
                  </a:cubicBezTo>
                  <a:cubicBezTo>
                    <a:pt x="1031" y="379"/>
                    <a:pt x="1029" y="384"/>
                    <a:pt x="1030" y="385"/>
                  </a:cubicBezTo>
                  <a:cubicBezTo>
                    <a:pt x="1031" y="386"/>
                    <a:pt x="1035" y="384"/>
                    <a:pt x="1036" y="385"/>
                  </a:cubicBezTo>
                  <a:cubicBezTo>
                    <a:pt x="1039" y="388"/>
                    <a:pt x="1051" y="389"/>
                    <a:pt x="1060" y="385"/>
                  </a:cubicBezTo>
                  <a:cubicBezTo>
                    <a:pt x="1062" y="373"/>
                    <a:pt x="1062" y="367"/>
                    <a:pt x="1060" y="356"/>
                  </a:cubicBezTo>
                  <a:cubicBezTo>
                    <a:pt x="1061" y="352"/>
                    <a:pt x="1055" y="354"/>
                    <a:pt x="1054" y="353"/>
                  </a:cubicBezTo>
                  <a:cubicBezTo>
                    <a:pt x="1051" y="348"/>
                    <a:pt x="1058" y="338"/>
                    <a:pt x="1048" y="341"/>
                  </a:cubicBezTo>
                  <a:cubicBezTo>
                    <a:pt x="1050" y="338"/>
                    <a:pt x="1055" y="338"/>
                    <a:pt x="1054" y="332"/>
                  </a:cubicBezTo>
                  <a:cubicBezTo>
                    <a:pt x="1066" y="336"/>
                    <a:pt x="1065" y="326"/>
                    <a:pt x="1074" y="326"/>
                  </a:cubicBezTo>
                  <a:cubicBezTo>
                    <a:pt x="1079" y="327"/>
                    <a:pt x="1075" y="320"/>
                    <a:pt x="1077" y="318"/>
                  </a:cubicBezTo>
                  <a:cubicBezTo>
                    <a:pt x="1077" y="318"/>
                    <a:pt x="1085" y="322"/>
                    <a:pt x="1086" y="318"/>
                  </a:cubicBezTo>
                  <a:cubicBezTo>
                    <a:pt x="1078" y="305"/>
                    <a:pt x="1090" y="292"/>
                    <a:pt x="1083" y="285"/>
                  </a:cubicBezTo>
                  <a:cubicBezTo>
                    <a:pt x="1083" y="281"/>
                    <a:pt x="1079" y="285"/>
                    <a:pt x="1080" y="285"/>
                  </a:cubicBezTo>
                  <a:cubicBezTo>
                    <a:pt x="1075" y="283"/>
                    <a:pt x="1080" y="275"/>
                    <a:pt x="1071" y="277"/>
                  </a:cubicBezTo>
                  <a:cubicBezTo>
                    <a:pt x="1072" y="271"/>
                    <a:pt x="1068" y="271"/>
                    <a:pt x="1068" y="265"/>
                  </a:cubicBezTo>
                  <a:cubicBezTo>
                    <a:pt x="1068" y="259"/>
                    <a:pt x="1071" y="256"/>
                    <a:pt x="1077" y="256"/>
                  </a:cubicBezTo>
                  <a:cubicBezTo>
                    <a:pt x="1072" y="254"/>
                    <a:pt x="1081" y="236"/>
                    <a:pt x="1068" y="236"/>
                  </a:cubicBezTo>
                  <a:cubicBezTo>
                    <a:pt x="1070" y="233"/>
                    <a:pt x="1071" y="231"/>
                    <a:pt x="1071" y="227"/>
                  </a:cubicBezTo>
                  <a:cubicBezTo>
                    <a:pt x="1071" y="228"/>
                    <a:pt x="1068" y="226"/>
                    <a:pt x="1068" y="224"/>
                  </a:cubicBezTo>
                  <a:cubicBezTo>
                    <a:pt x="1068" y="223"/>
                    <a:pt x="1072" y="224"/>
                    <a:pt x="1071" y="221"/>
                  </a:cubicBezTo>
                  <a:cubicBezTo>
                    <a:pt x="1071" y="219"/>
                    <a:pt x="1068" y="218"/>
                    <a:pt x="1068" y="215"/>
                  </a:cubicBezTo>
                  <a:cubicBezTo>
                    <a:pt x="1068" y="212"/>
                    <a:pt x="1074" y="205"/>
                    <a:pt x="1068" y="204"/>
                  </a:cubicBezTo>
                  <a:cubicBezTo>
                    <a:pt x="1069" y="199"/>
                    <a:pt x="1092" y="197"/>
                    <a:pt x="1089" y="206"/>
                  </a:cubicBezTo>
                  <a:cubicBezTo>
                    <a:pt x="1101" y="206"/>
                    <a:pt x="1117" y="209"/>
                    <a:pt x="1121" y="201"/>
                  </a:cubicBezTo>
                  <a:cubicBezTo>
                    <a:pt x="1127" y="209"/>
                    <a:pt x="1142" y="208"/>
                    <a:pt x="1142" y="224"/>
                  </a:cubicBezTo>
                  <a:cubicBezTo>
                    <a:pt x="1149" y="224"/>
                    <a:pt x="1157" y="224"/>
                    <a:pt x="1165" y="224"/>
                  </a:cubicBezTo>
                  <a:cubicBezTo>
                    <a:pt x="1164" y="229"/>
                    <a:pt x="1167" y="230"/>
                    <a:pt x="1171" y="230"/>
                  </a:cubicBezTo>
                  <a:cubicBezTo>
                    <a:pt x="1171" y="236"/>
                    <a:pt x="1170" y="242"/>
                    <a:pt x="1171" y="247"/>
                  </a:cubicBezTo>
                  <a:cubicBezTo>
                    <a:pt x="1172" y="254"/>
                    <a:pt x="1179" y="261"/>
                    <a:pt x="1174" y="262"/>
                  </a:cubicBezTo>
                  <a:cubicBezTo>
                    <a:pt x="1174" y="265"/>
                    <a:pt x="1179" y="265"/>
                    <a:pt x="1182" y="265"/>
                  </a:cubicBezTo>
                  <a:cubicBezTo>
                    <a:pt x="1181" y="274"/>
                    <a:pt x="1193" y="269"/>
                    <a:pt x="1185" y="277"/>
                  </a:cubicBezTo>
                  <a:cubicBezTo>
                    <a:pt x="1197" y="279"/>
                    <a:pt x="1200" y="272"/>
                    <a:pt x="1212" y="274"/>
                  </a:cubicBezTo>
                  <a:cubicBezTo>
                    <a:pt x="1212" y="270"/>
                    <a:pt x="1211" y="269"/>
                    <a:pt x="1209" y="268"/>
                  </a:cubicBezTo>
                  <a:cubicBezTo>
                    <a:pt x="1210" y="262"/>
                    <a:pt x="1213" y="262"/>
                    <a:pt x="1218" y="265"/>
                  </a:cubicBezTo>
                  <a:cubicBezTo>
                    <a:pt x="1214" y="256"/>
                    <a:pt x="1224" y="256"/>
                    <a:pt x="1226" y="253"/>
                  </a:cubicBezTo>
                  <a:cubicBezTo>
                    <a:pt x="1228" y="251"/>
                    <a:pt x="1223" y="251"/>
                    <a:pt x="1223" y="250"/>
                  </a:cubicBezTo>
                  <a:cubicBezTo>
                    <a:pt x="1223" y="247"/>
                    <a:pt x="1230" y="245"/>
                    <a:pt x="1235" y="244"/>
                  </a:cubicBezTo>
                  <a:cubicBezTo>
                    <a:pt x="1229" y="251"/>
                    <a:pt x="1234" y="251"/>
                    <a:pt x="1241" y="259"/>
                  </a:cubicBezTo>
                  <a:cubicBezTo>
                    <a:pt x="1245" y="264"/>
                    <a:pt x="1247" y="270"/>
                    <a:pt x="1259" y="271"/>
                  </a:cubicBezTo>
                  <a:cubicBezTo>
                    <a:pt x="1258" y="274"/>
                    <a:pt x="1253" y="273"/>
                    <a:pt x="1253" y="277"/>
                  </a:cubicBezTo>
                  <a:cubicBezTo>
                    <a:pt x="1255" y="280"/>
                    <a:pt x="1259" y="280"/>
                    <a:pt x="1259" y="285"/>
                  </a:cubicBezTo>
                  <a:cubicBezTo>
                    <a:pt x="1262" y="287"/>
                    <a:pt x="1260" y="280"/>
                    <a:pt x="1262" y="280"/>
                  </a:cubicBezTo>
                  <a:cubicBezTo>
                    <a:pt x="1269" y="277"/>
                    <a:pt x="1259" y="292"/>
                    <a:pt x="1270" y="288"/>
                  </a:cubicBezTo>
                  <a:cubicBezTo>
                    <a:pt x="1265" y="296"/>
                    <a:pt x="1272" y="300"/>
                    <a:pt x="1264" y="306"/>
                  </a:cubicBezTo>
                  <a:cubicBezTo>
                    <a:pt x="1265" y="312"/>
                    <a:pt x="1273" y="309"/>
                    <a:pt x="1276" y="312"/>
                  </a:cubicBezTo>
                  <a:cubicBezTo>
                    <a:pt x="1277" y="313"/>
                    <a:pt x="1272" y="316"/>
                    <a:pt x="1273" y="318"/>
                  </a:cubicBezTo>
                  <a:cubicBezTo>
                    <a:pt x="1275" y="319"/>
                    <a:pt x="1280" y="320"/>
                    <a:pt x="1282" y="321"/>
                  </a:cubicBezTo>
                  <a:cubicBezTo>
                    <a:pt x="1284" y="322"/>
                    <a:pt x="1286" y="325"/>
                    <a:pt x="1288" y="326"/>
                  </a:cubicBezTo>
                  <a:cubicBezTo>
                    <a:pt x="1292" y="329"/>
                    <a:pt x="1299" y="330"/>
                    <a:pt x="1302" y="335"/>
                  </a:cubicBezTo>
                  <a:cubicBezTo>
                    <a:pt x="1307" y="337"/>
                    <a:pt x="1310" y="324"/>
                    <a:pt x="1311" y="332"/>
                  </a:cubicBezTo>
                  <a:cubicBezTo>
                    <a:pt x="1312" y="341"/>
                    <a:pt x="1304" y="341"/>
                    <a:pt x="1297" y="341"/>
                  </a:cubicBezTo>
                  <a:cubicBezTo>
                    <a:pt x="1302" y="347"/>
                    <a:pt x="1310" y="349"/>
                    <a:pt x="1320" y="350"/>
                  </a:cubicBezTo>
                  <a:cubicBezTo>
                    <a:pt x="1319" y="355"/>
                    <a:pt x="1322" y="355"/>
                    <a:pt x="1326" y="356"/>
                  </a:cubicBezTo>
                  <a:cubicBezTo>
                    <a:pt x="1325" y="362"/>
                    <a:pt x="1326" y="365"/>
                    <a:pt x="1332" y="364"/>
                  </a:cubicBezTo>
                  <a:cubicBezTo>
                    <a:pt x="1329" y="368"/>
                    <a:pt x="1328" y="372"/>
                    <a:pt x="1329" y="379"/>
                  </a:cubicBezTo>
                  <a:cubicBezTo>
                    <a:pt x="1323" y="381"/>
                    <a:pt x="1317" y="381"/>
                    <a:pt x="1311" y="385"/>
                  </a:cubicBezTo>
                  <a:cubicBezTo>
                    <a:pt x="1310" y="386"/>
                    <a:pt x="1312" y="388"/>
                    <a:pt x="1308" y="388"/>
                  </a:cubicBezTo>
                  <a:cubicBezTo>
                    <a:pt x="1305" y="388"/>
                    <a:pt x="1303" y="388"/>
                    <a:pt x="1302" y="391"/>
                  </a:cubicBezTo>
                  <a:cubicBezTo>
                    <a:pt x="1302" y="396"/>
                    <a:pt x="1296" y="392"/>
                    <a:pt x="1297" y="391"/>
                  </a:cubicBezTo>
                  <a:cubicBezTo>
                    <a:pt x="1295" y="392"/>
                    <a:pt x="1292" y="395"/>
                    <a:pt x="1291" y="397"/>
                  </a:cubicBezTo>
                  <a:cubicBezTo>
                    <a:pt x="1290" y="398"/>
                    <a:pt x="1289" y="404"/>
                    <a:pt x="1288" y="405"/>
                  </a:cubicBezTo>
                  <a:cubicBezTo>
                    <a:pt x="1285" y="408"/>
                    <a:pt x="1275" y="405"/>
                    <a:pt x="1282" y="408"/>
                  </a:cubicBezTo>
                  <a:cubicBezTo>
                    <a:pt x="1279" y="414"/>
                    <a:pt x="1269" y="411"/>
                    <a:pt x="1264" y="411"/>
                  </a:cubicBezTo>
                  <a:cubicBezTo>
                    <a:pt x="1258" y="411"/>
                    <a:pt x="1252" y="412"/>
                    <a:pt x="1247" y="411"/>
                  </a:cubicBezTo>
                  <a:cubicBezTo>
                    <a:pt x="1242" y="411"/>
                    <a:pt x="1242" y="409"/>
                    <a:pt x="1238" y="408"/>
                  </a:cubicBezTo>
                  <a:cubicBezTo>
                    <a:pt x="1225" y="406"/>
                    <a:pt x="1212" y="410"/>
                    <a:pt x="1200" y="411"/>
                  </a:cubicBezTo>
                  <a:cubicBezTo>
                    <a:pt x="1190" y="416"/>
                    <a:pt x="1186" y="427"/>
                    <a:pt x="1174" y="429"/>
                  </a:cubicBezTo>
                  <a:cubicBezTo>
                    <a:pt x="1180" y="435"/>
                    <a:pt x="1169" y="436"/>
                    <a:pt x="1165" y="441"/>
                  </a:cubicBezTo>
                  <a:cubicBezTo>
                    <a:pt x="1166" y="443"/>
                    <a:pt x="1168" y="445"/>
                    <a:pt x="1168" y="449"/>
                  </a:cubicBezTo>
                  <a:cubicBezTo>
                    <a:pt x="1172" y="447"/>
                    <a:pt x="1173" y="441"/>
                    <a:pt x="1177" y="438"/>
                  </a:cubicBezTo>
                  <a:cubicBezTo>
                    <a:pt x="1179" y="435"/>
                    <a:pt x="1188" y="438"/>
                    <a:pt x="1188" y="432"/>
                  </a:cubicBezTo>
                  <a:cubicBezTo>
                    <a:pt x="1189" y="422"/>
                    <a:pt x="1194" y="439"/>
                    <a:pt x="1194" y="426"/>
                  </a:cubicBezTo>
                  <a:cubicBezTo>
                    <a:pt x="1197" y="424"/>
                    <a:pt x="1200" y="429"/>
                    <a:pt x="1200" y="429"/>
                  </a:cubicBezTo>
                  <a:cubicBezTo>
                    <a:pt x="1203" y="428"/>
                    <a:pt x="1202" y="423"/>
                    <a:pt x="1203" y="423"/>
                  </a:cubicBezTo>
                  <a:cubicBezTo>
                    <a:pt x="1209" y="422"/>
                    <a:pt x="1214" y="424"/>
                    <a:pt x="1223" y="423"/>
                  </a:cubicBezTo>
                  <a:cubicBezTo>
                    <a:pt x="1224" y="426"/>
                    <a:pt x="1226" y="425"/>
                    <a:pt x="1226" y="423"/>
                  </a:cubicBezTo>
                  <a:cubicBezTo>
                    <a:pt x="1232" y="422"/>
                    <a:pt x="1232" y="439"/>
                    <a:pt x="1223" y="435"/>
                  </a:cubicBezTo>
                  <a:cubicBezTo>
                    <a:pt x="1230" y="441"/>
                    <a:pt x="1218" y="444"/>
                    <a:pt x="1221" y="455"/>
                  </a:cubicBezTo>
                  <a:cubicBezTo>
                    <a:pt x="1222" y="458"/>
                    <a:pt x="1224" y="460"/>
                    <a:pt x="1223" y="464"/>
                  </a:cubicBezTo>
                  <a:cubicBezTo>
                    <a:pt x="1226" y="462"/>
                    <a:pt x="1229" y="460"/>
                    <a:pt x="1229" y="464"/>
                  </a:cubicBezTo>
                  <a:cubicBezTo>
                    <a:pt x="1229" y="468"/>
                    <a:pt x="1233" y="465"/>
                    <a:pt x="1235" y="467"/>
                  </a:cubicBezTo>
                  <a:cubicBezTo>
                    <a:pt x="1237" y="468"/>
                    <a:pt x="1240" y="472"/>
                    <a:pt x="1241" y="473"/>
                  </a:cubicBezTo>
                  <a:cubicBezTo>
                    <a:pt x="1243" y="473"/>
                    <a:pt x="1245" y="472"/>
                    <a:pt x="1247" y="473"/>
                  </a:cubicBezTo>
                  <a:cubicBezTo>
                    <a:pt x="1249" y="473"/>
                    <a:pt x="1250" y="476"/>
                    <a:pt x="1250" y="476"/>
                  </a:cubicBezTo>
                  <a:cubicBezTo>
                    <a:pt x="1255" y="477"/>
                    <a:pt x="1258" y="469"/>
                    <a:pt x="1262" y="476"/>
                  </a:cubicBezTo>
                  <a:cubicBezTo>
                    <a:pt x="1265" y="477"/>
                    <a:pt x="1263" y="471"/>
                    <a:pt x="1264" y="470"/>
                  </a:cubicBezTo>
                  <a:cubicBezTo>
                    <a:pt x="1265" y="469"/>
                    <a:pt x="1270" y="471"/>
                    <a:pt x="1270" y="470"/>
                  </a:cubicBezTo>
                  <a:cubicBezTo>
                    <a:pt x="1271" y="468"/>
                    <a:pt x="1269" y="464"/>
                    <a:pt x="1270" y="461"/>
                  </a:cubicBezTo>
                  <a:cubicBezTo>
                    <a:pt x="1275" y="460"/>
                    <a:pt x="1276" y="463"/>
                    <a:pt x="1276" y="467"/>
                  </a:cubicBezTo>
                  <a:cubicBezTo>
                    <a:pt x="1277" y="472"/>
                    <a:pt x="1285" y="469"/>
                    <a:pt x="1282" y="479"/>
                  </a:cubicBezTo>
                  <a:cubicBezTo>
                    <a:pt x="1277" y="480"/>
                    <a:pt x="1277" y="475"/>
                    <a:pt x="1273" y="476"/>
                  </a:cubicBezTo>
                  <a:cubicBezTo>
                    <a:pt x="1269" y="477"/>
                    <a:pt x="1268" y="482"/>
                    <a:pt x="1264" y="484"/>
                  </a:cubicBezTo>
                  <a:cubicBezTo>
                    <a:pt x="1262" y="486"/>
                    <a:pt x="1258" y="484"/>
                    <a:pt x="1256" y="484"/>
                  </a:cubicBezTo>
                  <a:cubicBezTo>
                    <a:pt x="1250" y="486"/>
                    <a:pt x="1252" y="492"/>
                    <a:pt x="1241" y="490"/>
                  </a:cubicBezTo>
                  <a:cubicBezTo>
                    <a:pt x="1236" y="489"/>
                    <a:pt x="1237" y="497"/>
                    <a:pt x="1235" y="499"/>
                  </a:cubicBezTo>
                  <a:cubicBezTo>
                    <a:pt x="1233" y="501"/>
                    <a:pt x="1231" y="497"/>
                    <a:pt x="1232" y="496"/>
                  </a:cubicBezTo>
                  <a:cubicBezTo>
                    <a:pt x="1227" y="500"/>
                    <a:pt x="1228" y="506"/>
                    <a:pt x="1218" y="505"/>
                  </a:cubicBezTo>
                  <a:cubicBezTo>
                    <a:pt x="1222" y="499"/>
                    <a:pt x="1217" y="501"/>
                    <a:pt x="1218" y="493"/>
                  </a:cubicBezTo>
                  <a:cubicBezTo>
                    <a:pt x="1223" y="491"/>
                    <a:pt x="1226" y="484"/>
                    <a:pt x="1232" y="490"/>
                  </a:cubicBezTo>
                  <a:cubicBezTo>
                    <a:pt x="1235" y="481"/>
                    <a:pt x="1228" y="481"/>
                    <a:pt x="1223" y="479"/>
                  </a:cubicBezTo>
                  <a:cubicBezTo>
                    <a:pt x="1216" y="476"/>
                    <a:pt x="1212" y="487"/>
                    <a:pt x="1206" y="487"/>
                  </a:cubicBezTo>
                  <a:cubicBezTo>
                    <a:pt x="1206" y="487"/>
                    <a:pt x="1198" y="490"/>
                    <a:pt x="1197" y="490"/>
                  </a:cubicBezTo>
                  <a:cubicBezTo>
                    <a:pt x="1195" y="492"/>
                    <a:pt x="1194" y="493"/>
                    <a:pt x="1194" y="496"/>
                  </a:cubicBezTo>
                  <a:cubicBezTo>
                    <a:pt x="1177" y="494"/>
                    <a:pt x="1179" y="505"/>
                    <a:pt x="1165" y="499"/>
                  </a:cubicBezTo>
                  <a:cubicBezTo>
                    <a:pt x="1170" y="503"/>
                    <a:pt x="1173" y="506"/>
                    <a:pt x="1159" y="505"/>
                  </a:cubicBezTo>
                  <a:cubicBezTo>
                    <a:pt x="1153" y="510"/>
                    <a:pt x="1151" y="525"/>
                    <a:pt x="1159" y="528"/>
                  </a:cubicBezTo>
                  <a:cubicBezTo>
                    <a:pt x="1159" y="534"/>
                    <a:pt x="1151" y="532"/>
                    <a:pt x="1153" y="540"/>
                  </a:cubicBezTo>
                  <a:cubicBezTo>
                    <a:pt x="1150" y="541"/>
                    <a:pt x="1147" y="539"/>
                    <a:pt x="1144" y="540"/>
                  </a:cubicBezTo>
                  <a:cubicBezTo>
                    <a:pt x="1141" y="541"/>
                    <a:pt x="1141" y="545"/>
                    <a:pt x="1139" y="546"/>
                  </a:cubicBezTo>
                  <a:cubicBezTo>
                    <a:pt x="1133" y="549"/>
                    <a:pt x="1125" y="547"/>
                    <a:pt x="1121" y="552"/>
                  </a:cubicBezTo>
                  <a:cubicBezTo>
                    <a:pt x="1120" y="554"/>
                    <a:pt x="1117" y="556"/>
                    <a:pt x="1115" y="558"/>
                  </a:cubicBezTo>
                  <a:cubicBezTo>
                    <a:pt x="1112" y="561"/>
                    <a:pt x="1111" y="567"/>
                    <a:pt x="1106" y="572"/>
                  </a:cubicBezTo>
                  <a:cubicBezTo>
                    <a:pt x="1104" y="575"/>
                    <a:pt x="1098" y="576"/>
                    <a:pt x="1100" y="587"/>
                  </a:cubicBezTo>
                  <a:cubicBezTo>
                    <a:pt x="1095" y="586"/>
                    <a:pt x="1095" y="579"/>
                    <a:pt x="1089" y="578"/>
                  </a:cubicBezTo>
                  <a:cubicBezTo>
                    <a:pt x="1086" y="579"/>
                    <a:pt x="1087" y="584"/>
                    <a:pt x="1083" y="584"/>
                  </a:cubicBezTo>
                  <a:cubicBezTo>
                    <a:pt x="1094" y="596"/>
                    <a:pt x="1093" y="606"/>
                    <a:pt x="1095" y="622"/>
                  </a:cubicBezTo>
                  <a:cubicBezTo>
                    <a:pt x="1088" y="619"/>
                    <a:pt x="1091" y="626"/>
                    <a:pt x="1089" y="628"/>
                  </a:cubicBezTo>
                  <a:cubicBezTo>
                    <a:pt x="1088" y="629"/>
                    <a:pt x="1084" y="627"/>
                    <a:pt x="1083" y="628"/>
                  </a:cubicBezTo>
                  <a:cubicBezTo>
                    <a:pt x="1081" y="631"/>
                    <a:pt x="1080" y="632"/>
                    <a:pt x="1077" y="634"/>
                  </a:cubicBezTo>
                  <a:cubicBezTo>
                    <a:pt x="1074" y="636"/>
                    <a:pt x="1070" y="641"/>
                    <a:pt x="1068" y="643"/>
                  </a:cubicBezTo>
                  <a:cubicBezTo>
                    <a:pt x="1064" y="645"/>
                    <a:pt x="1059" y="642"/>
                    <a:pt x="1057" y="645"/>
                  </a:cubicBezTo>
                  <a:cubicBezTo>
                    <a:pt x="1050" y="648"/>
                    <a:pt x="1048" y="654"/>
                    <a:pt x="1045" y="660"/>
                  </a:cubicBezTo>
                  <a:cubicBezTo>
                    <a:pt x="1037" y="660"/>
                    <a:pt x="1039" y="669"/>
                    <a:pt x="1030" y="669"/>
                  </a:cubicBezTo>
                  <a:cubicBezTo>
                    <a:pt x="1033" y="679"/>
                    <a:pt x="1024" y="701"/>
                    <a:pt x="1036" y="701"/>
                  </a:cubicBezTo>
                  <a:cubicBezTo>
                    <a:pt x="1030" y="712"/>
                    <a:pt x="1041" y="713"/>
                    <a:pt x="1039" y="727"/>
                  </a:cubicBezTo>
                  <a:cubicBezTo>
                    <a:pt x="1039" y="730"/>
                    <a:pt x="1043" y="730"/>
                    <a:pt x="1045" y="730"/>
                  </a:cubicBezTo>
                  <a:cubicBezTo>
                    <a:pt x="1041" y="739"/>
                    <a:pt x="1046" y="739"/>
                    <a:pt x="1045" y="751"/>
                  </a:cubicBezTo>
                  <a:cubicBezTo>
                    <a:pt x="1039" y="751"/>
                    <a:pt x="1035" y="753"/>
                    <a:pt x="1033" y="757"/>
                  </a:cubicBezTo>
                  <a:cubicBezTo>
                    <a:pt x="1029" y="757"/>
                    <a:pt x="1032" y="751"/>
                    <a:pt x="1030" y="748"/>
                  </a:cubicBezTo>
                  <a:cubicBezTo>
                    <a:pt x="1028" y="745"/>
                    <a:pt x="1024" y="747"/>
                    <a:pt x="1022" y="745"/>
                  </a:cubicBezTo>
                  <a:cubicBezTo>
                    <a:pt x="1020" y="744"/>
                    <a:pt x="1021" y="737"/>
                    <a:pt x="1016" y="739"/>
                  </a:cubicBezTo>
                  <a:cubicBezTo>
                    <a:pt x="1017" y="732"/>
                    <a:pt x="1020" y="725"/>
                    <a:pt x="1010" y="725"/>
                  </a:cubicBezTo>
                  <a:cubicBezTo>
                    <a:pt x="1015" y="711"/>
                    <a:pt x="1008" y="712"/>
                    <a:pt x="1007" y="698"/>
                  </a:cubicBezTo>
                  <a:cubicBezTo>
                    <a:pt x="1004" y="699"/>
                    <a:pt x="1004" y="701"/>
                    <a:pt x="1001" y="701"/>
                  </a:cubicBezTo>
                  <a:cubicBezTo>
                    <a:pt x="1001" y="699"/>
                    <a:pt x="1001" y="697"/>
                    <a:pt x="1001" y="695"/>
                  </a:cubicBezTo>
                  <a:cubicBezTo>
                    <a:pt x="996" y="697"/>
                    <a:pt x="981" y="699"/>
                    <a:pt x="978" y="695"/>
                  </a:cubicBezTo>
                  <a:cubicBezTo>
                    <a:pt x="976" y="693"/>
                    <a:pt x="975" y="690"/>
                    <a:pt x="972" y="689"/>
                  </a:cubicBezTo>
                  <a:cubicBezTo>
                    <a:pt x="969" y="689"/>
                    <a:pt x="965" y="693"/>
                    <a:pt x="960" y="692"/>
                  </a:cubicBezTo>
                  <a:cubicBezTo>
                    <a:pt x="960" y="692"/>
                    <a:pt x="971" y="682"/>
                    <a:pt x="960" y="686"/>
                  </a:cubicBezTo>
                  <a:cubicBezTo>
                    <a:pt x="959" y="687"/>
                    <a:pt x="960" y="689"/>
                    <a:pt x="957" y="689"/>
                  </a:cubicBezTo>
                  <a:cubicBezTo>
                    <a:pt x="949" y="690"/>
                    <a:pt x="937" y="690"/>
                    <a:pt x="931" y="686"/>
                  </a:cubicBezTo>
                  <a:cubicBezTo>
                    <a:pt x="924" y="686"/>
                    <a:pt x="929" y="697"/>
                    <a:pt x="928" y="701"/>
                  </a:cubicBezTo>
                  <a:cubicBezTo>
                    <a:pt x="911" y="698"/>
                    <a:pt x="893" y="697"/>
                    <a:pt x="875" y="695"/>
                  </a:cubicBezTo>
                  <a:cubicBezTo>
                    <a:pt x="873" y="696"/>
                    <a:pt x="872" y="698"/>
                    <a:pt x="869" y="698"/>
                  </a:cubicBezTo>
                  <a:cubicBezTo>
                    <a:pt x="866" y="699"/>
                    <a:pt x="867" y="704"/>
                    <a:pt x="863" y="704"/>
                  </a:cubicBezTo>
                  <a:cubicBezTo>
                    <a:pt x="861" y="704"/>
                    <a:pt x="861" y="708"/>
                    <a:pt x="861" y="710"/>
                  </a:cubicBezTo>
                  <a:cubicBezTo>
                    <a:pt x="857" y="711"/>
                    <a:pt x="852" y="709"/>
                    <a:pt x="849" y="710"/>
                  </a:cubicBezTo>
                  <a:cubicBezTo>
                    <a:pt x="846" y="711"/>
                    <a:pt x="846" y="717"/>
                    <a:pt x="840" y="716"/>
                  </a:cubicBezTo>
                  <a:cubicBezTo>
                    <a:pt x="842" y="722"/>
                    <a:pt x="836" y="735"/>
                    <a:pt x="843" y="736"/>
                  </a:cubicBezTo>
                  <a:cubicBezTo>
                    <a:pt x="840" y="740"/>
                    <a:pt x="838" y="745"/>
                    <a:pt x="834" y="748"/>
                  </a:cubicBezTo>
                  <a:cubicBezTo>
                    <a:pt x="835" y="756"/>
                    <a:pt x="833" y="764"/>
                    <a:pt x="834" y="771"/>
                  </a:cubicBezTo>
                  <a:cubicBezTo>
                    <a:pt x="835" y="776"/>
                    <a:pt x="837" y="777"/>
                    <a:pt x="837" y="780"/>
                  </a:cubicBezTo>
                  <a:cubicBezTo>
                    <a:pt x="837" y="787"/>
                    <a:pt x="839" y="796"/>
                    <a:pt x="834" y="801"/>
                  </a:cubicBezTo>
                  <a:cubicBezTo>
                    <a:pt x="833" y="805"/>
                    <a:pt x="841" y="802"/>
                    <a:pt x="843" y="804"/>
                  </a:cubicBezTo>
                  <a:cubicBezTo>
                    <a:pt x="844" y="804"/>
                    <a:pt x="840" y="808"/>
                    <a:pt x="840" y="809"/>
                  </a:cubicBezTo>
                  <a:cubicBezTo>
                    <a:pt x="840" y="808"/>
                    <a:pt x="843" y="812"/>
                    <a:pt x="843" y="812"/>
                  </a:cubicBezTo>
                  <a:cubicBezTo>
                    <a:pt x="845" y="815"/>
                    <a:pt x="847" y="813"/>
                    <a:pt x="849" y="815"/>
                  </a:cubicBezTo>
                  <a:cubicBezTo>
                    <a:pt x="850" y="816"/>
                    <a:pt x="848" y="820"/>
                    <a:pt x="849" y="821"/>
                  </a:cubicBezTo>
                  <a:cubicBezTo>
                    <a:pt x="849" y="821"/>
                    <a:pt x="852" y="821"/>
                    <a:pt x="852" y="821"/>
                  </a:cubicBezTo>
                  <a:cubicBezTo>
                    <a:pt x="852" y="822"/>
                    <a:pt x="851" y="826"/>
                    <a:pt x="852" y="827"/>
                  </a:cubicBezTo>
                  <a:cubicBezTo>
                    <a:pt x="854" y="828"/>
                    <a:pt x="860" y="833"/>
                    <a:pt x="861" y="839"/>
                  </a:cubicBezTo>
                  <a:cubicBezTo>
                    <a:pt x="884" y="841"/>
                    <a:pt x="896" y="834"/>
                    <a:pt x="907" y="839"/>
                  </a:cubicBezTo>
                  <a:cubicBezTo>
                    <a:pt x="911" y="838"/>
                    <a:pt x="911" y="835"/>
                    <a:pt x="913" y="833"/>
                  </a:cubicBezTo>
                  <a:cubicBezTo>
                    <a:pt x="916" y="829"/>
                    <a:pt x="920" y="825"/>
                    <a:pt x="922" y="818"/>
                  </a:cubicBezTo>
                  <a:cubicBezTo>
                    <a:pt x="923" y="815"/>
                    <a:pt x="926" y="813"/>
                    <a:pt x="922" y="812"/>
                  </a:cubicBezTo>
                  <a:cubicBezTo>
                    <a:pt x="930" y="803"/>
                    <a:pt x="950" y="796"/>
                    <a:pt x="966" y="804"/>
                  </a:cubicBezTo>
                  <a:cubicBezTo>
                    <a:pt x="959" y="810"/>
                    <a:pt x="958" y="822"/>
                    <a:pt x="951" y="830"/>
                  </a:cubicBezTo>
                  <a:cubicBezTo>
                    <a:pt x="949" y="838"/>
                    <a:pt x="955" y="837"/>
                    <a:pt x="954" y="845"/>
                  </a:cubicBezTo>
                  <a:cubicBezTo>
                    <a:pt x="948" y="846"/>
                    <a:pt x="945" y="853"/>
                    <a:pt x="942" y="859"/>
                  </a:cubicBezTo>
                  <a:cubicBezTo>
                    <a:pt x="942" y="861"/>
                    <a:pt x="942" y="862"/>
                    <a:pt x="940" y="862"/>
                  </a:cubicBezTo>
                  <a:cubicBezTo>
                    <a:pt x="938" y="869"/>
                    <a:pt x="953" y="860"/>
                    <a:pt x="948" y="871"/>
                  </a:cubicBezTo>
                  <a:cubicBezTo>
                    <a:pt x="955" y="871"/>
                    <a:pt x="957" y="866"/>
                    <a:pt x="966" y="868"/>
                  </a:cubicBezTo>
                  <a:cubicBezTo>
                    <a:pt x="964" y="874"/>
                    <a:pt x="971" y="872"/>
                    <a:pt x="972" y="877"/>
                  </a:cubicBezTo>
                  <a:cubicBezTo>
                    <a:pt x="987" y="870"/>
                    <a:pt x="989" y="881"/>
                    <a:pt x="1007" y="880"/>
                  </a:cubicBezTo>
                  <a:cubicBezTo>
                    <a:pt x="1000" y="887"/>
                    <a:pt x="1011" y="896"/>
                    <a:pt x="1001" y="900"/>
                  </a:cubicBezTo>
                  <a:cubicBezTo>
                    <a:pt x="1007" y="907"/>
                    <a:pt x="1004" y="925"/>
                    <a:pt x="1001" y="932"/>
                  </a:cubicBezTo>
                  <a:cubicBezTo>
                    <a:pt x="1002" y="937"/>
                    <a:pt x="1006" y="939"/>
                    <a:pt x="1013" y="938"/>
                  </a:cubicBezTo>
                  <a:cubicBezTo>
                    <a:pt x="1011" y="945"/>
                    <a:pt x="1018" y="942"/>
                    <a:pt x="1019" y="947"/>
                  </a:cubicBezTo>
                  <a:cubicBezTo>
                    <a:pt x="1019" y="951"/>
                    <a:pt x="1028" y="948"/>
                    <a:pt x="1027" y="953"/>
                  </a:cubicBezTo>
                  <a:cubicBezTo>
                    <a:pt x="1037" y="945"/>
                    <a:pt x="1055" y="954"/>
                    <a:pt x="1062" y="950"/>
                  </a:cubicBezTo>
                  <a:cubicBezTo>
                    <a:pt x="1062" y="952"/>
                    <a:pt x="1062" y="954"/>
                    <a:pt x="1062" y="956"/>
                  </a:cubicBezTo>
                  <a:cubicBezTo>
                    <a:pt x="1067" y="955"/>
                    <a:pt x="1078" y="950"/>
                    <a:pt x="1077" y="959"/>
                  </a:cubicBezTo>
                  <a:cubicBezTo>
                    <a:pt x="1079" y="957"/>
                    <a:pt x="1082" y="956"/>
                    <a:pt x="1086" y="956"/>
                  </a:cubicBezTo>
                  <a:cubicBezTo>
                    <a:pt x="1087" y="954"/>
                    <a:pt x="1090" y="952"/>
                    <a:pt x="1092" y="950"/>
                  </a:cubicBezTo>
                  <a:cubicBezTo>
                    <a:pt x="1093" y="948"/>
                    <a:pt x="1094" y="950"/>
                    <a:pt x="1095" y="947"/>
                  </a:cubicBezTo>
                  <a:cubicBezTo>
                    <a:pt x="1095" y="943"/>
                    <a:pt x="1099" y="949"/>
                    <a:pt x="1100" y="944"/>
                  </a:cubicBezTo>
                  <a:cubicBezTo>
                    <a:pt x="1101" y="943"/>
                    <a:pt x="1100" y="939"/>
                    <a:pt x="1100" y="938"/>
                  </a:cubicBezTo>
                  <a:cubicBezTo>
                    <a:pt x="1103" y="936"/>
                    <a:pt x="1104" y="941"/>
                    <a:pt x="1103" y="941"/>
                  </a:cubicBezTo>
                  <a:cubicBezTo>
                    <a:pt x="1106" y="940"/>
                    <a:pt x="1107" y="937"/>
                    <a:pt x="1109" y="935"/>
                  </a:cubicBezTo>
                  <a:cubicBezTo>
                    <a:pt x="1112" y="933"/>
                    <a:pt x="1117" y="931"/>
                    <a:pt x="1121" y="926"/>
                  </a:cubicBezTo>
                  <a:cubicBezTo>
                    <a:pt x="1122" y="925"/>
                    <a:pt x="1124" y="924"/>
                    <a:pt x="1124" y="921"/>
                  </a:cubicBezTo>
                  <a:cubicBezTo>
                    <a:pt x="1127" y="924"/>
                    <a:pt x="1156" y="926"/>
                    <a:pt x="1142" y="929"/>
                  </a:cubicBezTo>
                  <a:cubicBezTo>
                    <a:pt x="1142" y="933"/>
                    <a:pt x="1149" y="932"/>
                    <a:pt x="1153" y="932"/>
                  </a:cubicBezTo>
                  <a:cubicBezTo>
                    <a:pt x="1156" y="932"/>
                    <a:pt x="1155" y="929"/>
                    <a:pt x="1156" y="926"/>
                  </a:cubicBezTo>
                  <a:cubicBezTo>
                    <a:pt x="1164" y="926"/>
                    <a:pt x="1172" y="926"/>
                    <a:pt x="1180" y="926"/>
                  </a:cubicBezTo>
                  <a:cubicBezTo>
                    <a:pt x="1175" y="936"/>
                    <a:pt x="1192" y="932"/>
                    <a:pt x="1200" y="935"/>
                  </a:cubicBezTo>
                  <a:cubicBezTo>
                    <a:pt x="1201" y="936"/>
                    <a:pt x="1200" y="938"/>
                    <a:pt x="1203" y="938"/>
                  </a:cubicBezTo>
                  <a:cubicBezTo>
                    <a:pt x="1205" y="938"/>
                    <a:pt x="1206" y="941"/>
                    <a:pt x="1209" y="941"/>
                  </a:cubicBezTo>
                  <a:cubicBezTo>
                    <a:pt x="1215" y="942"/>
                    <a:pt x="1216" y="939"/>
                    <a:pt x="1221" y="938"/>
                  </a:cubicBezTo>
                  <a:cubicBezTo>
                    <a:pt x="1235" y="936"/>
                    <a:pt x="1250" y="941"/>
                    <a:pt x="1264" y="941"/>
                  </a:cubicBezTo>
                  <a:cubicBezTo>
                    <a:pt x="1263" y="947"/>
                    <a:pt x="1266" y="952"/>
                    <a:pt x="1267" y="947"/>
                  </a:cubicBezTo>
                  <a:cubicBezTo>
                    <a:pt x="1271" y="948"/>
                    <a:pt x="1269" y="950"/>
                    <a:pt x="1267" y="950"/>
                  </a:cubicBezTo>
                  <a:cubicBezTo>
                    <a:pt x="1267" y="957"/>
                    <a:pt x="1275" y="951"/>
                    <a:pt x="1279" y="956"/>
                  </a:cubicBezTo>
                  <a:cubicBezTo>
                    <a:pt x="1280" y="956"/>
                    <a:pt x="1278" y="961"/>
                    <a:pt x="1279" y="962"/>
                  </a:cubicBezTo>
                  <a:cubicBezTo>
                    <a:pt x="1282" y="963"/>
                    <a:pt x="1287" y="960"/>
                    <a:pt x="1291" y="962"/>
                  </a:cubicBezTo>
                  <a:cubicBezTo>
                    <a:pt x="1288" y="968"/>
                    <a:pt x="1293" y="970"/>
                    <a:pt x="1297" y="973"/>
                  </a:cubicBezTo>
                  <a:cubicBezTo>
                    <a:pt x="1301" y="978"/>
                    <a:pt x="1306" y="981"/>
                    <a:pt x="1308" y="988"/>
                  </a:cubicBezTo>
                  <a:cubicBezTo>
                    <a:pt x="1327" y="987"/>
                    <a:pt x="1334" y="997"/>
                    <a:pt x="1349" y="991"/>
                  </a:cubicBezTo>
                  <a:cubicBezTo>
                    <a:pt x="1345" y="1003"/>
                    <a:pt x="1366" y="990"/>
                    <a:pt x="1361" y="1003"/>
                  </a:cubicBezTo>
                  <a:cubicBezTo>
                    <a:pt x="1371" y="998"/>
                    <a:pt x="1371" y="1011"/>
                    <a:pt x="1379" y="1011"/>
                  </a:cubicBezTo>
                  <a:cubicBezTo>
                    <a:pt x="1382" y="1012"/>
                    <a:pt x="1382" y="1019"/>
                    <a:pt x="1387" y="1017"/>
                  </a:cubicBezTo>
                  <a:cubicBezTo>
                    <a:pt x="1379" y="1025"/>
                    <a:pt x="1391" y="1024"/>
                    <a:pt x="1390" y="1032"/>
                  </a:cubicBezTo>
                  <a:cubicBezTo>
                    <a:pt x="1390" y="1037"/>
                    <a:pt x="1396" y="1035"/>
                    <a:pt x="1399" y="1038"/>
                  </a:cubicBezTo>
                  <a:cubicBezTo>
                    <a:pt x="1401" y="1039"/>
                    <a:pt x="1399" y="1046"/>
                    <a:pt x="1405" y="1044"/>
                  </a:cubicBezTo>
                  <a:cubicBezTo>
                    <a:pt x="1394" y="1054"/>
                    <a:pt x="1420" y="1058"/>
                    <a:pt x="1411" y="1067"/>
                  </a:cubicBezTo>
                  <a:cubicBezTo>
                    <a:pt x="1417" y="1066"/>
                    <a:pt x="1420" y="1068"/>
                    <a:pt x="1420" y="1073"/>
                  </a:cubicBezTo>
                  <a:cubicBezTo>
                    <a:pt x="1434" y="1069"/>
                    <a:pt x="1454" y="1074"/>
                    <a:pt x="1461" y="1087"/>
                  </a:cubicBezTo>
                  <a:cubicBezTo>
                    <a:pt x="1475" y="1087"/>
                    <a:pt x="1483" y="1093"/>
                    <a:pt x="1499" y="1090"/>
                  </a:cubicBezTo>
                  <a:cubicBezTo>
                    <a:pt x="1500" y="1092"/>
                    <a:pt x="1493" y="1094"/>
                    <a:pt x="1493" y="1093"/>
                  </a:cubicBezTo>
                  <a:cubicBezTo>
                    <a:pt x="1496" y="1098"/>
                    <a:pt x="1514" y="1096"/>
                    <a:pt x="1525" y="1096"/>
                  </a:cubicBezTo>
                  <a:cubicBezTo>
                    <a:pt x="1525" y="1099"/>
                    <a:pt x="1529" y="1099"/>
                    <a:pt x="1531" y="1099"/>
                  </a:cubicBezTo>
                  <a:cubicBezTo>
                    <a:pt x="1530" y="1105"/>
                    <a:pt x="1537" y="1103"/>
                    <a:pt x="1540" y="1105"/>
                  </a:cubicBezTo>
                  <a:cubicBezTo>
                    <a:pt x="1541" y="1106"/>
                    <a:pt x="1539" y="1110"/>
                    <a:pt x="1540" y="1111"/>
                  </a:cubicBezTo>
                  <a:cubicBezTo>
                    <a:pt x="1541" y="1112"/>
                    <a:pt x="1544" y="1110"/>
                    <a:pt x="1545" y="1111"/>
                  </a:cubicBezTo>
                  <a:cubicBezTo>
                    <a:pt x="1547" y="1113"/>
                    <a:pt x="1545" y="1119"/>
                    <a:pt x="1551" y="1117"/>
                  </a:cubicBezTo>
                  <a:cubicBezTo>
                    <a:pt x="1551" y="1147"/>
                    <a:pt x="1551" y="1177"/>
                    <a:pt x="1551" y="1207"/>
                  </a:cubicBezTo>
                  <a:cubicBezTo>
                    <a:pt x="1539" y="1203"/>
                    <a:pt x="1552" y="1224"/>
                    <a:pt x="1540" y="1219"/>
                  </a:cubicBezTo>
                  <a:cubicBezTo>
                    <a:pt x="1538" y="1229"/>
                    <a:pt x="1537" y="1239"/>
                    <a:pt x="1537" y="1248"/>
                  </a:cubicBezTo>
                  <a:cubicBezTo>
                    <a:pt x="1537" y="1254"/>
                    <a:pt x="1542" y="1266"/>
                    <a:pt x="1540" y="1278"/>
                  </a:cubicBezTo>
                  <a:cubicBezTo>
                    <a:pt x="1540" y="1277"/>
                    <a:pt x="1537" y="1279"/>
                    <a:pt x="1537" y="1281"/>
                  </a:cubicBezTo>
                  <a:cubicBezTo>
                    <a:pt x="1536" y="1282"/>
                    <a:pt x="1537" y="1285"/>
                    <a:pt x="1537" y="1286"/>
                  </a:cubicBezTo>
                  <a:cubicBezTo>
                    <a:pt x="1535" y="1289"/>
                    <a:pt x="1527" y="1290"/>
                    <a:pt x="1531" y="1301"/>
                  </a:cubicBezTo>
                  <a:cubicBezTo>
                    <a:pt x="1525" y="1303"/>
                    <a:pt x="1521" y="1307"/>
                    <a:pt x="1516" y="1310"/>
                  </a:cubicBezTo>
                  <a:cubicBezTo>
                    <a:pt x="1515" y="1312"/>
                    <a:pt x="1518" y="1317"/>
                    <a:pt x="1516" y="1319"/>
                  </a:cubicBezTo>
                  <a:cubicBezTo>
                    <a:pt x="1515" y="1320"/>
                    <a:pt x="1511" y="1318"/>
                    <a:pt x="1510" y="1319"/>
                  </a:cubicBezTo>
                  <a:cubicBezTo>
                    <a:pt x="1509" y="1320"/>
                    <a:pt x="1511" y="1324"/>
                    <a:pt x="1510" y="1325"/>
                  </a:cubicBezTo>
                  <a:cubicBezTo>
                    <a:pt x="1507" y="1327"/>
                    <a:pt x="1499" y="1325"/>
                    <a:pt x="1499" y="1330"/>
                  </a:cubicBezTo>
                  <a:cubicBezTo>
                    <a:pt x="1498" y="1334"/>
                    <a:pt x="1493" y="1333"/>
                    <a:pt x="1487" y="1336"/>
                  </a:cubicBezTo>
                  <a:cubicBezTo>
                    <a:pt x="1485" y="1337"/>
                    <a:pt x="1482" y="1342"/>
                    <a:pt x="1481" y="1342"/>
                  </a:cubicBezTo>
                  <a:cubicBezTo>
                    <a:pt x="1480" y="1343"/>
                    <a:pt x="1477" y="1339"/>
                    <a:pt x="1475" y="1339"/>
                  </a:cubicBezTo>
                  <a:cubicBezTo>
                    <a:pt x="1476" y="1339"/>
                    <a:pt x="1474" y="1342"/>
                    <a:pt x="1472" y="1342"/>
                  </a:cubicBezTo>
                  <a:cubicBezTo>
                    <a:pt x="1467" y="1342"/>
                    <a:pt x="1467" y="1343"/>
                    <a:pt x="1466" y="1348"/>
                  </a:cubicBezTo>
                  <a:cubicBezTo>
                    <a:pt x="1455" y="1343"/>
                    <a:pt x="1448" y="1356"/>
                    <a:pt x="1443" y="1360"/>
                  </a:cubicBezTo>
                  <a:cubicBezTo>
                    <a:pt x="1442" y="1361"/>
                    <a:pt x="1438" y="1359"/>
                    <a:pt x="1437" y="1360"/>
                  </a:cubicBezTo>
                  <a:cubicBezTo>
                    <a:pt x="1435" y="1361"/>
                    <a:pt x="1433" y="1364"/>
                    <a:pt x="1431" y="1365"/>
                  </a:cubicBezTo>
                  <a:cubicBezTo>
                    <a:pt x="1430" y="1367"/>
                    <a:pt x="1426" y="1370"/>
                    <a:pt x="1425" y="1371"/>
                  </a:cubicBezTo>
                  <a:cubicBezTo>
                    <a:pt x="1425" y="1373"/>
                    <a:pt x="1431" y="1379"/>
                    <a:pt x="1422" y="1377"/>
                  </a:cubicBezTo>
                  <a:cubicBezTo>
                    <a:pt x="1425" y="1391"/>
                    <a:pt x="1418" y="1396"/>
                    <a:pt x="1420" y="1409"/>
                  </a:cubicBezTo>
                  <a:cubicBezTo>
                    <a:pt x="1412" y="1407"/>
                    <a:pt x="1416" y="1415"/>
                    <a:pt x="1414" y="1418"/>
                  </a:cubicBezTo>
                  <a:cubicBezTo>
                    <a:pt x="1413" y="1419"/>
                    <a:pt x="1408" y="1417"/>
                    <a:pt x="1408" y="1418"/>
                  </a:cubicBezTo>
                  <a:cubicBezTo>
                    <a:pt x="1407" y="1420"/>
                    <a:pt x="1413" y="1424"/>
                    <a:pt x="1408" y="1424"/>
                  </a:cubicBezTo>
                  <a:cubicBezTo>
                    <a:pt x="1404" y="1424"/>
                    <a:pt x="1404" y="1435"/>
                    <a:pt x="1396" y="1436"/>
                  </a:cubicBezTo>
                  <a:cubicBezTo>
                    <a:pt x="1395" y="1436"/>
                    <a:pt x="1391" y="1441"/>
                    <a:pt x="1390" y="1442"/>
                  </a:cubicBezTo>
                  <a:cubicBezTo>
                    <a:pt x="1387" y="1445"/>
                    <a:pt x="1383" y="1454"/>
                    <a:pt x="1376" y="1459"/>
                  </a:cubicBezTo>
                  <a:cubicBezTo>
                    <a:pt x="1376" y="1463"/>
                    <a:pt x="1376" y="1467"/>
                    <a:pt x="1376" y="1471"/>
                  </a:cubicBezTo>
                  <a:cubicBezTo>
                    <a:pt x="1371" y="1473"/>
                    <a:pt x="1366" y="1475"/>
                    <a:pt x="1367" y="1483"/>
                  </a:cubicBezTo>
                  <a:cubicBezTo>
                    <a:pt x="1362" y="1483"/>
                    <a:pt x="1357" y="1483"/>
                    <a:pt x="1352" y="1483"/>
                  </a:cubicBezTo>
                  <a:cubicBezTo>
                    <a:pt x="1352" y="1485"/>
                    <a:pt x="1356" y="1485"/>
                    <a:pt x="1358" y="1486"/>
                  </a:cubicBezTo>
                  <a:cubicBezTo>
                    <a:pt x="1358" y="1489"/>
                    <a:pt x="1353" y="1488"/>
                    <a:pt x="1349" y="1488"/>
                  </a:cubicBezTo>
                  <a:cubicBezTo>
                    <a:pt x="1345" y="1490"/>
                    <a:pt x="1344" y="1495"/>
                    <a:pt x="1343" y="1500"/>
                  </a:cubicBezTo>
                  <a:cubicBezTo>
                    <a:pt x="1340" y="1497"/>
                    <a:pt x="1337" y="1498"/>
                    <a:pt x="1338" y="1503"/>
                  </a:cubicBezTo>
                  <a:cubicBezTo>
                    <a:pt x="1335" y="1503"/>
                    <a:pt x="1335" y="1499"/>
                    <a:pt x="1335" y="1497"/>
                  </a:cubicBezTo>
                  <a:cubicBezTo>
                    <a:pt x="1331" y="1497"/>
                    <a:pt x="1326" y="1498"/>
                    <a:pt x="1326" y="1494"/>
                  </a:cubicBezTo>
                  <a:cubicBezTo>
                    <a:pt x="1323" y="1496"/>
                    <a:pt x="1323" y="1501"/>
                    <a:pt x="1317" y="1500"/>
                  </a:cubicBezTo>
                  <a:cubicBezTo>
                    <a:pt x="1316" y="1507"/>
                    <a:pt x="1322" y="1509"/>
                    <a:pt x="1323" y="1515"/>
                  </a:cubicBezTo>
                  <a:cubicBezTo>
                    <a:pt x="1324" y="1522"/>
                    <a:pt x="1313" y="1528"/>
                    <a:pt x="1320" y="1532"/>
                  </a:cubicBezTo>
                  <a:cubicBezTo>
                    <a:pt x="1319" y="1539"/>
                    <a:pt x="1304" y="1532"/>
                    <a:pt x="1302" y="1538"/>
                  </a:cubicBezTo>
                  <a:cubicBezTo>
                    <a:pt x="1299" y="1537"/>
                    <a:pt x="1301" y="1543"/>
                    <a:pt x="1300" y="1544"/>
                  </a:cubicBezTo>
                  <a:cubicBezTo>
                    <a:pt x="1296" y="1547"/>
                    <a:pt x="1285" y="1544"/>
                    <a:pt x="1288" y="1553"/>
                  </a:cubicBezTo>
                  <a:cubicBezTo>
                    <a:pt x="1281" y="1548"/>
                    <a:pt x="1261" y="1548"/>
                    <a:pt x="1259" y="1556"/>
                  </a:cubicBezTo>
                  <a:cubicBezTo>
                    <a:pt x="1259" y="1559"/>
                    <a:pt x="1262" y="1557"/>
                    <a:pt x="1262" y="1556"/>
                  </a:cubicBezTo>
                  <a:cubicBezTo>
                    <a:pt x="1268" y="1556"/>
                    <a:pt x="1260" y="1564"/>
                    <a:pt x="1256" y="1562"/>
                  </a:cubicBezTo>
                  <a:cubicBezTo>
                    <a:pt x="1257" y="1568"/>
                    <a:pt x="1247" y="1577"/>
                    <a:pt x="1253" y="1579"/>
                  </a:cubicBezTo>
                  <a:cubicBezTo>
                    <a:pt x="1253" y="1581"/>
                    <a:pt x="1249" y="1583"/>
                    <a:pt x="1247" y="1582"/>
                  </a:cubicBezTo>
                  <a:cubicBezTo>
                    <a:pt x="1246" y="1582"/>
                    <a:pt x="1243" y="1579"/>
                    <a:pt x="1244" y="1579"/>
                  </a:cubicBezTo>
                  <a:cubicBezTo>
                    <a:pt x="1242" y="1579"/>
                    <a:pt x="1234" y="1587"/>
                    <a:pt x="1235" y="1576"/>
                  </a:cubicBezTo>
                  <a:cubicBezTo>
                    <a:pt x="1232" y="1578"/>
                    <a:pt x="1231" y="1584"/>
                    <a:pt x="1229" y="1579"/>
                  </a:cubicBezTo>
                  <a:cubicBezTo>
                    <a:pt x="1225" y="1581"/>
                    <a:pt x="1232" y="1596"/>
                    <a:pt x="1232" y="1603"/>
                  </a:cubicBezTo>
                  <a:cubicBezTo>
                    <a:pt x="1234" y="1610"/>
                    <a:pt x="1228" y="1608"/>
                    <a:pt x="1226" y="1614"/>
                  </a:cubicBezTo>
                  <a:cubicBezTo>
                    <a:pt x="1225" y="1618"/>
                    <a:pt x="1227" y="1624"/>
                    <a:pt x="1218" y="1623"/>
                  </a:cubicBezTo>
                  <a:cubicBezTo>
                    <a:pt x="1217" y="1626"/>
                    <a:pt x="1223" y="1628"/>
                    <a:pt x="1223" y="1629"/>
                  </a:cubicBezTo>
                  <a:cubicBezTo>
                    <a:pt x="1224" y="1634"/>
                    <a:pt x="1219" y="1628"/>
                    <a:pt x="1218" y="1629"/>
                  </a:cubicBezTo>
                  <a:cubicBezTo>
                    <a:pt x="1216" y="1630"/>
                    <a:pt x="1215" y="1639"/>
                    <a:pt x="1218" y="1638"/>
                  </a:cubicBezTo>
                  <a:cubicBezTo>
                    <a:pt x="1216" y="1642"/>
                    <a:pt x="1215" y="1638"/>
                    <a:pt x="1212" y="1638"/>
                  </a:cubicBezTo>
                  <a:cubicBezTo>
                    <a:pt x="1213" y="1638"/>
                    <a:pt x="1210" y="1642"/>
                    <a:pt x="1209" y="1641"/>
                  </a:cubicBezTo>
                  <a:cubicBezTo>
                    <a:pt x="1204" y="1634"/>
                    <a:pt x="1210" y="1642"/>
                    <a:pt x="1206" y="1647"/>
                  </a:cubicBezTo>
                  <a:cubicBezTo>
                    <a:pt x="1201" y="1652"/>
                    <a:pt x="1200" y="1645"/>
                    <a:pt x="1194" y="1649"/>
                  </a:cubicBezTo>
                  <a:cubicBezTo>
                    <a:pt x="1190" y="1657"/>
                    <a:pt x="1208" y="1657"/>
                    <a:pt x="1197" y="1661"/>
                  </a:cubicBezTo>
                  <a:cubicBezTo>
                    <a:pt x="1198" y="1665"/>
                    <a:pt x="1202" y="1664"/>
                    <a:pt x="1206" y="1664"/>
                  </a:cubicBezTo>
                  <a:cubicBezTo>
                    <a:pt x="1205" y="1670"/>
                    <a:pt x="1206" y="1673"/>
                    <a:pt x="1212" y="1673"/>
                  </a:cubicBezTo>
                  <a:cubicBezTo>
                    <a:pt x="1217" y="1680"/>
                    <a:pt x="1206" y="1682"/>
                    <a:pt x="1206" y="1685"/>
                  </a:cubicBezTo>
                  <a:cubicBezTo>
                    <a:pt x="1206" y="1686"/>
                    <a:pt x="1208" y="1689"/>
                    <a:pt x="1209" y="1687"/>
                  </a:cubicBezTo>
                  <a:cubicBezTo>
                    <a:pt x="1206" y="1691"/>
                    <a:pt x="1208" y="1687"/>
                    <a:pt x="1206" y="1687"/>
                  </a:cubicBezTo>
                  <a:cubicBezTo>
                    <a:pt x="1202" y="1688"/>
                    <a:pt x="1203" y="1694"/>
                    <a:pt x="1194" y="1693"/>
                  </a:cubicBezTo>
                  <a:cubicBezTo>
                    <a:pt x="1198" y="1698"/>
                    <a:pt x="1197" y="1700"/>
                    <a:pt x="1188" y="1699"/>
                  </a:cubicBezTo>
                  <a:cubicBezTo>
                    <a:pt x="1191" y="1707"/>
                    <a:pt x="1184" y="1707"/>
                    <a:pt x="1185" y="1714"/>
                  </a:cubicBezTo>
                  <a:cubicBezTo>
                    <a:pt x="1174" y="1715"/>
                    <a:pt x="1188" y="1727"/>
                    <a:pt x="1177" y="1720"/>
                  </a:cubicBezTo>
                  <a:cubicBezTo>
                    <a:pt x="1178" y="1726"/>
                    <a:pt x="1175" y="1732"/>
                    <a:pt x="1177" y="1740"/>
                  </a:cubicBezTo>
                  <a:cubicBezTo>
                    <a:pt x="1177" y="1741"/>
                    <a:pt x="1180" y="1744"/>
                    <a:pt x="1180" y="1743"/>
                  </a:cubicBezTo>
                  <a:cubicBezTo>
                    <a:pt x="1180" y="1748"/>
                    <a:pt x="1174" y="1749"/>
                    <a:pt x="1180" y="1755"/>
                  </a:cubicBezTo>
                  <a:cubicBezTo>
                    <a:pt x="1183" y="1759"/>
                    <a:pt x="1179" y="1762"/>
                    <a:pt x="1182" y="1769"/>
                  </a:cubicBezTo>
                  <a:cubicBezTo>
                    <a:pt x="1185" y="1775"/>
                    <a:pt x="1191" y="1778"/>
                    <a:pt x="1194" y="1784"/>
                  </a:cubicBezTo>
                  <a:cubicBezTo>
                    <a:pt x="1201" y="1790"/>
                    <a:pt x="1206" y="1780"/>
                    <a:pt x="1212" y="1787"/>
                  </a:cubicBezTo>
                  <a:cubicBezTo>
                    <a:pt x="1214" y="1797"/>
                    <a:pt x="1203" y="1791"/>
                    <a:pt x="1197" y="1793"/>
                  </a:cubicBezTo>
                  <a:cubicBezTo>
                    <a:pt x="1185" y="1796"/>
                    <a:pt x="1172" y="1801"/>
                    <a:pt x="1162" y="1799"/>
                  </a:cubicBezTo>
                  <a:cubicBezTo>
                    <a:pt x="1162" y="1799"/>
                    <a:pt x="1162" y="1793"/>
                    <a:pt x="1162" y="1793"/>
                  </a:cubicBezTo>
                  <a:cubicBezTo>
                    <a:pt x="1149" y="1795"/>
                    <a:pt x="1145" y="1788"/>
                    <a:pt x="1136" y="1787"/>
                  </a:cubicBezTo>
                  <a:cubicBezTo>
                    <a:pt x="1136" y="1784"/>
                    <a:pt x="1136" y="1781"/>
                    <a:pt x="1136" y="1778"/>
                  </a:cubicBezTo>
                  <a:cubicBezTo>
                    <a:pt x="1133" y="1770"/>
                    <a:pt x="1124" y="1776"/>
                    <a:pt x="1124" y="1769"/>
                  </a:cubicBezTo>
                  <a:cubicBezTo>
                    <a:pt x="1124" y="1767"/>
                    <a:pt x="1121" y="1767"/>
                    <a:pt x="1121" y="1764"/>
                  </a:cubicBezTo>
                  <a:cubicBezTo>
                    <a:pt x="1121" y="1761"/>
                    <a:pt x="1118" y="1761"/>
                    <a:pt x="1118" y="1761"/>
                  </a:cubicBezTo>
                  <a:cubicBezTo>
                    <a:pt x="1118" y="1759"/>
                    <a:pt x="1124" y="1752"/>
                    <a:pt x="1118" y="1752"/>
                  </a:cubicBezTo>
                  <a:cubicBezTo>
                    <a:pt x="1114" y="1752"/>
                    <a:pt x="1118" y="1748"/>
                    <a:pt x="1118" y="1746"/>
                  </a:cubicBezTo>
                  <a:cubicBezTo>
                    <a:pt x="1118" y="1742"/>
                    <a:pt x="1113" y="1742"/>
                    <a:pt x="1112" y="1740"/>
                  </a:cubicBezTo>
                  <a:cubicBezTo>
                    <a:pt x="1112" y="1738"/>
                    <a:pt x="1116" y="1737"/>
                    <a:pt x="1115" y="1734"/>
                  </a:cubicBezTo>
                  <a:cubicBezTo>
                    <a:pt x="1115" y="1735"/>
                    <a:pt x="1113" y="1733"/>
                    <a:pt x="1112" y="1731"/>
                  </a:cubicBezTo>
                  <a:cubicBezTo>
                    <a:pt x="1111" y="1728"/>
                    <a:pt x="1109" y="1724"/>
                    <a:pt x="1106" y="1723"/>
                  </a:cubicBezTo>
                  <a:cubicBezTo>
                    <a:pt x="1105" y="1718"/>
                    <a:pt x="1110" y="1717"/>
                    <a:pt x="1109" y="1714"/>
                  </a:cubicBezTo>
                  <a:cubicBezTo>
                    <a:pt x="1109" y="1713"/>
                    <a:pt x="1104" y="1710"/>
                    <a:pt x="1103" y="1711"/>
                  </a:cubicBezTo>
                  <a:cubicBezTo>
                    <a:pt x="1104" y="1709"/>
                    <a:pt x="1114" y="1705"/>
                    <a:pt x="1106" y="1702"/>
                  </a:cubicBezTo>
                  <a:cubicBezTo>
                    <a:pt x="1106" y="1699"/>
                    <a:pt x="1110" y="1700"/>
                    <a:pt x="1112" y="1699"/>
                  </a:cubicBezTo>
                  <a:cubicBezTo>
                    <a:pt x="1112" y="1692"/>
                    <a:pt x="1112" y="1686"/>
                    <a:pt x="1112" y="1679"/>
                  </a:cubicBezTo>
                  <a:cubicBezTo>
                    <a:pt x="1110" y="1676"/>
                    <a:pt x="1107" y="1674"/>
                    <a:pt x="1103" y="1673"/>
                  </a:cubicBezTo>
                  <a:cubicBezTo>
                    <a:pt x="1107" y="1664"/>
                    <a:pt x="1114" y="1656"/>
                    <a:pt x="1109" y="1647"/>
                  </a:cubicBezTo>
                  <a:cubicBezTo>
                    <a:pt x="1118" y="1649"/>
                    <a:pt x="1117" y="1642"/>
                    <a:pt x="1124" y="1644"/>
                  </a:cubicBezTo>
                  <a:cubicBezTo>
                    <a:pt x="1124" y="1635"/>
                    <a:pt x="1124" y="1626"/>
                    <a:pt x="1124" y="1617"/>
                  </a:cubicBezTo>
                  <a:cubicBezTo>
                    <a:pt x="1138" y="1617"/>
                    <a:pt x="1132" y="1598"/>
                    <a:pt x="1139" y="1591"/>
                  </a:cubicBezTo>
                  <a:cubicBezTo>
                    <a:pt x="1136" y="1593"/>
                    <a:pt x="1133" y="1594"/>
                    <a:pt x="1133" y="1591"/>
                  </a:cubicBezTo>
                  <a:cubicBezTo>
                    <a:pt x="1127" y="1594"/>
                    <a:pt x="1124" y="1600"/>
                    <a:pt x="1124" y="1608"/>
                  </a:cubicBezTo>
                  <a:cubicBezTo>
                    <a:pt x="1120" y="1606"/>
                    <a:pt x="1115" y="1604"/>
                    <a:pt x="1115" y="1597"/>
                  </a:cubicBezTo>
                  <a:cubicBezTo>
                    <a:pt x="1110" y="1592"/>
                    <a:pt x="1124" y="1587"/>
                    <a:pt x="1121" y="1585"/>
                  </a:cubicBezTo>
                  <a:cubicBezTo>
                    <a:pt x="1115" y="1580"/>
                    <a:pt x="1122" y="1587"/>
                    <a:pt x="1127" y="1582"/>
                  </a:cubicBezTo>
                  <a:cubicBezTo>
                    <a:pt x="1129" y="1567"/>
                    <a:pt x="1122" y="1553"/>
                    <a:pt x="1124" y="1541"/>
                  </a:cubicBezTo>
                  <a:cubicBezTo>
                    <a:pt x="1124" y="1541"/>
                    <a:pt x="1129" y="1541"/>
                    <a:pt x="1130" y="1541"/>
                  </a:cubicBezTo>
                  <a:cubicBezTo>
                    <a:pt x="1128" y="1527"/>
                    <a:pt x="1130" y="1526"/>
                    <a:pt x="1130" y="1509"/>
                  </a:cubicBezTo>
                  <a:cubicBezTo>
                    <a:pt x="1136" y="1501"/>
                    <a:pt x="1147" y="1491"/>
                    <a:pt x="1142" y="1480"/>
                  </a:cubicBezTo>
                  <a:cubicBezTo>
                    <a:pt x="1152" y="1492"/>
                    <a:pt x="1142" y="1459"/>
                    <a:pt x="1153" y="1471"/>
                  </a:cubicBezTo>
                  <a:cubicBezTo>
                    <a:pt x="1153" y="1465"/>
                    <a:pt x="1153" y="1458"/>
                    <a:pt x="1150" y="1450"/>
                  </a:cubicBezTo>
                  <a:cubicBezTo>
                    <a:pt x="1149" y="1447"/>
                    <a:pt x="1145" y="1442"/>
                    <a:pt x="1144" y="1439"/>
                  </a:cubicBezTo>
                  <a:cubicBezTo>
                    <a:pt x="1144" y="1434"/>
                    <a:pt x="1147" y="1434"/>
                    <a:pt x="1147" y="1430"/>
                  </a:cubicBezTo>
                  <a:cubicBezTo>
                    <a:pt x="1148" y="1424"/>
                    <a:pt x="1145" y="1414"/>
                    <a:pt x="1153" y="1421"/>
                  </a:cubicBezTo>
                  <a:cubicBezTo>
                    <a:pt x="1153" y="1413"/>
                    <a:pt x="1153" y="1405"/>
                    <a:pt x="1156" y="1398"/>
                  </a:cubicBezTo>
                  <a:cubicBezTo>
                    <a:pt x="1158" y="1392"/>
                    <a:pt x="1157" y="1395"/>
                    <a:pt x="1156" y="1389"/>
                  </a:cubicBezTo>
                  <a:cubicBezTo>
                    <a:pt x="1156" y="1386"/>
                    <a:pt x="1163" y="1378"/>
                    <a:pt x="1159" y="1374"/>
                  </a:cubicBezTo>
                  <a:cubicBezTo>
                    <a:pt x="1156" y="1372"/>
                    <a:pt x="1158" y="1371"/>
                    <a:pt x="1159" y="1365"/>
                  </a:cubicBezTo>
                  <a:cubicBezTo>
                    <a:pt x="1160" y="1362"/>
                    <a:pt x="1159" y="1358"/>
                    <a:pt x="1159" y="1354"/>
                  </a:cubicBezTo>
                  <a:cubicBezTo>
                    <a:pt x="1159" y="1349"/>
                    <a:pt x="1162" y="1349"/>
                    <a:pt x="1162" y="1345"/>
                  </a:cubicBezTo>
                  <a:cubicBezTo>
                    <a:pt x="1163" y="1334"/>
                    <a:pt x="1161" y="1323"/>
                    <a:pt x="1162" y="1313"/>
                  </a:cubicBezTo>
                  <a:cubicBezTo>
                    <a:pt x="1162" y="1309"/>
                    <a:pt x="1165" y="1307"/>
                    <a:pt x="1165" y="1304"/>
                  </a:cubicBezTo>
                  <a:cubicBezTo>
                    <a:pt x="1164" y="1295"/>
                    <a:pt x="1155" y="1287"/>
                    <a:pt x="1156" y="1278"/>
                  </a:cubicBezTo>
                  <a:cubicBezTo>
                    <a:pt x="1155" y="1273"/>
                    <a:pt x="1152" y="1279"/>
                    <a:pt x="1147" y="1278"/>
                  </a:cubicBezTo>
                  <a:cubicBezTo>
                    <a:pt x="1144" y="1272"/>
                    <a:pt x="1134" y="1263"/>
                    <a:pt x="1127" y="1263"/>
                  </a:cubicBezTo>
                  <a:cubicBezTo>
                    <a:pt x="1126" y="1263"/>
                    <a:pt x="1122" y="1256"/>
                    <a:pt x="1121" y="1257"/>
                  </a:cubicBezTo>
                  <a:cubicBezTo>
                    <a:pt x="1116" y="1262"/>
                    <a:pt x="1121" y="1256"/>
                    <a:pt x="1118" y="1254"/>
                  </a:cubicBezTo>
                  <a:cubicBezTo>
                    <a:pt x="1114" y="1252"/>
                    <a:pt x="1105" y="1257"/>
                    <a:pt x="1112" y="1248"/>
                  </a:cubicBezTo>
                  <a:cubicBezTo>
                    <a:pt x="1112" y="1243"/>
                    <a:pt x="1104" y="1248"/>
                    <a:pt x="1100" y="1246"/>
                  </a:cubicBezTo>
                  <a:cubicBezTo>
                    <a:pt x="1100" y="1245"/>
                    <a:pt x="1101" y="1240"/>
                    <a:pt x="1100" y="1240"/>
                  </a:cubicBezTo>
                  <a:cubicBezTo>
                    <a:pt x="1099" y="1239"/>
                    <a:pt x="1096" y="1238"/>
                    <a:pt x="1095" y="1237"/>
                  </a:cubicBezTo>
                  <a:cubicBezTo>
                    <a:pt x="1091" y="1233"/>
                    <a:pt x="1087" y="1225"/>
                    <a:pt x="1086" y="1216"/>
                  </a:cubicBezTo>
                  <a:cubicBezTo>
                    <a:pt x="1086" y="1213"/>
                    <a:pt x="1081" y="1215"/>
                    <a:pt x="1080" y="1213"/>
                  </a:cubicBezTo>
                  <a:cubicBezTo>
                    <a:pt x="1078" y="1211"/>
                    <a:pt x="1079" y="1199"/>
                    <a:pt x="1074" y="1199"/>
                  </a:cubicBezTo>
                  <a:cubicBezTo>
                    <a:pt x="1069" y="1198"/>
                    <a:pt x="1066" y="1181"/>
                    <a:pt x="1062" y="1175"/>
                  </a:cubicBezTo>
                  <a:cubicBezTo>
                    <a:pt x="1059" y="1171"/>
                    <a:pt x="1055" y="1165"/>
                    <a:pt x="1051" y="1158"/>
                  </a:cubicBezTo>
                  <a:cubicBezTo>
                    <a:pt x="1049" y="1155"/>
                    <a:pt x="1046" y="1154"/>
                    <a:pt x="1045" y="1152"/>
                  </a:cubicBezTo>
                  <a:cubicBezTo>
                    <a:pt x="1044" y="1150"/>
                    <a:pt x="1046" y="1147"/>
                    <a:pt x="1045" y="1146"/>
                  </a:cubicBezTo>
                  <a:cubicBezTo>
                    <a:pt x="1043" y="1143"/>
                    <a:pt x="1041" y="1145"/>
                    <a:pt x="1039" y="1143"/>
                  </a:cubicBezTo>
                  <a:cubicBezTo>
                    <a:pt x="1039" y="1143"/>
                    <a:pt x="1035" y="1121"/>
                    <a:pt x="1033" y="1137"/>
                  </a:cubicBezTo>
                  <a:cubicBezTo>
                    <a:pt x="1027" y="1134"/>
                    <a:pt x="1032" y="1119"/>
                    <a:pt x="1030" y="1111"/>
                  </a:cubicBezTo>
                  <a:cubicBezTo>
                    <a:pt x="1039" y="1111"/>
                    <a:pt x="1038" y="1103"/>
                    <a:pt x="1042" y="1099"/>
                  </a:cubicBezTo>
                  <a:cubicBezTo>
                    <a:pt x="1044" y="1091"/>
                    <a:pt x="1036" y="1094"/>
                    <a:pt x="1033" y="1090"/>
                  </a:cubicBezTo>
                  <a:cubicBezTo>
                    <a:pt x="1033" y="1081"/>
                    <a:pt x="1038" y="1078"/>
                    <a:pt x="1036" y="1067"/>
                  </a:cubicBezTo>
                  <a:cubicBezTo>
                    <a:pt x="1038" y="1065"/>
                    <a:pt x="1041" y="1064"/>
                    <a:pt x="1045" y="1064"/>
                  </a:cubicBezTo>
                  <a:cubicBezTo>
                    <a:pt x="1046" y="1062"/>
                    <a:pt x="1044" y="1057"/>
                    <a:pt x="1045" y="1055"/>
                  </a:cubicBezTo>
                  <a:cubicBezTo>
                    <a:pt x="1046" y="1054"/>
                    <a:pt x="1050" y="1056"/>
                    <a:pt x="1051" y="1055"/>
                  </a:cubicBezTo>
                  <a:cubicBezTo>
                    <a:pt x="1051" y="1055"/>
                    <a:pt x="1050" y="1053"/>
                    <a:pt x="1051" y="1052"/>
                  </a:cubicBezTo>
                  <a:cubicBezTo>
                    <a:pt x="1051" y="1052"/>
                    <a:pt x="1058" y="1047"/>
                    <a:pt x="1057" y="1046"/>
                  </a:cubicBezTo>
                  <a:cubicBezTo>
                    <a:pt x="1056" y="1046"/>
                    <a:pt x="1054" y="1046"/>
                    <a:pt x="1054" y="1046"/>
                  </a:cubicBezTo>
                  <a:cubicBezTo>
                    <a:pt x="1054" y="1046"/>
                    <a:pt x="1055" y="1041"/>
                    <a:pt x="1057" y="1044"/>
                  </a:cubicBezTo>
                  <a:cubicBezTo>
                    <a:pt x="1063" y="1051"/>
                    <a:pt x="1059" y="1038"/>
                    <a:pt x="1065" y="1038"/>
                  </a:cubicBezTo>
                  <a:cubicBezTo>
                    <a:pt x="1071" y="1037"/>
                    <a:pt x="1068" y="1032"/>
                    <a:pt x="1071" y="1026"/>
                  </a:cubicBezTo>
                  <a:cubicBezTo>
                    <a:pt x="1071" y="1027"/>
                    <a:pt x="1085" y="1016"/>
                    <a:pt x="1077" y="1008"/>
                  </a:cubicBezTo>
                  <a:cubicBezTo>
                    <a:pt x="1074" y="1005"/>
                    <a:pt x="1078" y="1007"/>
                    <a:pt x="1077" y="1003"/>
                  </a:cubicBezTo>
                  <a:cubicBezTo>
                    <a:pt x="1076" y="996"/>
                    <a:pt x="1071" y="975"/>
                    <a:pt x="1074" y="967"/>
                  </a:cubicBezTo>
                  <a:cubicBezTo>
                    <a:pt x="1060" y="970"/>
                    <a:pt x="1060" y="958"/>
                    <a:pt x="1045" y="962"/>
                  </a:cubicBezTo>
                  <a:cubicBezTo>
                    <a:pt x="1040" y="964"/>
                    <a:pt x="1046" y="966"/>
                    <a:pt x="1042" y="973"/>
                  </a:cubicBezTo>
                  <a:cubicBezTo>
                    <a:pt x="1027" y="974"/>
                    <a:pt x="1021" y="965"/>
                    <a:pt x="1007" y="965"/>
                  </a:cubicBezTo>
                  <a:cubicBezTo>
                    <a:pt x="1007" y="959"/>
                    <a:pt x="999" y="961"/>
                    <a:pt x="1001" y="953"/>
                  </a:cubicBezTo>
                  <a:cubicBezTo>
                    <a:pt x="997" y="951"/>
                    <a:pt x="993" y="952"/>
                    <a:pt x="989" y="950"/>
                  </a:cubicBezTo>
                  <a:cubicBezTo>
                    <a:pt x="988" y="949"/>
                    <a:pt x="990" y="945"/>
                    <a:pt x="989" y="944"/>
                  </a:cubicBezTo>
                  <a:cubicBezTo>
                    <a:pt x="988" y="943"/>
                    <a:pt x="984" y="945"/>
                    <a:pt x="983" y="944"/>
                  </a:cubicBezTo>
                  <a:cubicBezTo>
                    <a:pt x="981" y="941"/>
                    <a:pt x="983" y="935"/>
                    <a:pt x="978" y="935"/>
                  </a:cubicBezTo>
                  <a:cubicBezTo>
                    <a:pt x="977" y="927"/>
                    <a:pt x="982" y="929"/>
                    <a:pt x="978" y="924"/>
                  </a:cubicBezTo>
                  <a:cubicBezTo>
                    <a:pt x="977" y="920"/>
                    <a:pt x="975" y="922"/>
                    <a:pt x="975" y="924"/>
                  </a:cubicBezTo>
                  <a:cubicBezTo>
                    <a:pt x="970" y="920"/>
                    <a:pt x="969" y="914"/>
                    <a:pt x="960" y="915"/>
                  </a:cubicBezTo>
                  <a:cubicBezTo>
                    <a:pt x="964" y="905"/>
                    <a:pt x="951" y="913"/>
                    <a:pt x="954" y="903"/>
                  </a:cubicBezTo>
                  <a:cubicBezTo>
                    <a:pt x="951" y="903"/>
                    <a:pt x="935" y="902"/>
                    <a:pt x="940" y="903"/>
                  </a:cubicBezTo>
                  <a:cubicBezTo>
                    <a:pt x="936" y="902"/>
                    <a:pt x="939" y="899"/>
                    <a:pt x="937" y="897"/>
                  </a:cubicBezTo>
                  <a:cubicBezTo>
                    <a:pt x="936" y="896"/>
                    <a:pt x="932" y="898"/>
                    <a:pt x="931" y="897"/>
                  </a:cubicBezTo>
                  <a:cubicBezTo>
                    <a:pt x="929" y="897"/>
                    <a:pt x="922" y="892"/>
                    <a:pt x="913" y="894"/>
                  </a:cubicBezTo>
                  <a:cubicBezTo>
                    <a:pt x="917" y="883"/>
                    <a:pt x="907" y="890"/>
                    <a:pt x="902" y="886"/>
                  </a:cubicBezTo>
                  <a:cubicBezTo>
                    <a:pt x="900" y="885"/>
                    <a:pt x="902" y="881"/>
                    <a:pt x="902" y="880"/>
                  </a:cubicBezTo>
                  <a:cubicBezTo>
                    <a:pt x="901" y="879"/>
                    <a:pt x="896" y="881"/>
                    <a:pt x="896" y="880"/>
                  </a:cubicBezTo>
                  <a:cubicBezTo>
                    <a:pt x="895" y="878"/>
                    <a:pt x="897" y="875"/>
                    <a:pt x="896" y="874"/>
                  </a:cubicBezTo>
                  <a:cubicBezTo>
                    <a:pt x="895" y="873"/>
                    <a:pt x="891" y="875"/>
                    <a:pt x="890" y="874"/>
                  </a:cubicBezTo>
                  <a:cubicBezTo>
                    <a:pt x="889" y="873"/>
                    <a:pt x="891" y="869"/>
                    <a:pt x="890" y="868"/>
                  </a:cubicBezTo>
                  <a:cubicBezTo>
                    <a:pt x="887" y="866"/>
                    <a:pt x="887" y="871"/>
                    <a:pt x="887" y="871"/>
                  </a:cubicBezTo>
                  <a:cubicBezTo>
                    <a:pt x="885" y="871"/>
                    <a:pt x="878" y="867"/>
                    <a:pt x="878" y="865"/>
                  </a:cubicBezTo>
                  <a:cubicBezTo>
                    <a:pt x="874" y="870"/>
                    <a:pt x="873" y="864"/>
                    <a:pt x="869" y="865"/>
                  </a:cubicBezTo>
                  <a:cubicBezTo>
                    <a:pt x="865" y="866"/>
                    <a:pt x="860" y="871"/>
                    <a:pt x="855" y="871"/>
                  </a:cubicBezTo>
                  <a:cubicBezTo>
                    <a:pt x="848" y="871"/>
                    <a:pt x="847" y="868"/>
                    <a:pt x="843" y="868"/>
                  </a:cubicBezTo>
                  <a:cubicBezTo>
                    <a:pt x="835" y="868"/>
                    <a:pt x="838" y="872"/>
                    <a:pt x="831" y="868"/>
                  </a:cubicBezTo>
                  <a:cubicBezTo>
                    <a:pt x="827" y="865"/>
                    <a:pt x="825" y="868"/>
                    <a:pt x="817" y="865"/>
                  </a:cubicBezTo>
                  <a:cubicBezTo>
                    <a:pt x="815" y="864"/>
                    <a:pt x="815" y="860"/>
                    <a:pt x="814" y="859"/>
                  </a:cubicBezTo>
                  <a:cubicBezTo>
                    <a:pt x="812" y="858"/>
                    <a:pt x="809" y="860"/>
                    <a:pt x="808" y="859"/>
                  </a:cubicBezTo>
                  <a:cubicBezTo>
                    <a:pt x="804" y="858"/>
                    <a:pt x="791" y="856"/>
                    <a:pt x="799" y="850"/>
                  </a:cubicBezTo>
                  <a:cubicBezTo>
                    <a:pt x="790" y="851"/>
                    <a:pt x="790" y="844"/>
                    <a:pt x="781" y="845"/>
                  </a:cubicBezTo>
                  <a:cubicBezTo>
                    <a:pt x="780" y="842"/>
                    <a:pt x="778" y="840"/>
                    <a:pt x="779" y="836"/>
                  </a:cubicBezTo>
                  <a:cubicBezTo>
                    <a:pt x="766" y="834"/>
                    <a:pt x="762" y="824"/>
                    <a:pt x="749" y="824"/>
                  </a:cubicBezTo>
                  <a:cubicBezTo>
                    <a:pt x="747" y="814"/>
                    <a:pt x="741" y="809"/>
                    <a:pt x="743" y="795"/>
                  </a:cubicBezTo>
                  <a:cubicBezTo>
                    <a:pt x="743" y="783"/>
                    <a:pt x="727" y="789"/>
                    <a:pt x="735" y="777"/>
                  </a:cubicBezTo>
                  <a:cubicBezTo>
                    <a:pt x="731" y="777"/>
                    <a:pt x="729" y="778"/>
                    <a:pt x="729" y="780"/>
                  </a:cubicBezTo>
                  <a:cubicBezTo>
                    <a:pt x="725" y="780"/>
                    <a:pt x="727" y="776"/>
                    <a:pt x="726" y="774"/>
                  </a:cubicBezTo>
                  <a:cubicBezTo>
                    <a:pt x="724" y="771"/>
                    <a:pt x="717" y="771"/>
                    <a:pt x="717" y="765"/>
                  </a:cubicBezTo>
                  <a:cubicBezTo>
                    <a:pt x="717" y="762"/>
                    <a:pt x="712" y="763"/>
                    <a:pt x="708" y="763"/>
                  </a:cubicBezTo>
                  <a:cubicBezTo>
                    <a:pt x="708" y="761"/>
                    <a:pt x="712" y="759"/>
                    <a:pt x="711" y="757"/>
                  </a:cubicBezTo>
                  <a:cubicBezTo>
                    <a:pt x="711" y="756"/>
                    <a:pt x="709" y="751"/>
                    <a:pt x="708" y="751"/>
                  </a:cubicBezTo>
                  <a:cubicBezTo>
                    <a:pt x="707" y="750"/>
                    <a:pt x="703" y="752"/>
                    <a:pt x="702" y="751"/>
                  </a:cubicBezTo>
                  <a:cubicBezTo>
                    <a:pt x="700" y="749"/>
                    <a:pt x="702" y="744"/>
                    <a:pt x="700" y="742"/>
                  </a:cubicBezTo>
                  <a:cubicBezTo>
                    <a:pt x="693" y="735"/>
                    <a:pt x="684" y="734"/>
                    <a:pt x="682" y="722"/>
                  </a:cubicBezTo>
                  <a:cubicBezTo>
                    <a:pt x="676" y="716"/>
                    <a:pt x="676" y="724"/>
                    <a:pt x="670" y="719"/>
                  </a:cubicBezTo>
                  <a:cubicBezTo>
                    <a:pt x="672" y="713"/>
                    <a:pt x="666" y="712"/>
                    <a:pt x="664" y="710"/>
                  </a:cubicBezTo>
                  <a:cubicBezTo>
                    <a:pt x="662" y="705"/>
                    <a:pt x="665" y="695"/>
                    <a:pt x="656" y="695"/>
                  </a:cubicBezTo>
                  <a:cubicBezTo>
                    <a:pt x="657" y="681"/>
                    <a:pt x="650" y="675"/>
                    <a:pt x="641" y="672"/>
                  </a:cubicBezTo>
                  <a:cubicBezTo>
                    <a:pt x="638" y="674"/>
                    <a:pt x="637" y="677"/>
                    <a:pt x="635" y="681"/>
                  </a:cubicBezTo>
                  <a:cubicBezTo>
                    <a:pt x="633" y="687"/>
                    <a:pt x="641" y="689"/>
                    <a:pt x="644" y="692"/>
                  </a:cubicBezTo>
                  <a:cubicBezTo>
                    <a:pt x="645" y="693"/>
                    <a:pt x="643" y="697"/>
                    <a:pt x="644" y="698"/>
                  </a:cubicBezTo>
                  <a:cubicBezTo>
                    <a:pt x="644" y="698"/>
                    <a:pt x="647" y="698"/>
                    <a:pt x="647" y="698"/>
                  </a:cubicBezTo>
                  <a:cubicBezTo>
                    <a:pt x="649" y="702"/>
                    <a:pt x="644" y="710"/>
                    <a:pt x="650" y="710"/>
                  </a:cubicBezTo>
                  <a:cubicBezTo>
                    <a:pt x="654" y="710"/>
                    <a:pt x="652" y="718"/>
                    <a:pt x="656" y="725"/>
                  </a:cubicBezTo>
                  <a:cubicBezTo>
                    <a:pt x="656" y="726"/>
                    <a:pt x="658" y="724"/>
                    <a:pt x="659" y="727"/>
                  </a:cubicBezTo>
                  <a:cubicBezTo>
                    <a:pt x="659" y="733"/>
                    <a:pt x="667" y="731"/>
                    <a:pt x="664" y="742"/>
                  </a:cubicBezTo>
                  <a:cubicBezTo>
                    <a:pt x="665" y="746"/>
                    <a:pt x="670" y="745"/>
                    <a:pt x="673" y="745"/>
                  </a:cubicBezTo>
                  <a:cubicBezTo>
                    <a:pt x="671" y="749"/>
                    <a:pt x="676" y="750"/>
                    <a:pt x="676" y="751"/>
                  </a:cubicBezTo>
                  <a:cubicBezTo>
                    <a:pt x="677" y="754"/>
                    <a:pt x="673" y="757"/>
                    <a:pt x="673" y="757"/>
                  </a:cubicBezTo>
                  <a:cubicBezTo>
                    <a:pt x="674" y="761"/>
                    <a:pt x="683" y="760"/>
                    <a:pt x="679" y="768"/>
                  </a:cubicBezTo>
                  <a:cubicBezTo>
                    <a:pt x="676" y="765"/>
                    <a:pt x="674" y="760"/>
                    <a:pt x="664" y="763"/>
                  </a:cubicBezTo>
                  <a:cubicBezTo>
                    <a:pt x="668" y="751"/>
                    <a:pt x="658" y="753"/>
                    <a:pt x="659" y="745"/>
                  </a:cubicBezTo>
                  <a:cubicBezTo>
                    <a:pt x="657" y="740"/>
                    <a:pt x="653" y="739"/>
                    <a:pt x="650" y="736"/>
                  </a:cubicBezTo>
                  <a:cubicBezTo>
                    <a:pt x="647" y="734"/>
                    <a:pt x="646" y="731"/>
                    <a:pt x="644" y="727"/>
                  </a:cubicBezTo>
                  <a:cubicBezTo>
                    <a:pt x="638" y="727"/>
                    <a:pt x="634" y="725"/>
                    <a:pt x="632" y="722"/>
                  </a:cubicBezTo>
                  <a:cubicBezTo>
                    <a:pt x="632" y="714"/>
                    <a:pt x="634" y="718"/>
                    <a:pt x="638" y="719"/>
                  </a:cubicBezTo>
                  <a:cubicBezTo>
                    <a:pt x="641" y="706"/>
                    <a:pt x="628" y="709"/>
                    <a:pt x="629" y="698"/>
                  </a:cubicBezTo>
                  <a:cubicBezTo>
                    <a:pt x="624" y="697"/>
                    <a:pt x="622" y="692"/>
                    <a:pt x="615" y="692"/>
                  </a:cubicBezTo>
                  <a:cubicBezTo>
                    <a:pt x="615" y="685"/>
                    <a:pt x="619" y="685"/>
                    <a:pt x="615" y="678"/>
                  </a:cubicBezTo>
                  <a:cubicBezTo>
                    <a:pt x="614" y="677"/>
                    <a:pt x="612" y="675"/>
                    <a:pt x="612" y="675"/>
                  </a:cubicBezTo>
                  <a:cubicBezTo>
                    <a:pt x="609" y="668"/>
                    <a:pt x="611" y="658"/>
                    <a:pt x="597" y="660"/>
                  </a:cubicBezTo>
                  <a:cubicBezTo>
                    <a:pt x="600" y="657"/>
                    <a:pt x="599" y="655"/>
                    <a:pt x="597" y="651"/>
                  </a:cubicBezTo>
                  <a:cubicBezTo>
                    <a:pt x="597" y="651"/>
                    <a:pt x="595" y="646"/>
                    <a:pt x="594" y="645"/>
                  </a:cubicBezTo>
                  <a:cubicBezTo>
                    <a:pt x="593" y="645"/>
                    <a:pt x="586" y="647"/>
                    <a:pt x="585" y="645"/>
                  </a:cubicBezTo>
                  <a:cubicBezTo>
                    <a:pt x="584" y="643"/>
                    <a:pt x="591" y="642"/>
                    <a:pt x="591" y="643"/>
                  </a:cubicBezTo>
                  <a:cubicBezTo>
                    <a:pt x="589" y="636"/>
                    <a:pt x="573" y="634"/>
                    <a:pt x="565" y="631"/>
                  </a:cubicBezTo>
                  <a:cubicBezTo>
                    <a:pt x="563" y="629"/>
                    <a:pt x="563" y="627"/>
                    <a:pt x="562" y="625"/>
                  </a:cubicBezTo>
                  <a:cubicBezTo>
                    <a:pt x="560" y="622"/>
                    <a:pt x="559" y="619"/>
                    <a:pt x="556" y="616"/>
                  </a:cubicBezTo>
                  <a:cubicBezTo>
                    <a:pt x="554" y="614"/>
                    <a:pt x="554" y="606"/>
                    <a:pt x="550" y="599"/>
                  </a:cubicBezTo>
                  <a:cubicBezTo>
                    <a:pt x="550" y="597"/>
                    <a:pt x="545" y="597"/>
                    <a:pt x="544" y="596"/>
                  </a:cubicBezTo>
                  <a:cubicBezTo>
                    <a:pt x="542" y="591"/>
                    <a:pt x="546" y="586"/>
                    <a:pt x="539" y="587"/>
                  </a:cubicBezTo>
                  <a:cubicBezTo>
                    <a:pt x="539" y="576"/>
                    <a:pt x="533" y="569"/>
                    <a:pt x="527" y="561"/>
                  </a:cubicBezTo>
                  <a:cubicBezTo>
                    <a:pt x="524" y="557"/>
                    <a:pt x="524" y="549"/>
                    <a:pt x="518" y="552"/>
                  </a:cubicBezTo>
                  <a:cubicBezTo>
                    <a:pt x="522" y="518"/>
                    <a:pt x="517" y="497"/>
                    <a:pt x="518" y="455"/>
                  </a:cubicBezTo>
                  <a:cubicBezTo>
                    <a:pt x="518" y="453"/>
                    <a:pt x="515" y="452"/>
                    <a:pt x="515" y="449"/>
                  </a:cubicBezTo>
                  <a:cubicBezTo>
                    <a:pt x="513" y="448"/>
                    <a:pt x="511" y="445"/>
                    <a:pt x="509" y="444"/>
                  </a:cubicBezTo>
                  <a:cubicBezTo>
                    <a:pt x="508" y="442"/>
                    <a:pt x="507" y="440"/>
                    <a:pt x="503" y="441"/>
                  </a:cubicBezTo>
                  <a:cubicBezTo>
                    <a:pt x="502" y="426"/>
                    <a:pt x="490" y="418"/>
                    <a:pt x="480" y="408"/>
                  </a:cubicBezTo>
                  <a:cubicBezTo>
                    <a:pt x="479" y="407"/>
                    <a:pt x="477" y="406"/>
                    <a:pt x="477" y="403"/>
                  </a:cubicBezTo>
                  <a:cubicBezTo>
                    <a:pt x="479" y="405"/>
                    <a:pt x="485" y="407"/>
                    <a:pt x="486" y="403"/>
                  </a:cubicBezTo>
                  <a:cubicBezTo>
                    <a:pt x="492" y="403"/>
                    <a:pt x="490" y="411"/>
                    <a:pt x="498" y="408"/>
                  </a:cubicBezTo>
                  <a:cubicBezTo>
                    <a:pt x="500" y="411"/>
                    <a:pt x="501" y="415"/>
                    <a:pt x="500" y="420"/>
                  </a:cubicBezTo>
                  <a:cubicBezTo>
                    <a:pt x="515" y="418"/>
                    <a:pt x="519" y="427"/>
                    <a:pt x="527" y="432"/>
                  </a:cubicBezTo>
                  <a:cubicBezTo>
                    <a:pt x="525" y="442"/>
                    <a:pt x="532" y="445"/>
                    <a:pt x="536" y="449"/>
                  </a:cubicBezTo>
                  <a:cubicBezTo>
                    <a:pt x="538" y="449"/>
                    <a:pt x="539" y="444"/>
                    <a:pt x="539" y="441"/>
                  </a:cubicBezTo>
                  <a:cubicBezTo>
                    <a:pt x="538" y="437"/>
                    <a:pt x="533" y="437"/>
                    <a:pt x="533" y="435"/>
                  </a:cubicBezTo>
                  <a:cubicBezTo>
                    <a:pt x="531" y="430"/>
                    <a:pt x="531" y="427"/>
                    <a:pt x="530" y="423"/>
                  </a:cubicBezTo>
                  <a:cubicBezTo>
                    <a:pt x="529" y="421"/>
                    <a:pt x="527" y="420"/>
                    <a:pt x="527" y="420"/>
                  </a:cubicBezTo>
                  <a:cubicBezTo>
                    <a:pt x="526" y="418"/>
                    <a:pt x="529" y="416"/>
                    <a:pt x="530" y="417"/>
                  </a:cubicBezTo>
                  <a:cubicBezTo>
                    <a:pt x="526" y="411"/>
                    <a:pt x="519" y="412"/>
                    <a:pt x="521" y="405"/>
                  </a:cubicBezTo>
                  <a:cubicBezTo>
                    <a:pt x="507" y="407"/>
                    <a:pt x="505" y="396"/>
                    <a:pt x="492" y="397"/>
                  </a:cubicBezTo>
                  <a:cubicBezTo>
                    <a:pt x="495" y="387"/>
                    <a:pt x="482" y="394"/>
                    <a:pt x="486" y="385"/>
                  </a:cubicBezTo>
                  <a:cubicBezTo>
                    <a:pt x="483" y="382"/>
                    <a:pt x="479" y="385"/>
                    <a:pt x="474" y="379"/>
                  </a:cubicBezTo>
                  <a:cubicBezTo>
                    <a:pt x="474" y="376"/>
                    <a:pt x="478" y="377"/>
                    <a:pt x="480" y="376"/>
                  </a:cubicBezTo>
                  <a:cubicBezTo>
                    <a:pt x="484" y="368"/>
                    <a:pt x="470" y="372"/>
                    <a:pt x="471" y="373"/>
                  </a:cubicBezTo>
                  <a:cubicBezTo>
                    <a:pt x="468" y="372"/>
                    <a:pt x="470" y="369"/>
                    <a:pt x="468" y="367"/>
                  </a:cubicBezTo>
                  <a:cubicBezTo>
                    <a:pt x="468" y="367"/>
                    <a:pt x="463" y="368"/>
                    <a:pt x="462" y="367"/>
                  </a:cubicBezTo>
                  <a:cubicBezTo>
                    <a:pt x="462" y="365"/>
                    <a:pt x="466" y="364"/>
                    <a:pt x="465" y="362"/>
                  </a:cubicBezTo>
                  <a:cubicBezTo>
                    <a:pt x="464" y="357"/>
                    <a:pt x="462" y="363"/>
                    <a:pt x="457" y="362"/>
                  </a:cubicBezTo>
                  <a:cubicBezTo>
                    <a:pt x="450" y="357"/>
                    <a:pt x="454" y="350"/>
                    <a:pt x="451" y="347"/>
                  </a:cubicBezTo>
                  <a:cubicBezTo>
                    <a:pt x="449" y="345"/>
                    <a:pt x="446" y="343"/>
                    <a:pt x="442" y="344"/>
                  </a:cubicBezTo>
                  <a:cubicBezTo>
                    <a:pt x="452" y="327"/>
                    <a:pt x="419" y="339"/>
                    <a:pt x="421" y="321"/>
                  </a:cubicBezTo>
                  <a:cubicBezTo>
                    <a:pt x="424" y="321"/>
                    <a:pt x="427" y="321"/>
                    <a:pt x="430" y="321"/>
                  </a:cubicBezTo>
                  <a:cubicBezTo>
                    <a:pt x="431" y="314"/>
                    <a:pt x="417" y="322"/>
                    <a:pt x="421" y="312"/>
                  </a:cubicBezTo>
                  <a:cubicBezTo>
                    <a:pt x="416" y="312"/>
                    <a:pt x="410" y="312"/>
                    <a:pt x="404" y="312"/>
                  </a:cubicBezTo>
                  <a:cubicBezTo>
                    <a:pt x="410" y="308"/>
                    <a:pt x="400" y="305"/>
                    <a:pt x="407" y="303"/>
                  </a:cubicBezTo>
                  <a:cubicBezTo>
                    <a:pt x="408" y="298"/>
                    <a:pt x="399" y="298"/>
                    <a:pt x="401" y="300"/>
                  </a:cubicBezTo>
                  <a:cubicBezTo>
                    <a:pt x="395" y="294"/>
                    <a:pt x="400" y="293"/>
                    <a:pt x="395" y="285"/>
                  </a:cubicBezTo>
                  <a:cubicBezTo>
                    <a:pt x="389" y="285"/>
                    <a:pt x="383" y="285"/>
                    <a:pt x="378" y="285"/>
                  </a:cubicBezTo>
                  <a:cubicBezTo>
                    <a:pt x="379" y="281"/>
                    <a:pt x="382" y="278"/>
                    <a:pt x="383" y="274"/>
                  </a:cubicBezTo>
                  <a:cubicBezTo>
                    <a:pt x="381" y="268"/>
                    <a:pt x="375" y="272"/>
                    <a:pt x="380" y="265"/>
                  </a:cubicBezTo>
                  <a:cubicBezTo>
                    <a:pt x="371" y="266"/>
                    <a:pt x="364" y="270"/>
                    <a:pt x="351" y="268"/>
                  </a:cubicBezTo>
                  <a:cubicBezTo>
                    <a:pt x="352" y="260"/>
                    <a:pt x="344" y="256"/>
                    <a:pt x="337" y="253"/>
                  </a:cubicBezTo>
                  <a:cubicBezTo>
                    <a:pt x="335" y="252"/>
                    <a:pt x="330" y="252"/>
                    <a:pt x="328" y="250"/>
                  </a:cubicBezTo>
                  <a:cubicBezTo>
                    <a:pt x="327" y="250"/>
                    <a:pt x="328" y="245"/>
                    <a:pt x="328" y="244"/>
                  </a:cubicBezTo>
                  <a:cubicBezTo>
                    <a:pt x="327" y="243"/>
                    <a:pt x="321" y="245"/>
                    <a:pt x="322" y="242"/>
                  </a:cubicBezTo>
                  <a:cubicBezTo>
                    <a:pt x="312" y="237"/>
                    <a:pt x="292" y="248"/>
                    <a:pt x="287" y="242"/>
                  </a:cubicBezTo>
                  <a:cubicBezTo>
                    <a:pt x="287" y="241"/>
                    <a:pt x="287" y="239"/>
                    <a:pt x="287" y="239"/>
                  </a:cubicBezTo>
                  <a:cubicBezTo>
                    <a:pt x="284" y="238"/>
                    <a:pt x="281" y="242"/>
                    <a:pt x="281" y="242"/>
                  </a:cubicBezTo>
                  <a:cubicBezTo>
                    <a:pt x="277" y="241"/>
                    <a:pt x="278" y="232"/>
                    <a:pt x="266" y="236"/>
                  </a:cubicBezTo>
                  <a:cubicBezTo>
                    <a:pt x="266" y="228"/>
                    <a:pt x="253" y="232"/>
                    <a:pt x="260" y="224"/>
                  </a:cubicBezTo>
                  <a:cubicBezTo>
                    <a:pt x="258" y="224"/>
                    <a:pt x="258" y="227"/>
                    <a:pt x="255" y="227"/>
                  </a:cubicBezTo>
                  <a:cubicBezTo>
                    <a:pt x="253" y="227"/>
                    <a:pt x="251" y="224"/>
                    <a:pt x="252" y="224"/>
                  </a:cubicBezTo>
                  <a:cubicBezTo>
                    <a:pt x="246" y="225"/>
                    <a:pt x="242" y="231"/>
                    <a:pt x="237" y="227"/>
                  </a:cubicBezTo>
                  <a:cubicBezTo>
                    <a:pt x="231" y="226"/>
                    <a:pt x="236" y="237"/>
                    <a:pt x="234" y="242"/>
                  </a:cubicBezTo>
                  <a:cubicBezTo>
                    <a:pt x="232" y="240"/>
                    <a:pt x="229" y="238"/>
                    <a:pt x="225" y="239"/>
                  </a:cubicBezTo>
                  <a:cubicBezTo>
                    <a:pt x="222" y="239"/>
                    <a:pt x="225" y="244"/>
                    <a:pt x="222" y="244"/>
                  </a:cubicBezTo>
                  <a:cubicBezTo>
                    <a:pt x="219" y="246"/>
                    <a:pt x="209" y="245"/>
                    <a:pt x="205" y="247"/>
                  </a:cubicBezTo>
                  <a:cubicBezTo>
                    <a:pt x="202" y="249"/>
                    <a:pt x="202" y="253"/>
                    <a:pt x="199" y="253"/>
                  </a:cubicBezTo>
                  <a:cubicBezTo>
                    <a:pt x="194" y="254"/>
                    <a:pt x="193" y="250"/>
                    <a:pt x="187" y="250"/>
                  </a:cubicBezTo>
                  <a:cubicBezTo>
                    <a:pt x="192" y="246"/>
                    <a:pt x="199" y="245"/>
                    <a:pt x="196" y="233"/>
                  </a:cubicBezTo>
                  <a:cubicBezTo>
                    <a:pt x="201" y="234"/>
                    <a:pt x="202" y="231"/>
                    <a:pt x="202" y="227"/>
                  </a:cubicBezTo>
                  <a:cubicBezTo>
                    <a:pt x="201" y="223"/>
                    <a:pt x="197" y="224"/>
                    <a:pt x="193" y="224"/>
                  </a:cubicBezTo>
                  <a:cubicBezTo>
                    <a:pt x="189" y="227"/>
                    <a:pt x="191" y="232"/>
                    <a:pt x="184" y="236"/>
                  </a:cubicBezTo>
                  <a:cubicBezTo>
                    <a:pt x="182" y="237"/>
                    <a:pt x="182" y="241"/>
                    <a:pt x="179" y="242"/>
                  </a:cubicBezTo>
                  <a:cubicBezTo>
                    <a:pt x="175" y="242"/>
                    <a:pt x="176" y="250"/>
                    <a:pt x="170" y="247"/>
                  </a:cubicBezTo>
                  <a:cubicBezTo>
                    <a:pt x="171" y="252"/>
                    <a:pt x="167" y="253"/>
                    <a:pt x="164" y="253"/>
                  </a:cubicBezTo>
                  <a:cubicBezTo>
                    <a:pt x="164" y="257"/>
                    <a:pt x="164" y="261"/>
                    <a:pt x="164" y="265"/>
                  </a:cubicBezTo>
                  <a:cubicBezTo>
                    <a:pt x="156" y="268"/>
                    <a:pt x="153" y="277"/>
                    <a:pt x="146" y="283"/>
                  </a:cubicBezTo>
                  <a:cubicBezTo>
                    <a:pt x="145" y="283"/>
                    <a:pt x="141" y="282"/>
                    <a:pt x="140" y="283"/>
                  </a:cubicBezTo>
                  <a:cubicBezTo>
                    <a:pt x="140" y="283"/>
                    <a:pt x="141" y="288"/>
                    <a:pt x="140" y="288"/>
                  </a:cubicBezTo>
                  <a:cubicBezTo>
                    <a:pt x="140" y="289"/>
                    <a:pt x="128" y="289"/>
                    <a:pt x="132" y="291"/>
                  </a:cubicBezTo>
                  <a:cubicBezTo>
                    <a:pt x="137" y="296"/>
                    <a:pt x="125" y="294"/>
                    <a:pt x="120" y="300"/>
                  </a:cubicBezTo>
                  <a:cubicBezTo>
                    <a:pt x="119" y="301"/>
                    <a:pt x="116" y="310"/>
                    <a:pt x="114" y="309"/>
                  </a:cubicBezTo>
                  <a:cubicBezTo>
                    <a:pt x="111" y="306"/>
                    <a:pt x="112" y="308"/>
                    <a:pt x="111" y="312"/>
                  </a:cubicBezTo>
                  <a:cubicBezTo>
                    <a:pt x="107" y="312"/>
                    <a:pt x="103" y="312"/>
                    <a:pt x="100" y="312"/>
                  </a:cubicBezTo>
                  <a:cubicBezTo>
                    <a:pt x="93" y="315"/>
                    <a:pt x="105" y="317"/>
                    <a:pt x="91" y="318"/>
                  </a:cubicBezTo>
                  <a:cubicBezTo>
                    <a:pt x="85" y="318"/>
                    <a:pt x="79" y="317"/>
                    <a:pt x="73" y="321"/>
                  </a:cubicBezTo>
                  <a:cubicBezTo>
                    <a:pt x="69" y="323"/>
                    <a:pt x="68" y="330"/>
                    <a:pt x="61" y="326"/>
                  </a:cubicBezTo>
                  <a:cubicBezTo>
                    <a:pt x="62" y="318"/>
                    <a:pt x="70" y="320"/>
                    <a:pt x="76" y="318"/>
                  </a:cubicBezTo>
                  <a:cubicBezTo>
                    <a:pt x="78" y="317"/>
                    <a:pt x="79" y="318"/>
                    <a:pt x="79" y="315"/>
                  </a:cubicBezTo>
                  <a:cubicBezTo>
                    <a:pt x="79" y="311"/>
                    <a:pt x="87" y="312"/>
                    <a:pt x="91" y="312"/>
                  </a:cubicBezTo>
                  <a:cubicBezTo>
                    <a:pt x="95" y="312"/>
                    <a:pt x="92" y="305"/>
                    <a:pt x="94" y="303"/>
                  </a:cubicBezTo>
                  <a:cubicBezTo>
                    <a:pt x="95" y="301"/>
                    <a:pt x="97" y="308"/>
                    <a:pt x="102" y="300"/>
                  </a:cubicBezTo>
                  <a:cubicBezTo>
                    <a:pt x="104" y="298"/>
                    <a:pt x="105" y="301"/>
                    <a:pt x="105" y="297"/>
                  </a:cubicBezTo>
                  <a:cubicBezTo>
                    <a:pt x="106" y="293"/>
                    <a:pt x="112" y="295"/>
                    <a:pt x="117" y="291"/>
                  </a:cubicBezTo>
                  <a:cubicBezTo>
                    <a:pt x="117" y="286"/>
                    <a:pt x="117" y="282"/>
                    <a:pt x="117" y="277"/>
                  </a:cubicBezTo>
                  <a:cubicBezTo>
                    <a:pt x="126" y="286"/>
                    <a:pt x="118" y="268"/>
                    <a:pt x="129" y="271"/>
                  </a:cubicBezTo>
                  <a:cubicBezTo>
                    <a:pt x="130" y="264"/>
                    <a:pt x="115" y="272"/>
                    <a:pt x="120" y="262"/>
                  </a:cubicBezTo>
                  <a:cubicBezTo>
                    <a:pt x="117" y="269"/>
                    <a:pt x="99" y="261"/>
                    <a:pt x="97" y="268"/>
                  </a:cubicBezTo>
                  <a:cubicBezTo>
                    <a:pt x="93" y="269"/>
                    <a:pt x="95" y="263"/>
                    <a:pt x="94" y="262"/>
                  </a:cubicBezTo>
                  <a:cubicBezTo>
                    <a:pt x="90" y="259"/>
                    <a:pt x="81" y="264"/>
                    <a:pt x="76" y="262"/>
                  </a:cubicBezTo>
                  <a:cubicBezTo>
                    <a:pt x="79" y="256"/>
                    <a:pt x="71" y="258"/>
                    <a:pt x="70" y="256"/>
                  </a:cubicBezTo>
                  <a:cubicBezTo>
                    <a:pt x="69" y="254"/>
                    <a:pt x="73" y="252"/>
                    <a:pt x="73" y="253"/>
                  </a:cubicBezTo>
                  <a:cubicBezTo>
                    <a:pt x="68" y="245"/>
                    <a:pt x="63" y="248"/>
                    <a:pt x="59" y="239"/>
                  </a:cubicBezTo>
                  <a:cubicBezTo>
                    <a:pt x="55" y="243"/>
                    <a:pt x="46" y="242"/>
                    <a:pt x="38" y="242"/>
                  </a:cubicBezTo>
                  <a:cubicBezTo>
                    <a:pt x="38" y="238"/>
                    <a:pt x="39" y="236"/>
                    <a:pt x="41" y="236"/>
                  </a:cubicBezTo>
                  <a:cubicBezTo>
                    <a:pt x="38" y="231"/>
                    <a:pt x="29" y="232"/>
                    <a:pt x="32" y="221"/>
                  </a:cubicBezTo>
                  <a:cubicBezTo>
                    <a:pt x="31" y="218"/>
                    <a:pt x="27" y="214"/>
                    <a:pt x="26" y="218"/>
                  </a:cubicBezTo>
                  <a:cubicBezTo>
                    <a:pt x="19" y="218"/>
                    <a:pt x="26" y="209"/>
                    <a:pt x="26" y="206"/>
                  </a:cubicBezTo>
                  <a:cubicBezTo>
                    <a:pt x="27" y="205"/>
                    <a:pt x="26" y="202"/>
                    <a:pt x="26" y="201"/>
                  </a:cubicBezTo>
                  <a:cubicBezTo>
                    <a:pt x="27" y="200"/>
                    <a:pt x="32" y="201"/>
                    <a:pt x="32" y="201"/>
                  </a:cubicBezTo>
                  <a:cubicBezTo>
                    <a:pt x="34" y="198"/>
                    <a:pt x="33" y="194"/>
                    <a:pt x="35" y="192"/>
                  </a:cubicBezTo>
                  <a:cubicBezTo>
                    <a:pt x="43" y="190"/>
                    <a:pt x="52" y="190"/>
                    <a:pt x="59" y="186"/>
                  </a:cubicBezTo>
                  <a:cubicBezTo>
                    <a:pt x="62" y="184"/>
                    <a:pt x="65" y="185"/>
                    <a:pt x="70" y="183"/>
                  </a:cubicBezTo>
                  <a:cubicBezTo>
                    <a:pt x="75" y="181"/>
                    <a:pt x="66" y="175"/>
                    <a:pt x="82" y="177"/>
                  </a:cubicBezTo>
                  <a:cubicBezTo>
                    <a:pt x="80" y="170"/>
                    <a:pt x="80" y="165"/>
                    <a:pt x="76" y="154"/>
                  </a:cubicBezTo>
                  <a:cubicBezTo>
                    <a:pt x="70" y="147"/>
                    <a:pt x="54" y="164"/>
                    <a:pt x="47" y="157"/>
                  </a:cubicBezTo>
                  <a:cubicBezTo>
                    <a:pt x="42" y="152"/>
                    <a:pt x="46" y="160"/>
                    <a:pt x="35" y="160"/>
                  </a:cubicBezTo>
                  <a:cubicBezTo>
                    <a:pt x="32" y="154"/>
                    <a:pt x="21" y="157"/>
                    <a:pt x="15" y="154"/>
                  </a:cubicBezTo>
                  <a:cubicBezTo>
                    <a:pt x="14" y="153"/>
                    <a:pt x="20" y="148"/>
                    <a:pt x="15" y="148"/>
                  </a:cubicBezTo>
                  <a:cubicBezTo>
                    <a:pt x="9" y="148"/>
                    <a:pt x="4" y="145"/>
                    <a:pt x="3" y="136"/>
                  </a:cubicBezTo>
                  <a:cubicBezTo>
                    <a:pt x="21" y="138"/>
                    <a:pt x="0" y="127"/>
                    <a:pt x="20" y="130"/>
                  </a:cubicBezTo>
                  <a:cubicBezTo>
                    <a:pt x="24" y="130"/>
                    <a:pt x="22" y="127"/>
                    <a:pt x="20" y="127"/>
                  </a:cubicBezTo>
                  <a:cubicBezTo>
                    <a:pt x="21" y="121"/>
                    <a:pt x="26" y="127"/>
                    <a:pt x="26" y="127"/>
                  </a:cubicBezTo>
                  <a:cubicBezTo>
                    <a:pt x="31" y="127"/>
                    <a:pt x="33" y="124"/>
                    <a:pt x="38" y="124"/>
                  </a:cubicBezTo>
                  <a:cubicBezTo>
                    <a:pt x="39" y="125"/>
                    <a:pt x="41" y="130"/>
                    <a:pt x="44" y="130"/>
                  </a:cubicBezTo>
                  <a:cubicBezTo>
                    <a:pt x="50" y="132"/>
                    <a:pt x="57" y="128"/>
                    <a:pt x="64" y="130"/>
                  </a:cubicBezTo>
                  <a:cubicBezTo>
                    <a:pt x="69" y="131"/>
                    <a:pt x="69" y="133"/>
                    <a:pt x="73" y="130"/>
                  </a:cubicBezTo>
                  <a:cubicBezTo>
                    <a:pt x="77" y="129"/>
                    <a:pt x="73" y="128"/>
                    <a:pt x="73" y="124"/>
                  </a:cubicBezTo>
                  <a:cubicBezTo>
                    <a:pt x="77" y="125"/>
                    <a:pt x="78" y="124"/>
                    <a:pt x="79" y="122"/>
                  </a:cubicBezTo>
                  <a:cubicBezTo>
                    <a:pt x="80" y="115"/>
                    <a:pt x="66" y="123"/>
                    <a:pt x="70" y="113"/>
                  </a:cubicBezTo>
                  <a:cubicBezTo>
                    <a:pt x="62" y="111"/>
                    <a:pt x="55" y="108"/>
                    <a:pt x="47" y="107"/>
                  </a:cubicBezTo>
                  <a:cubicBezTo>
                    <a:pt x="50" y="102"/>
                    <a:pt x="50" y="102"/>
                    <a:pt x="44" y="98"/>
                  </a:cubicBezTo>
                  <a:cubicBezTo>
                    <a:pt x="43" y="97"/>
                    <a:pt x="41" y="95"/>
                    <a:pt x="41" y="95"/>
                  </a:cubicBezTo>
                  <a:cubicBezTo>
                    <a:pt x="38" y="94"/>
                    <a:pt x="32" y="94"/>
                    <a:pt x="29" y="92"/>
                  </a:cubicBezTo>
                  <a:cubicBezTo>
                    <a:pt x="30" y="93"/>
                    <a:pt x="35" y="82"/>
                    <a:pt x="29" y="84"/>
                  </a:cubicBezTo>
                  <a:cubicBezTo>
                    <a:pt x="29" y="84"/>
                    <a:pt x="29" y="87"/>
                    <a:pt x="26" y="86"/>
                  </a:cubicBezTo>
                  <a:cubicBezTo>
                    <a:pt x="24" y="86"/>
                    <a:pt x="22" y="82"/>
                    <a:pt x="18" y="84"/>
                  </a:cubicBezTo>
                  <a:cubicBezTo>
                    <a:pt x="24" y="75"/>
                    <a:pt x="36" y="73"/>
                    <a:pt x="47" y="69"/>
                  </a:cubicBezTo>
                  <a:cubicBezTo>
                    <a:pt x="43" y="58"/>
                    <a:pt x="56" y="59"/>
                    <a:pt x="59" y="54"/>
                  </a:cubicBezTo>
                  <a:cubicBezTo>
                    <a:pt x="61" y="50"/>
                    <a:pt x="58" y="45"/>
                    <a:pt x="61" y="43"/>
                  </a:cubicBezTo>
                  <a:cubicBezTo>
                    <a:pt x="68" y="50"/>
                    <a:pt x="69" y="45"/>
                    <a:pt x="82" y="45"/>
                  </a:cubicBezTo>
                  <a:cubicBezTo>
                    <a:pt x="88" y="37"/>
                    <a:pt x="97" y="31"/>
                    <a:pt x="114" y="34"/>
                  </a:cubicBezTo>
                  <a:cubicBezTo>
                    <a:pt x="118" y="35"/>
                    <a:pt x="116" y="29"/>
                    <a:pt x="117" y="28"/>
                  </a:cubicBezTo>
                  <a:cubicBezTo>
                    <a:pt x="122" y="25"/>
                    <a:pt x="134" y="30"/>
                    <a:pt x="135" y="22"/>
                  </a:cubicBezTo>
                  <a:cubicBezTo>
                    <a:pt x="138" y="21"/>
                    <a:pt x="139" y="27"/>
                    <a:pt x="140" y="28"/>
                  </a:cubicBezTo>
                  <a:cubicBezTo>
                    <a:pt x="145" y="30"/>
                    <a:pt x="151" y="26"/>
                    <a:pt x="149" y="34"/>
                  </a:cubicBezTo>
                  <a:cubicBezTo>
                    <a:pt x="162" y="34"/>
                    <a:pt x="175" y="34"/>
                    <a:pt x="187" y="34"/>
                  </a:cubicBezTo>
                  <a:cubicBezTo>
                    <a:pt x="175" y="46"/>
                    <a:pt x="207" y="29"/>
                    <a:pt x="196" y="43"/>
                  </a:cubicBezTo>
                  <a:cubicBezTo>
                    <a:pt x="203" y="43"/>
                    <a:pt x="207" y="42"/>
                    <a:pt x="208" y="37"/>
                  </a:cubicBezTo>
                  <a:cubicBezTo>
                    <a:pt x="214" y="43"/>
                    <a:pt x="225" y="40"/>
                    <a:pt x="234" y="43"/>
                  </a:cubicBezTo>
                  <a:cubicBezTo>
                    <a:pt x="235" y="43"/>
                    <a:pt x="234" y="45"/>
                    <a:pt x="237" y="45"/>
                  </a:cubicBezTo>
                  <a:cubicBezTo>
                    <a:pt x="239" y="46"/>
                    <a:pt x="240" y="48"/>
                    <a:pt x="243" y="48"/>
                  </a:cubicBezTo>
                  <a:cubicBezTo>
                    <a:pt x="250" y="50"/>
                    <a:pt x="253" y="44"/>
                    <a:pt x="258" y="48"/>
                  </a:cubicBezTo>
                  <a:cubicBezTo>
                    <a:pt x="259" y="50"/>
                    <a:pt x="292" y="49"/>
                    <a:pt x="296" y="51"/>
                  </a:cubicBezTo>
                  <a:cubicBezTo>
                    <a:pt x="300" y="54"/>
                    <a:pt x="317" y="56"/>
                    <a:pt x="328" y="57"/>
                  </a:cubicBezTo>
                  <a:cubicBezTo>
                    <a:pt x="331" y="61"/>
                    <a:pt x="336" y="63"/>
                    <a:pt x="337" y="69"/>
                  </a:cubicBezTo>
                  <a:cubicBezTo>
                    <a:pt x="347" y="70"/>
                    <a:pt x="351" y="76"/>
                    <a:pt x="360" y="72"/>
                  </a:cubicBezTo>
                  <a:cubicBezTo>
                    <a:pt x="361" y="81"/>
                    <a:pt x="375" y="77"/>
                    <a:pt x="383" y="78"/>
                  </a:cubicBezTo>
                  <a:cubicBezTo>
                    <a:pt x="383" y="75"/>
                    <a:pt x="380" y="75"/>
                    <a:pt x="378" y="75"/>
                  </a:cubicBezTo>
                  <a:cubicBezTo>
                    <a:pt x="383" y="68"/>
                    <a:pt x="391" y="62"/>
                    <a:pt x="401" y="60"/>
                  </a:cubicBezTo>
                  <a:cubicBezTo>
                    <a:pt x="400" y="65"/>
                    <a:pt x="404" y="66"/>
                    <a:pt x="404" y="63"/>
                  </a:cubicBezTo>
                  <a:cubicBezTo>
                    <a:pt x="407" y="64"/>
                    <a:pt x="406" y="69"/>
                    <a:pt x="410" y="69"/>
                  </a:cubicBezTo>
                  <a:cubicBezTo>
                    <a:pt x="416" y="70"/>
                    <a:pt x="415" y="65"/>
                    <a:pt x="416" y="60"/>
                  </a:cubicBezTo>
                  <a:cubicBezTo>
                    <a:pt x="422" y="59"/>
                    <a:pt x="423" y="62"/>
                    <a:pt x="427" y="63"/>
                  </a:cubicBezTo>
                  <a:cubicBezTo>
                    <a:pt x="431" y="60"/>
                    <a:pt x="427" y="56"/>
                    <a:pt x="433" y="51"/>
                  </a:cubicBezTo>
                  <a:cubicBezTo>
                    <a:pt x="438" y="51"/>
                    <a:pt x="441" y="56"/>
                    <a:pt x="442" y="51"/>
                  </a:cubicBezTo>
                  <a:cubicBezTo>
                    <a:pt x="447" y="53"/>
                    <a:pt x="444" y="58"/>
                    <a:pt x="439" y="57"/>
                  </a:cubicBezTo>
                  <a:cubicBezTo>
                    <a:pt x="443" y="66"/>
                    <a:pt x="462" y="50"/>
                    <a:pt x="468" y="60"/>
                  </a:cubicBezTo>
                  <a:cubicBezTo>
                    <a:pt x="477" y="61"/>
                    <a:pt x="461" y="52"/>
                    <a:pt x="471" y="51"/>
                  </a:cubicBezTo>
                  <a:cubicBezTo>
                    <a:pt x="472" y="48"/>
                    <a:pt x="475" y="45"/>
                    <a:pt x="480" y="45"/>
                  </a:cubicBezTo>
                  <a:cubicBezTo>
                    <a:pt x="480" y="48"/>
                    <a:pt x="480" y="51"/>
                    <a:pt x="480" y="54"/>
                  </a:cubicBezTo>
                  <a:cubicBezTo>
                    <a:pt x="487" y="47"/>
                    <a:pt x="488" y="59"/>
                    <a:pt x="495" y="60"/>
                  </a:cubicBezTo>
                  <a:cubicBezTo>
                    <a:pt x="503" y="61"/>
                    <a:pt x="510" y="59"/>
                    <a:pt x="512" y="54"/>
                  </a:cubicBezTo>
                  <a:cubicBezTo>
                    <a:pt x="516" y="57"/>
                    <a:pt x="524" y="57"/>
                    <a:pt x="521" y="66"/>
                  </a:cubicBezTo>
                  <a:cubicBezTo>
                    <a:pt x="528" y="64"/>
                    <a:pt x="535" y="62"/>
                    <a:pt x="536" y="54"/>
                  </a:cubicBezTo>
                  <a:cubicBezTo>
                    <a:pt x="543" y="59"/>
                    <a:pt x="547" y="52"/>
                    <a:pt x="553" y="60"/>
                  </a:cubicBezTo>
                  <a:cubicBezTo>
                    <a:pt x="560" y="60"/>
                    <a:pt x="567" y="60"/>
                    <a:pt x="574" y="60"/>
                  </a:cubicBezTo>
                  <a:cubicBezTo>
                    <a:pt x="574" y="61"/>
                    <a:pt x="569" y="65"/>
                    <a:pt x="571" y="66"/>
                  </a:cubicBezTo>
                  <a:cubicBezTo>
                    <a:pt x="570" y="66"/>
                    <a:pt x="579" y="69"/>
                    <a:pt x="577" y="69"/>
                  </a:cubicBezTo>
                  <a:cubicBezTo>
                    <a:pt x="579" y="69"/>
                    <a:pt x="581" y="65"/>
                    <a:pt x="585" y="66"/>
                  </a:cubicBezTo>
                  <a:cubicBezTo>
                    <a:pt x="586" y="66"/>
                    <a:pt x="585" y="71"/>
                    <a:pt x="585" y="72"/>
                  </a:cubicBezTo>
                  <a:cubicBezTo>
                    <a:pt x="594" y="77"/>
                    <a:pt x="606" y="69"/>
                    <a:pt x="615" y="72"/>
                  </a:cubicBezTo>
                  <a:cubicBezTo>
                    <a:pt x="615" y="75"/>
                    <a:pt x="620" y="74"/>
                    <a:pt x="623" y="75"/>
                  </a:cubicBezTo>
                  <a:cubicBezTo>
                    <a:pt x="619" y="85"/>
                    <a:pt x="633" y="77"/>
                    <a:pt x="632" y="84"/>
                  </a:cubicBezTo>
                  <a:cubicBezTo>
                    <a:pt x="634" y="90"/>
                    <a:pt x="627" y="88"/>
                    <a:pt x="626" y="92"/>
                  </a:cubicBezTo>
                  <a:cubicBezTo>
                    <a:pt x="626" y="97"/>
                    <a:pt x="629" y="97"/>
                    <a:pt x="629" y="101"/>
                  </a:cubicBezTo>
                  <a:cubicBezTo>
                    <a:pt x="661" y="98"/>
                    <a:pt x="687" y="97"/>
                    <a:pt x="711" y="107"/>
                  </a:cubicBezTo>
                  <a:cubicBezTo>
                    <a:pt x="710" y="109"/>
                    <a:pt x="708" y="112"/>
                    <a:pt x="708" y="116"/>
                  </a:cubicBezTo>
                  <a:cubicBezTo>
                    <a:pt x="714" y="116"/>
                    <a:pt x="714" y="112"/>
                    <a:pt x="720" y="113"/>
                  </a:cubicBezTo>
                  <a:cubicBezTo>
                    <a:pt x="717" y="102"/>
                    <a:pt x="720" y="106"/>
                    <a:pt x="717" y="95"/>
                  </a:cubicBezTo>
                  <a:cubicBezTo>
                    <a:pt x="719" y="90"/>
                    <a:pt x="741" y="90"/>
                    <a:pt x="735" y="86"/>
                  </a:cubicBezTo>
                  <a:cubicBezTo>
                    <a:pt x="737" y="81"/>
                    <a:pt x="740" y="86"/>
                    <a:pt x="743" y="86"/>
                  </a:cubicBezTo>
                  <a:cubicBezTo>
                    <a:pt x="744" y="90"/>
                    <a:pt x="749" y="88"/>
                    <a:pt x="749" y="92"/>
                  </a:cubicBezTo>
                  <a:cubicBezTo>
                    <a:pt x="761" y="94"/>
                    <a:pt x="769" y="90"/>
                    <a:pt x="779" y="92"/>
                  </a:cubicBezTo>
                  <a:cubicBezTo>
                    <a:pt x="779" y="93"/>
                    <a:pt x="779" y="95"/>
                    <a:pt x="781" y="95"/>
                  </a:cubicBezTo>
                  <a:cubicBezTo>
                    <a:pt x="784" y="95"/>
                    <a:pt x="784" y="98"/>
                    <a:pt x="787" y="98"/>
                  </a:cubicBezTo>
                  <a:cubicBezTo>
                    <a:pt x="798" y="99"/>
                    <a:pt x="807" y="92"/>
                    <a:pt x="822" y="95"/>
                  </a:cubicBezTo>
                  <a:cubicBezTo>
                    <a:pt x="830" y="89"/>
                    <a:pt x="829" y="84"/>
                    <a:pt x="831" y="78"/>
                  </a:cubicBezTo>
                  <a:cubicBezTo>
                    <a:pt x="829" y="68"/>
                    <a:pt x="822" y="72"/>
                    <a:pt x="820" y="69"/>
                  </a:cubicBezTo>
                  <a:cubicBezTo>
                    <a:pt x="822" y="54"/>
                    <a:pt x="847" y="61"/>
                    <a:pt x="855" y="66"/>
                  </a:cubicBezTo>
                  <a:cubicBezTo>
                    <a:pt x="853" y="70"/>
                    <a:pt x="851" y="72"/>
                    <a:pt x="846" y="72"/>
                  </a:cubicBezTo>
                  <a:cubicBezTo>
                    <a:pt x="852" y="78"/>
                    <a:pt x="847" y="80"/>
                    <a:pt x="843" y="84"/>
                  </a:cubicBezTo>
                  <a:cubicBezTo>
                    <a:pt x="842" y="90"/>
                    <a:pt x="847" y="89"/>
                    <a:pt x="852" y="89"/>
                  </a:cubicBezTo>
                  <a:cubicBezTo>
                    <a:pt x="848" y="98"/>
                    <a:pt x="854" y="99"/>
                    <a:pt x="849" y="107"/>
                  </a:cubicBezTo>
                  <a:cubicBezTo>
                    <a:pt x="858" y="112"/>
                    <a:pt x="863" y="93"/>
                    <a:pt x="861" y="95"/>
                  </a:cubicBezTo>
                  <a:cubicBezTo>
                    <a:pt x="862" y="94"/>
                    <a:pt x="869" y="103"/>
                    <a:pt x="866" y="89"/>
                  </a:cubicBezTo>
                  <a:cubicBezTo>
                    <a:pt x="879" y="92"/>
                    <a:pt x="876" y="78"/>
                    <a:pt x="884" y="75"/>
                  </a:cubicBezTo>
                  <a:cubicBezTo>
                    <a:pt x="880" y="67"/>
                    <a:pt x="875" y="60"/>
                    <a:pt x="863" y="60"/>
                  </a:cubicBezTo>
                  <a:cubicBezTo>
                    <a:pt x="869" y="56"/>
                    <a:pt x="858" y="48"/>
                    <a:pt x="849" y="45"/>
                  </a:cubicBezTo>
                  <a:cubicBezTo>
                    <a:pt x="849" y="41"/>
                    <a:pt x="849" y="37"/>
                    <a:pt x="846" y="37"/>
                  </a:cubicBezTo>
                  <a:cubicBezTo>
                    <a:pt x="845" y="31"/>
                    <a:pt x="854" y="28"/>
                    <a:pt x="855" y="22"/>
                  </a:cubicBezTo>
                  <a:cubicBezTo>
                    <a:pt x="855" y="21"/>
                    <a:pt x="862" y="18"/>
                    <a:pt x="861" y="16"/>
                  </a:cubicBezTo>
                  <a:cubicBezTo>
                    <a:pt x="853" y="8"/>
                    <a:pt x="871" y="18"/>
                    <a:pt x="863" y="10"/>
                  </a:cubicBezTo>
                  <a:cubicBezTo>
                    <a:pt x="864" y="0"/>
                    <a:pt x="871" y="13"/>
                    <a:pt x="872" y="13"/>
                  </a:cubicBezTo>
                  <a:cubicBezTo>
                    <a:pt x="875" y="14"/>
                    <a:pt x="881" y="12"/>
                    <a:pt x="884" y="13"/>
                  </a:cubicBezTo>
                  <a:cubicBezTo>
                    <a:pt x="885" y="14"/>
                    <a:pt x="880" y="18"/>
                    <a:pt x="881" y="19"/>
                  </a:cubicBezTo>
                  <a:cubicBezTo>
                    <a:pt x="882" y="20"/>
                    <a:pt x="889" y="18"/>
                    <a:pt x="890" y="19"/>
                  </a:cubicBezTo>
                  <a:cubicBezTo>
                    <a:pt x="891" y="21"/>
                    <a:pt x="888" y="27"/>
                    <a:pt x="890" y="28"/>
                  </a:cubicBezTo>
                  <a:cubicBezTo>
                    <a:pt x="890" y="28"/>
                    <a:pt x="895" y="27"/>
                    <a:pt x="896" y="28"/>
                  </a:cubicBezTo>
                  <a:cubicBezTo>
                    <a:pt x="899" y="35"/>
                    <a:pt x="891" y="32"/>
                    <a:pt x="896" y="40"/>
                  </a:cubicBezTo>
                  <a:cubicBezTo>
                    <a:pt x="897" y="41"/>
                    <a:pt x="899" y="42"/>
                    <a:pt x="899" y="45"/>
                  </a:cubicBezTo>
                  <a:cubicBezTo>
                    <a:pt x="899" y="45"/>
                    <a:pt x="896" y="46"/>
                    <a:pt x="896" y="48"/>
                  </a:cubicBezTo>
                  <a:cubicBezTo>
                    <a:pt x="895" y="53"/>
                    <a:pt x="894" y="53"/>
                    <a:pt x="893" y="57"/>
                  </a:cubicBezTo>
                  <a:cubicBezTo>
                    <a:pt x="892" y="62"/>
                    <a:pt x="912" y="63"/>
                    <a:pt x="907" y="54"/>
                  </a:cubicBezTo>
                  <a:cubicBezTo>
                    <a:pt x="913" y="54"/>
                    <a:pt x="911" y="62"/>
                    <a:pt x="919" y="60"/>
                  </a:cubicBezTo>
                  <a:cubicBezTo>
                    <a:pt x="914" y="66"/>
                    <a:pt x="921" y="65"/>
                    <a:pt x="919" y="75"/>
                  </a:cubicBezTo>
                  <a:cubicBezTo>
                    <a:pt x="932" y="76"/>
                    <a:pt x="929" y="66"/>
                    <a:pt x="940" y="72"/>
                  </a:cubicBezTo>
                  <a:cubicBezTo>
                    <a:pt x="942" y="72"/>
                    <a:pt x="942" y="71"/>
                    <a:pt x="942" y="69"/>
                  </a:cubicBezTo>
                  <a:cubicBezTo>
                    <a:pt x="949" y="71"/>
                    <a:pt x="939" y="72"/>
                    <a:pt x="945" y="78"/>
                  </a:cubicBezTo>
                  <a:cubicBezTo>
                    <a:pt x="946" y="78"/>
                    <a:pt x="951" y="81"/>
                    <a:pt x="951" y="81"/>
                  </a:cubicBezTo>
                  <a:cubicBezTo>
                    <a:pt x="952" y="86"/>
                    <a:pt x="941" y="89"/>
                    <a:pt x="945" y="98"/>
                  </a:cubicBezTo>
                  <a:close/>
                  <a:moveTo>
                    <a:pt x="597" y="130"/>
                  </a:moveTo>
                  <a:cubicBezTo>
                    <a:pt x="596" y="125"/>
                    <a:pt x="601" y="123"/>
                    <a:pt x="597" y="122"/>
                  </a:cubicBezTo>
                  <a:cubicBezTo>
                    <a:pt x="597" y="123"/>
                    <a:pt x="597" y="125"/>
                    <a:pt x="594" y="124"/>
                  </a:cubicBezTo>
                  <a:cubicBezTo>
                    <a:pt x="594" y="121"/>
                    <a:pt x="595" y="116"/>
                    <a:pt x="591" y="116"/>
                  </a:cubicBezTo>
                  <a:cubicBezTo>
                    <a:pt x="587" y="120"/>
                    <a:pt x="574" y="129"/>
                    <a:pt x="568" y="122"/>
                  </a:cubicBezTo>
                  <a:cubicBezTo>
                    <a:pt x="567" y="115"/>
                    <a:pt x="581" y="123"/>
                    <a:pt x="577" y="113"/>
                  </a:cubicBezTo>
                  <a:cubicBezTo>
                    <a:pt x="574" y="112"/>
                    <a:pt x="571" y="113"/>
                    <a:pt x="571" y="110"/>
                  </a:cubicBezTo>
                  <a:cubicBezTo>
                    <a:pt x="566" y="108"/>
                    <a:pt x="563" y="114"/>
                    <a:pt x="559" y="116"/>
                  </a:cubicBezTo>
                  <a:cubicBezTo>
                    <a:pt x="553" y="118"/>
                    <a:pt x="546" y="117"/>
                    <a:pt x="539" y="119"/>
                  </a:cubicBezTo>
                  <a:cubicBezTo>
                    <a:pt x="538" y="119"/>
                    <a:pt x="538" y="121"/>
                    <a:pt x="536" y="122"/>
                  </a:cubicBezTo>
                  <a:cubicBezTo>
                    <a:pt x="526" y="124"/>
                    <a:pt x="516" y="125"/>
                    <a:pt x="506" y="124"/>
                  </a:cubicBezTo>
                  <a:cubicBezTo>
                    <a:pt x="507" y="130"/>
                    <a:pt x="502" y="132"/>
                    <a:pt x="506" y="133"/>
                  </a:cubicBezTo>
                  <a:cubicBezTo>
                    <a:pt x="506" y="130"/>
                    <a:pt x="510" y="131"/>
                    <a:pt x="509" y="136"/>
                  </a:cubicBezTo>
                  <a:cubicBezTo>
                    <a:pt x="522" y="138"/>
                    <a:pt x="541" y="125"/>
                    <a:pt x="544" y="136"/>
                  </a:cubicBezTo>
                  <a:cubicBezTo>
                    <a:pt x="538" y="130"/>
                    <a:pt x="541" y="137"/>
                    <a:pt x="536" y="139"/>
                  </a:cubicBezTo>
                  <a:cubicBezTo>
                    <a:pt x="530" y="140"/>
                    <a:pt x="526" y="141"/>
                    <a:pt x="524" y="145"/>
                  </a:cubicBezTo>
                  <a:cubicBezTo>
                    <a:pt x="540" y="147"/>
                    <a:pt x="548" y="141"/>
                    <a:pt x="562" y="142"/>
                  </a:cubicBezTo>
                  <a:cubicBezTo>
                    <a:pt x="562" y="145"/>
                    <a:pt x="561" y="150"/>
                    <a:pt x="565" y="151"/>
                  </a:cubicBezTo>
                  <a:cubicBezTo>
                    <a:pt x="565" y="147"/>
                    <a:pt x="570" y="148"/>
                    <a:pt x="574" y="148"/>
                  </a:cubicBezTo>
                  <a:cubicBezTo>
                    <a:pt x="574" y="142"/>
                    <a:pt x="576" y="138"/>
                    <a:pt x="580" y="136"/>
                  </a:cubicBezTo>
                  <a:cubicBezTo>
                    <a:pt x="585" y="131"/>
                    <a:pt x="583" y="136"/>
                    <a:pt x="591" y="136"/>
                  </a:cubicBezTo>
                  <a:cubicBezTo>
                    <a:pt x="592" y="133"/>
                    <a:pt x="592" y="129"/>
                    <a:pt x="597" y="130"/>
                  </a:cubicBezTo>
                  <a:close/>
                  <a:moveTo>
                    <a:pt x="618" y="230"/>
                  </a:moveTo>
                  <a:cubicBezTo>
                    <a:pt x="619" y="222"/>
                    <a:pt x="629" y="225"/>
                    <a:pt x="632" y="221"/>
                  </a:cubicBezTo>
                  <a:cubicBezTo>
                    <a:pt x="633" y="220"/>
                    <a:pt x="637" y="221"/>
                    <a:pt x="638" y="221"/>
                  </a:cubicBezTo>
                  <a:cubicBezTo>
                    <a:pt x="643" y="219"/>
                    <a:pt x="648" y="220"/>
                    <a:pt x="653" y="218"/>
                  </a:cubicBezTo>
                  <a:cubicBezTo>
                    <a:pt x="653" y="218"/>
                    <a:pt x="655" y="213"/>
                    <a:pt x="656" y="212"/>
                  </a:cubicBezTo>
                  <a:cubicBezTo>
                    <a:pt x="663" y="207"/>
                    <a:pt x="669" y="215"/>
                    <a:pt x="670" y="209"/>
                  </a:cubicBezTo>
                  <a:cubicBezTo>
                    <a:pt x="669" y="209"/>
                    <a:pt x="667" y="207"/>
                    <a:pt x="670" y="206"/>
                  </a:cubicBezTo>
                  <a:cubicBezTo>
                    <a:pt x="676" y="207"/>
                    <a:pt x="676" y="203"/>
                    <a:pt x="679" y="206"/>
                  </a:cubicBezTo>
                  <a:cubicBezTo>
                    <a:pt x="681" y="208"/>
                    <a:pt x="682" y="203"/>
                    <a:pt x="682" y="204"/>
                  </a:cubicBezTo>
                  <a:cubicBezTo>
                    <a:pt x="676" y="205"/>
                    <a:pt x="683" y="196"/>
                    <a:pt x="688" y="204"/>
                  </a:cubicBezTo>
                  <a:cubicBezTo>
                    <a:pt x="689" y="198"/>
                    <a:pt x="694" y="196"/>
                    <a:pt x="694" y="189"/>
                  </a:cubicBezTo>
                  <a:cubicBezTo>
                    <a:pt x="683" y="187"/>
                    <a:pt x="681" y="194"/>
                    <a:pt x="670" y="192"/>
                  </a:cubicBezTo>
                  <a:cubicBezTo>
                    <a:pt x="671" y="197"/>
                    <a:pt x="668" y="199"/>
                    <a:pt x="664" y="201"/>
                  </a:cubicBezTo>
                  <a:cubicBezTo>
                    <a:pt x="655" y="205"/>
                    <a:pt x="657" y="199"/>
                    <a:pt x="650" y="201"/>
                  </a:cubicBezTo>
                  <a:cubicBezTo>
                    <a:pt x="648" y="201"/>
                    <a:pt x="648" y="204"/>
                    <a:pt x="644" y="204"/>
                  </a:cubicBezTo>
                  <a:cubicBezTo>
                    <a:pt x="640" y="203"/>
                    <a:pt x="638" y="199"/>
                    <a:pt x="632" y="201"/>
                  </a:cubicBezTo>
                  <a:cubicBezTo>
                    <a:pt x="632" y="198"/>
                    <a:pt x="632" y="195"/>
                    <a:pt x="629" y="195"/>
                  </a:cubicBezTo>
                  <a:cubicBezTo>
                    <a:pt x="629" y="199"/>
                    <a:pt x="628" y="201"/>
                    <a:pt x="626" y="204"/>
                  </a:cubicBezTo>
                  <a:cubicBezTo>
                    <a:pt x="626" y="207"/>
                    <a:pt x="631" y="206"/>
                    <a:pt x="632" y="209"/>
                  </a:cubicBezTo>
                  <a:cubicBezTo>
                    <a:pt x="623" y="207"/>
                    <a:pt x="623" y="213"/>
                    <a:pt x="620" y="215"/>
                  </a:cubicBezTo>
                  <a:cubicBezTo>
                    <a:pt x="617" y="219"/>
                    <a:pt x="609" y="216"/>
                    <a:pt x="609" y="221"/>
                  </a:cubicBezTo>
                  <a:cubicBezTo>
                    <a:pt x="608" y="228"/>
                    <a:pt x="596" y="220"/>
                    <a:pt x="600" y="230"/>
                  </a:cubicBezTo>
                  <a:cubicBezTo>
                    <a:pt x="606" y="230"/>
                    <a:pt x="612" y="230"/>
                    <a:pt x="618" y="230"/>
                  </a:cubicBezTo>
                  <a:close/>
                  <a:moveTo>
                    <a:pt x="831" y="344"/>
                  </a:moveTo>
                  <a:cubicBezTo>
                    <a:pt x="829" y="345"/>
                    <a:pt x="829" y="346"/>
                    <a:pt x="828" y="347"/>
                  </a:cubicBezTo>
                  <a:cubicBezTo>
                    <a:pt x="827" y="347"/>
                    <a:pt x="820" y="349"/>
                    <a:pt x="820" y="350"/>
                  </a:cubicBezTo>
                  <a:cubicBezTo>
                    <a:pt x="817" y="353"/>
                    <a:pt x="822" y="361"/>
                    <a:pt x="817" y="362"/>
                  </a:cubicBezTo>
                  <a:cubicBezTo>
                    <a:pt x="816" y="358"/>
                    <a:pt x="817" y="353"/>
                    <a:pt x="814" y="353"/>
                  </a:cubicBezTo>
                  <a:cubicBezTo>
                    <a:pt x="814" y="357"/>
                    <a:pt x="814" y="361"/>
                    <a:pt x="814" y="364"/>
                  </a:cubicBezTo>
                  <a:cubicBezTo>
                    <a:pt x="819" y="364"/>
                    <a:pt x="823" y="364"/>
                    <a:pt x="828" y="364"/>
                  </a:cubicBezTo>
                  <a:cubicBezTo>
                    <a:pt x="826" y="368"/>
                    <a:pt x="833" y="373"/>
                    <a:pt x="834" y="376"/>
                  </a:cubicBezTo>
                  <a:cubicBezTo>
                    <a:pt x="837" y="385"/>
                    <a:pt x="838" y="383"/>
                    <a:pt x="843" y="388"/>
                  </a:cubicBezTo>
                  <a:cubicBezTo>
                    <a:pt x="839" y="388"/>
                    <a:pt x="836" y="389"/>
                    <a:pt x="837" y="394"/>
                  </a:cubicBezTo>
                  <a:cubicBezTo>
                    <a:pt x="837" y="398"/>
                    <a:pt x="841" y="398"/>
                    <a:pt x="840" y="403"/>
                  </a:cubicBezTo>
                  <a:cubicBezTo>
                    <a:pt x="844" y="403"/>
                    <a:pt x="848" y="403"/>
                    <a:pt x="852" y="403"/>
                  </a:cubicBezTo>
                  <a:cubicBezTo>
                    <a:pt x="855" y="399"/>
                    <a:pt x="855" y="392"/>
                    <a:pt x="855" y="385"/>
                  </a:cubicBezTo>
                  <a:cubicBezTo>
                    <a:pt x="851" y="384"/>
                    <a:pt x="848" y="382"/>
                    <a:pt x="846" y="379"/>
                  </a:cubicBezTo>
                  <a:cubicBezTo>
                    <a:pt x="851" y="363"/>
                    <a:pt x="846" y="372"/>
                    <a:pt x="843" y="367"/>
                  </a:cubicBezTo>
                  <a:cubicBezTo>
                    <a:pt x="839" y="362"/>
                    <a:pt x="840" y="351"/>
                    <a:pt x="837" y="344"/>
                  </a:cubicBezTo>
                  <a:cubicBezTo>
                    <a:pt x="835" y="344"/>
                    <a:pt x="833" y="344"/>
                    <a:pt x="831" y="344"/>
                  </a:cubicBezTo>
                  <a:close/>
                  <a:moveTo>
                    <a:pt x="945" y="435"/>
                  </a:moveTo>
                  <a:cubicBezTo>
                    <a:pt x="936" y="431"/>
                    <a:pt x="938" y="439"/>
                    <a:pt x="934" y="441"/>
                  </a:cubicBezTo>
                  <a:cubicBezTo>
                    <a:pt x="933" y="438"/>
                    <a:pt x="931" y="437"/>
                    <a:pt x="928" y="438"/>
                  </a:cubicBezTo>
                  <a:cubicBezTo>
                    <a:pt x="929" y="448"/>
                    <a:pt x="917" y="443"/>
                    <a:pt x="913" y="446"/>
                  </a:cubicBezTo>
                  <a:cubicBezTo>
                    <a:pt x="911" y="449"/>
                    <a:pt x="913" y="450"/>
                    <a:pt x="910" y="452"/>
                  </a:cubicBezTo>
                  <a:cubicBezTo>
                    <a:pt x="908" y="454"/>
                    <a:pt x="904" y="452"/>
                    <a:pt x="904" y="455"/>
                  </a:cubicBezTo>
                  <a:cubicBezTo>
                    <a:pt x="909" y="456"/>
                    <a:pt x="904" y="459"/>
                    <a:pt x="904" y="464"/>
                  </a:cubicBezTo>
                  <a:cubicBezTo>
                    <a:pt x="910" y="469"/>
                    <a:pt x="912" y="459"/>
                    <a:pt x="916" y="458"/>
                  </a:cubicBezTo>
                  <a:cubicBezTo>
                    <a:pt x="922" y="456"/>
                    <a:pt x="927" y="459"/>
                    <a:pt x="934" y="458"/>
                  </a:cubicBezTo>
                  <a:cubicBezTo>
                    <a:pt x="937" y="458"/>
                    <a:pt x="938" y="456"/>
                    <a:pt x="942" y="455"/>
                  </a:cubicBezTo>
                  <a:cubicBezTo>
                    <a:pt x="949" y="455"/>
                    <a:pt x="958" y="458"/>
                    <a:pt x="960" y="461"/>
                  </a:cubicBezTo>
                  <a:cubicBezTo>
                    <a:pt x="958" y="462"/>
                    <a:pt x="954" y="461"/>
                    <a:pt x="954" y="464"/>
                  </a:cubicBezTo>
                  <a:cubicBezTo>
                    <a:pt x="956" y="462"/>
                    <a:pt x="957" y="467"/>
                    <a:pt x="957" y="467"/>
                  </a:cubicBezTo>
                  <a:cubicBezTo>
                    <a:pt x="959" y="467"/>
                    <a:pt x="961" y="464"/>
                    <a:pt x="960" y="464"/>
                  </a:cubicBezTo>
                  <a:cubicBezTo>
                    <a:pt x="971" y="465"/>
                    <a:pt x="967" y="466"/>
                    <a:pt x="975" y="461"/>
                  </a:cubicBezTo>
                  <a:cubicBezTo>
                    <a:pt x="984" y="456"/>
                    <a:pt x="989" y="464"/>
                    <a:pt x="995" y="458"/>
                  </a:cubicBezTo>
                  <a:cubicBezTo>
                    <a:pt x="987" y="457"/>
                    <a:pt x="997" y="445"/>
                    <a:pt x="989" y="452"/>
                  </a:cubicBezTo>
                  <a:cubicBezTo>
                    <a:pt x="984" y="457"/>
                    <a:pt x="983" y="441"/>
                    <a:pt x="983" y="441"/>
                  </a:cubicBezTo>
                  <a:cubicBezTo>
                    <a:pt x="982" y="439"/>
                    <a:pt x="975" y="441"/>
                    <a:pt x="978" y="435"/>
                  </a:cubicBezTo>
                  <a:cubicBezTo>
                    <a:pt x="973" y="435"/>
                    <a:pt x="968" y="435"/>
                    <a:pt x="963" y="435"/>
                  </a:cubicBezTo>
                  <a:cubicBezTo>
                    <a:pt x="964" y="431"/>
                    <a:pt x="966" y="430"/>
                    <a:pt x="963" y="426"/>
                  </a:cubicBezTo>
                  <a:cubicBezTo>
                    <a:pt x="954" y="429"/>
                    <a:pt x="956" y="426"/>
                    <a:pt x="945" y="426"/>
                  </a:cubicBezTo>
                  <a:cubicBezTo>
                    <a:pt x="944" y="430"/>
                    <a:pt x="942" y="431"/>
                    <a:pt x="945" y="435"/>
                  </a:cubicBezTo>
                  <a:close/>
                  <a:moveTo>
                    <a:pt x="1024" y="508"/>
                  </a:moveTo>
                  <a:cubicBezTo>
                    <a:pt x="1023" y="508"/>
                    <a:pt x="1021" y="507"/>
                    <a:pt x="1022" y="505"/>
                  </a:cubicBezTo>
                  <a:cubicBezTo>
                    <a:pt x="1034" y="508"/>
                    <a:pt x="1022" y="486"/>
                    <a:pt x="1033" y="487"/>
                  </a:cubicBezTo>
                  <a:cubicBezTo>
                    <a:pt x="1039" y="494"/>
                    <a:pt x="1042" y="486"/>
                    <a:pt x="1051" y="487"/>
                  </a:cubicBezTo>
                  <a:cubicBezTo>
                    <a:pt x="1046" y="470"/>
                    <a:pt x="1025" y="467"/>
                    <a:pt x="1007" y="470"/>
                  </a:cubicBezTo>
                  <a:cubicBezTo>
                    <a:pt x="1005" y="469"/>
                    <a:pt x="1003" y="467"/>
                    <a:pt x="1004" y="464"/>
                  </a:cubicBezTo>
                  <a:cubicBezTo>
                    <a:pt x="998" y="462"/>
                    <a:pt x="995" y="470"/>
                    <a:pt x="989" y="470"/>
                  </a:cubicBezTo>
                  <a:cubicBezTo>
                    <a:pt x="986" y="470"/>
                    <a:pt x="985" y="466"/>
                    <a:pt x="980" y="467"/>
                  </a:cubicBezTo>
                  <a:cubicBezTo>
                    <a:pt x="977" y="468"/>
                    <a:pt x="975" y="471"/>
                    <a:pt x="972" y="473"/>
                  </a:cubicBezTo>
                  <a:cubicBezTo>
                    <a:pt x="967" y="475"/>
                    <a:pt x="964" y="474"/>
                    <a:pt x="960" y="476"/>
                  </a:cubicBezTo>
                  <a:cubicBezTo>
                    <a:pt x="960" y="481"/>
                    <a:pt x="958" y="483"/>
                    <a:pt x="954" y="484"/>
                  </a:cubicBezTo>
                  <a:cubicBezTo>
                    <a:pt x="955" y="508"/>
                    <a:pt x="950" y="509"/>
                    <a:pt x="951" y="534"/>
                  </a:cubicBezTo>
                  <a:cubicBezTo>
                    <a:pt x="962" y="538"/>
                    <a:pt x="957" y="526"/>
                    <a:pt x="966" y="528"/>
                  </a:cubicBezTo>
                  <a:cubicBezTo>
                    <a:pt x="965" y="523"/>
                    <a:pt x="967" y="520"/>
                    <a:pt x="969" y="517"/>
                  </a:cubicBezTo>
                  <a:cubicBezTo>
                    <a:pt x="973" y="510"/>
                    <a:pt x="970" y="502"/>
                    <a:pt x="972" y="493"/>
                  </a:cubicBezTo>
                  <a:cubicBezTo>
                    <a:pt x="972" y="493"/>
                    <a:pt x="977" y="489"/>
                    <a:pt x="978" y="487"/>
                  </a:cubicBezTo>
                  <a:cubicBezTo>
                    <a:pt x="979" y="484"/>
                    <a:pt x="976" y="479"/>
                    <a:pt x="980" y="479"/>
                  </a:cubicBezTo>
                  <a:cubicBezTo>
                    <a:pt x="986" y="479"/>
                    <a:pt x="990" y="478"/>
                    <a:pt x="992" y="476"/>
                  </a:cubicBezTo>
                  <a:cubicBezTo>
                    <a:pt x="988" y="486"/>
                    <a:pt x="1002" y="477"/>
                    <a:pt x="1001" y="484"/>
                  </a:cubicBezTo>
                  <a:cubicBezTo>
                    <a:pt x="1003" y="493"/>
                    <a:pt x="1003" y="490"/>
                    <a:pt x="1001" y="499"/>
                  </a:cubicBezTo>
                  <a:cubicBezTo>
                    <a:pt x="1003" y="500"/>
                    <a:pt x="1007" y="499"/>
                    <a:pt x="1007" y="502"/>
                  </a:cubicBezTo>
                  <a:cubicBezTo>
                    <a:pt x="1005" y="503"/>
                    <a:pt x="1001" y="502"/>
                    <a:pt x="1001" y="505"/>
                  </a:cubicBezTo>
                  <a:cubicBezTo>
                    <a:pt x="1011" y="502"/>
                    <a:pt x="1021" y="514"/>
                    <a:pt x="1024" y="508"/>
                  </a:cubicBezTo>
                  <a:close/>
                  <a:moveTo>
                    <a:pt x="1077" y="496"/>
                  </a:moveTo>
                  <a:cubicBezTo>
                    <a:pt x="1077" y="496"/>
                    <a:pt x="1077" y="502"/>
                    <a:pt x="1077" y="502"/>
                  </a:cubicBezTo>
                  <a:cubicBezTo>
                    <a:pt x="1072" y="507"/>
                    <a:pt x="1059" y="493"/>
                    <a:pt x="1054" y="499"/>
                  </a:cubicBezTo>
                  <a:cubicBezTo>
                    <a:pt x="1055" y="505"/>
                    <a:pt x="1050" y="505"/>
                    <a:pt x="1048" y="508"/>
                  </a:cubicBezTo>
                  <a:cubicBezTo>
                    <a:pt x="1055" y="516"/>
                    <a:pt x="1057" y="511"/>
                    <a:pt x="1065" y="511"/>
                  </a:cubicBezTo>
                  <a:cubicBezTo>
                    <a:pt x="1072" y="511"/>
                    <a:pt x="1082" y="513"/>
                    <a:pt x="1086" y="508"/>
                  </a:cubicBezTo>
                  <a:cubicBezTo>
                    <a:pt x="1084" y="508"/>
                    <a:pt x="1083" y="506"/>
                    <a:pt x="1086" y="505"/>
                  </a:cubicBezTo>
                  <a:cubicBezTo>
                    <a:pt x="1088" y="504"/>
                    <a:pt x="1092" y="505"/>
                    <a:pt x="1092" y="502"/>
                  </a:cubicBezTo>
                  <a:cubicBezTo>
                    <a:pt x="1084" y="502"/>
                    <a:pt x="1082" y="496"/>
                    <a:pt x="1077" y="496"/>
                  </a:cubicBezTo>
                  <a:close/>
                  <a:moveTo>
                    <a:pt x="1036" y="520"/>
                  </a:moveTo>
                  <a:cubicBezTo>
                    <a:pt x="1035" y="520"/>
                    <a:pt x="1034" y="515"/>
                    <a:pt x="1030" y="517"/>
                  </a:cubicBezTo>
                  <a:cubicBezTo>
                    <a:pt x="1029" y="517"/>
                    <a:pt x="1031" y="522"/>
                    <a:pt x="1030" y="523"/>
                  </a:cubicBezTo>
                  <a:cubicBezTo>
                    <a:pt x="1025" y="523"/>
                    <a:pt x="1021" y="523"/>
                    <a:pt x="1016" y="523"/>
                  </a:cubicBezTo>
                  <a:cubicBezTo>
                    <a:pt x="1020" y="533"/>
                    <a:pt x="1006" y="524"/>
                    <a:pt x="1007" y="531"/>
                  </a:cubicBezTo>
                  <a:cubicBezTo>
                    <a:pt x="1010" y="531"/>
                    <a:pt x="1013" y="531"/>
                    <a:pt x="1016" y="531"/>
                  </a:cubicBezTo>
                  <a:cubicBezTo>
                    <a:pt x="1016" y="534"/>
                    <a:pt x="1013" y="535"/>
                    <a:pt x="1013" y="537"/>
                  </a:cubicBezTo>
                  <a:cubicBezTo>
                    <a:pt x="1021" y="539"/>
                    <a:pt x="1019" y="531"/>
                    <a:pt x="1024" y="531"/>
                  </a:cubicBezTo>
                  <a:cubicBezTo>
                    <a:pt x="1028" y="534"/>
                    <a:pt x="1032" y="535"/>
                    <a:pt x="1039" y="534"/>
                  </a:cubicBezTo>
                  <a:cubicBezTo>
                    <a:pt x="1038" y="522"/>
                    <a:pt x="1058" y="532"/>
                    <a:pt x="1054" y="517"/>
                  </a:cubicBezTo>
                  <a:cubicBezTo>
                    <a:pt x="1045" y="514"/>
                    <a:pt x="1039" y="520"/>
                    <a:pt x="1036" y="5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dirty="0">
                <a:solidFill>
                  <a:prstClr val="black"/>
                </a:solidFill>
                <a:cs typeface="+mn-ea"/>
                <a:sym typeface="+mn-lt"/>
              </a:endParaRPr>
            </a:p>
          </p:txBody>
        </p:sp>
        <p:sp>
          <p:nvSpPr>
            <p:cNvPr id="183" name="Freeform 157"/>
            <p:cNvSpPr>
              <a:spLocks noChangeArrowheads="1"/>
            </p:cNvSpPr>
            <p:nvPr/>
          </p:nvSpPr>
          <p:spPr bwMode="auto">
            <a:xfrm>
              <a:off x="5608752" y="3174659"/>
              <a:ext cx="160749" cy="243624"/>
            </a:xfrm>
            <a:custGeom>
              <a:avLst/>
              <a:gdLst>
                <a:gd name="T0" fmla="*/ 26 w 95"/>
                <a:gd name="T1" fmla="*/ 14 h 144"/>
                <a:gd name="T2" fmla="*/ 47 w 95"/>
                <a:gd name="T3" fmla="*/ 12 h 144"/>
                <a:gd name="T4" fmla="*/ 50 w 95"/>
                <a:gd name="T5" fmla="*/ 29 h 144"/>
                <a:gd name="T6" fmla="*/ 35 w 95"/>
                <a:gd name="T7" fmla="*/ 38 h 144"/>
                <a:gd name="T8" fmla="*/ 53 w 95"/>
                <a:gd name="T9" fmla="*/ 47 h 144"/>
                <a:gd name="T10" fmla="*/ 61 w 95"/>
                <a:gd name="T11" fmla="*/ 67 h 144"/>
                <a:gd name="T12" fmla="*/ 67 w 95"/>
                <a:gd name="T13" fmla="*/ 73 h 144"/>
                <a:gd name="T14" fmla="*/ 79 w 95"/>
                <a:gd name="T15" fmla="*/ 79 h 144"/>
                <a:gd name="T16" fmla="*/ 73 w 95"/>
                <a:gd name="T17" fmla="*/ 91 h 144"/>
                <a:gd name="T18" fmla="*/ 91 w 95"/>
                <a:gd name="T19" fmla="*/ 93 h 144"/>
                <a:gd name="T20" fmla="*/ 91 w 95"/>
                <a:gd name="T21" fmla="*/ 111 h 144"/>
                <a:gd name="T22" fmla="*/ 85 w 95"/>
                <a:gd name="T23" fmla="*/ 111 h 144"/>
                <a:gd name="T24" fmla="*/ 91 w 95"/>
                <a:gd name="T25" fmla="*/ 114 h 144"/>
                <a:gd name="T26" fmla="*/ 85 w 95"/>
                <a:gd name="T27" fmla="*/ 123 h 144"/>
                <a:gd name="T28" fmla="*/ 76 w 95"/>
                <a:gd name="T29" fmla="*/ 129 h 144"/>
                <a:gd name="T30" fmla="*/ 47 w 95"/>
                <a:gd name="T31" fmla="*/ 126 h 144"/>
                <a:gd name="T32" fmla="*/ 35 w 95"/>
                <a:gd name="T33" fmla="*/ 129 h 144"/>
                <a:gd name="T34" fmla="*/ 15 w 95"/>
                <a:gd name="T35" fmla="*/ 129 h 144"/>
                <a:gd name="T36" fmla="*/ 20 w 95"/>
                <a:gd name="T37" fmla="*/ 126 h 144"/>
                <a:gd name="T38" fmla="*/ 23 w 95"/>
                <a:gd name="T39" fmla="*/ 129 h 144"/>
                <a:gd name="T40" fmla="*/ 26 w 95"/>
                <a:gd name="T41" fmla="*/ 123 h 144"/>
                <a:gd name="T42" fmla="*/ 44 w 95"/>
                <a:gd name="T43" fmla="*/ 120 h 144"/>
                <a:gd name="T44" fmla="*/ 20 w 95"/>
                <a:gd name="T45" fmla="*/ 111 h 144"/>
                <a:gd name="T46" fmla="*/ 20 w 95"/>
                <a:gd name="T47" fmla="*/ 93 h 144"/>
                <a:gd name="T48" fmla="*/ 26 w 95"/>
                <a:gd name="T49" fmla="*/ 91 h 144"/>
                <a:gd name="T50" fmla="*/ 38 w 95"/>
                <a:gd name="T51" fmla="*/ 91 h 144"/>
                <a:gd name="T52" fmla="*/ 41 w 95"/>
                <a:gd name="T53" fmla="*/ 73 h 144"/>
                <a:gd name="T54" fmla="*/ 32 w 95"/>
                <a:gd name="T55" fmla="*/ 61 h 144"/>
                <a:gd name="T56" fmla="*/ 20 w 95"/>
                <a:gd name="T57" fmla="*/ 64 h 144"/>
                <a:gd name="T58" fmla="*/ 20 w 95"/>
                <a:gd name="T59" fmla="*/ 50 h 144"/>
                <a:gd name="T60" fmla="*/ 9 w 95"/>
                <a:gd name="T61" fmla="*/ 44 h 144"/>
                <a:gd name="T62" fmla="*/ 0 w 95"/>
                <a:gd name="T63" fmla="*/ 14 h 144"/>
                <a:gd name="T64" fmla="*/ 15 w 95"/>
                <a:gd name="T65" fmla="*/ 0 h 144"/>
                <a:gd name="T66" fmla="*/ 41 w 95"/>
                <a:gd name="T67" fmla="*/ 0 h 144"/>
                <a:gd name="T68" fmla="*/ 26 w 95"/>
                <a:gd name="T69" fmla="*/ 1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144">
                  <a:moveTo>
                    <a:pt x="26" y="14"/>
                  </a:moveTo>
                  <a:cubicBezTo>
                    <a:pt x="28" y="20"/>
                    <a:pt x="40" y="11"/>
                    <a:pt x="47" y="12"/>
                  </a:cubicBezTo>
                  <a:cubicBezTo>
                    <a:pt x="50" y="15"/>
                    <a:pt x="50" y="22"/>
                    <a:pt x="50" y="29"/>
                  </a:cubicBezTo>
                  <a:cubicBezTo>
                    <a:pt x="43" y="30"/>
                    <a:pt x="37" y="32"/>
                    <a:pt x="35" y="38"/>
                  </a:cubicBezTo>
                  <a:cubicBezTo>
                    <a:pt x="38" y="44"/>
                    <a:pt x="44" y="47"/>
                    <a:pt x="53" y="47"/>
                  </a:cubicBezTo>
                  <a:cubicBezTo>
                    <a:pt x="52" y="58"/>
                    <a:pt x="65" y="54"/>
                    <a:pt x="61" y="67"/>
                  </a:cubicBezTo>
                  <a:cubicBezTo>
                    <a:pt x="62" y="70"/>
                    <a:pt x="67" y="69"/>
                    <a:pt x="67" y="73"/>
                  </a:cubicBezTo>
                  <a:cubicBezTo>
                    <a:pt x="68" y="78"/>
                    <a:pt x="77" y="75"/>
                    <a:pt x="79" y="79"/>
                  </a:cubicBezTo>
                  <a:cubicBezTo>
                    <a:pt x="77" y="83"/>
                    <a:pt x="75" y="86"/>
                    <a:pt x="73" y="91"/>
                  </a:cubicBezTo>
                  <a:cubicBezTo>
                    <a:pt x="80" y="90"/>
                    <a:pt x="87" y="90"/>
                    <a:pt x="91" y="93"/>
                  </a:cubicBezTo>
                  <a:cubicBezTo>
                    <a:pt x="87" y="97"/>
                    <a:pt x="95" y="106"/>
                    <a:pt x="91" y="111"/>
                  </a:cubicBezTo>
                  <a:cubicBezTo>
                    <a:pt x="90" y="112"/>
                    <a:pt x="85" y="111"/>
                    <a:pt x="85" y="111"/>
                  </a:cubicBezTo>
                  <a:cubicBezTo>
                    <a:pt x="84" y="114"/>
                    <a:pt x="89" y="113"/>
                    <a:pt x="91" y="114"/>
                  </a:cubicBezTo>
                  <a:cubicBezTo>
                    <a:pt x="89" y="117"/>
                    <a:pt x="84" y="117"/>
                    <a:pt x="85" y="123"/>
                  </a:cubicBezTo>
                  <a:cubicBezTo>
                    <a:pt x="81" y="124"/>
                    <a:pt x="80" y="128"/>
                    <a:pt x="76" y="129"/>
                  </a:cubicBezTo>
                  <a:cubicBezTo>
                    <a:pt x="66" y="128"/>
                    <a:pt x="59" y="124"/>
                    <a:pt x="47" y="126"/>
                  </a:cubicBezTo>
                  <a:cubicBezTo>
                    <a:pt x="41" y="131"/>
                    <a:pt x="44" y="131"/>
                    <a:pt x="35" y="129"/>
                  </a:cubicBezTo>
                  <a:cubicBezTo>
                    <a:pt x="32" y="134"/>
                    <a:pt x="14" y="144"/>
                    <a:pt x="15" y="129"/>
                  </a:cubicBezTo>
                  <a:cubicBezTo>
                    <a:pt x="18" y="131"/>
                    <a:pt x="20" y="126"/>
                    <a:pt x="20" y="126"/>
                  </a:cubicBezTo>
                  <a:cubicBezTo>
                    <a:pt x="22" y="126"/>
                    <a:pt x="25" y="128"/>
                    <a:pt x="23" y="129"/>
                  </a:cubicBezTo>
                  <a:cubicBezTo>
                    <a:pt x="27" y="127"/>
                    <a:pt x="24" y="125"/>
                    <a:pt x="26" y="123"/>
                  </a:cubicBezTo>
                  <a:cubicBezTo>
                    <a:pt x="30" y="120"/>
                    <a:pt x="37" y="122"/>
                    <a:pt x="44" y="120"/>
                  </a:cubicBezTo>
                  <a:cubicBezTo>
                    <a:pt x="42" y="105"/>
                    <a:pt x="28" y="116"/>
                    <a:pt x="20" y="111"/>
                  </a:cubicBezTo>
                  <a:cubicBezTo>
                    <a:pt x="20" y="105"/>
                    <a:pt x="20" y="99"/>
                    <a:pt x="20" y="93"/>
                  </a:cubicBezTo>
                  <a:cubicBezTo>
                    <a:pt x="26" y="95"/>
                    <a:pt x="31" y="91"/>
                    <a:pt x="26" y="91"/>
                  </a:cubicBezTo>
                  <a:cubicBezTo>
                    <a:pt x="28" y="82"/>
                    <a:pt x="33" y="93"/>
                    <a:pt x="38" y="91"/>
                  </a:cubicBezTo>
                  <a:cubicBezTo>
                    <a:pt x="44" y="91"/>
                    <a:pt x="33" y="78"/>
                    <a:pt x="41" y="73"/>
                  </a:cubicBezTo>
                  <a:cubicBezTo>
                    <a:pt x="40" y="67"/>
                    <a:pt x="30" y="71"/>
                    <a:pt x="32" y="61"/>
                  </a:cubicBezTo>
                  <a:cubicBezTo>
                    <a:pt x="30" y="64"/>
                    <a:pt x="26" y="64"/>
                    <a:pt x="20" y="64"/>
                  </a:cubicBezTo>
                  <a:cubicBezTo>
                    <a:pt x="20" y="59"/>
                    <a:pt x="20" y="54"/>
                    <a:pt x="20" y="50"/>
                  </a:cubicBezTo>
                  <a:cubicBezTo>
                    <a:pt x="20" y="44"/>
                    <a:pt x="11" y="48"/>
                    <a:pt x="9" y="44"/>
                  </a:cubicBezTo>
                  <a:cubicBezTo>
                    <a:pt x="14" y="33"/>
                    <a:pt x="12" y="16"/>
                    <a:pt x="0" y="14"/>
                  </a:cubicBezTo>
                  <a:cubicBezTo>
                    <a:pt x="4" y="9"/>
                    <a:pt x="12" y="7"/>
                    <a:pt x="15" y="0"/>
                  </a:cubicBezTo>
                  <a:cubicBezTo>
                    <a:pt x="23" y="0"/>
                    <a:pt x="32" y="0"/>
                    <a:pt x="41" y="0"/>
                  </a:cubicBezTo>
                  <a:cubicBezTo>
                    <a:pt x="35" y="4"/>
                    <a:pt x="30" y="9"/>
                    <a:pt x="26"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4" name="Freeform 158"/>
            <p:cNvSpPr>
              <a:spLocks noChangeArrowheads="1"/>
            </p:cNvSpPr>
            <p:nvPr/>
          </p:nvSpPr>
          <p:spPr bwMode="auto">
            <a:xfrm>
              <a:off x="2618820" y="3186805"/>
              <a:ext cx="45724" cy="32150"/>
            </a:xfrm>
            <a:custGeom>
              <a:avLst/>
              <a:gdLst>
                <a:gd name="T0" fmla="*/ 24 w 27"/>
                <a:gd name="T1" fmla="*/ 2 h 19"/>
                <a:gd name="T2" fmla="*/ 27 w 27"/>
                <a:gd name="T3" fmla="*/ 13 h 19"/>
                <a:gd name="T4" fmla="*/ 12 w 27"/>
                <a:gd name="T5" fmla="*/ 19 h 19"/>
                <a:gd name="T6" fmla="*/ 12 w 27"/>
                <a:gd name="T7" fmla="*/ 13 h 19"/>
                <a:gd name="T8" fmla="*/ 6 w 27"/>
                <a:gd name="T9" fmla="*/ 16 h 19"/>
                <a:gd name="T10" fmla="*/ 9 w 27"/>
                <a:gd name="T11" fmla="*/ 13 h 19"/>
                <a:gd name="T12" fmla="*/ 24 w 27"/>
                <a:gd name="T13" fmla="*/ 2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4" y="2"/>
                  </a:moveTo>
                  <a:cubicBezTo>
                    <a:pt x="20" y="6"/>
                    <a:pt x="22" y="10"/>
                    <a:pt x="27" y="13"/>
                  </a:cubicBezTo>
                  <a:cubicBezTo>
                    <a:pt x="24" y="18"/>
                    <a:pt x="17" y="18"/>
                    <a:pt x="12" y="19"/>
                  </a:cubicBezTo>
                  <a:cubicBezTo>
                    <a:pt x="12" y="17"/>
                    <a:pt x="12" y="15"/>
                    <a:pt x="12" y="13"/>
                  </a:cubicBezTo>
                  <a:cubicBezTo>
                    <a:pt x="10" y="14"/>
                    <a:pt x="9" y="16"/>
                    <a:pt x="6" y="16"/>
                  </a:cubicBezTo>
                  <a:cubicBezTo>
                    <a:pt x="0" y="13"/>
                    <a:pt x="7" y="15"/>
                    <a:pt x="9" y="13"/>
                  </a:cubicBezTo>
                  <a:cubicBezTo>
                    <a:pt x="11" y="12"/>
                    <a:pt x="17" y="0"/>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5" name="Freeform 159"/>
            <p:cNvSpPr>
              <a:spLocks noChangeArrowheads="1"/>
            </p:cNvSpPr>
            <p:nvPr/>
          </p:nvSpPr>
          <p:spPr bwMode="auto">
            <a:xfrm>
              <a:off x="8553674" y="3581890"/>
              <a:ext cx="25005" cy="28578"/>
            </a:xfrm>
            <a:custGeom>
              <a:avLst/>
              <a:gdLst>
                <a:gd name="T0" fmla="*/ 3 w 15"/>
                <a:gd name="T1" fmla="*/ 5 h 17"/>
                <a:gd name="T2" fmla="*/ 15 w 15"/>
                <a:gd name="T3" fmla="*/ 2 h 17"/>
                <a:gd name="T4" fmla="*/ 0 w 15"/>
                <a:gd name="T5" fmla="*/ 16 h 17"/>
                <a:gd name="T6" fmla="*/ 3 w 15"/>
                <a:gd name="T7" fmla="*/ 5 h 17"/>
              </a:gdLst>
              <a:ahLst/>
              <a:cxnLst>
                <a:cxn ang="0">
                  <a:pos x="T0" y="T1"/>
                </a:cxn>
                <a:cxn ang="0">
                  <a:pos x="T2" y="T3"/>
                </a:cxn>
                <a:cxn ang="0">
                  <a:pos x="T4" y="T5"/>
                </a:cxn>
                <a:cxn ang="0">
                  <a:pos x="T6" y="T7"/>
                </a:cxn>
              </a:cxnLst>
              <a:rect l="0" t="0" r="r" b="b"/>
              <a:pathLst>
                <a:path w="15" h="17">
                  <a:moveTo>
                    <a:pt x="3" y="5"/>
                  </a:moveTo>
                  <a:cubicBezTo>
                    <a:pt x="6" y="0"/>
                    <a:pt x="8" y="5"/>
                    <a:pt x="15" y="2"/>
                  </a:cubicBezTo>
                  <a:cubicBezTo>
                    <a:pt x="13" y="9"/>
                    <a:pt x="11" y="17"/>
                    <a:pt x="0" y="16"/>
                  </a:cubicBezTo>
                  <a:cubicBezTo>
                    <a:pt x="0" y="13"/>
                    <a:pt x="12" y="8"/>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6" name="Freeform 160"/>
            <p:cNvSpPr>
              <a:spLocks noChangeArrowheads="1"/>
            </p:cNvSpPr>
            <p:nvPr/>
          </p:nvSpPr>
          <p:spPr bwMode="auto">
            <a:xfrm>
              <a:off x="7930682" y="4362773"/>
              <a:ext cx="198614" cy="229335"/>
            </a:xfrm>
            <a:custGeom>
              <a:avLst/>
              <a:gdLst>
                <a:gd name="T0" fmla="*/ 94 w 118"/>
                <a:gd name="T1" fmla="*/ 8 h 136"/>
                <a:gd name="T2" fmla="*/ 106 w 118"/>
                <a:gd name="T3" fmla="*/ 14 h 136"/>
                <a:gd name="T4" fmla="*/ 118 w 118"/>
                <a:gd name="T5" fmla="*/ 23 h 136"/>
                <a:gd name="T6" fmla="*/ 106 w 118"/>
                <a:gd name="T7" fmla="*/ 37 h 136"/>
                <a:gd name="T8" fmla="*/ 103 w 118"/>
                <a:gd name="T9" fmla="*/ 55 h 136"/>
                <a:gd name="T10" fmla="*/ 109 w 118"/>
                <a:gd name="T11" fmla="*/ 61 h 136"/>
                <a:gd name="T12" fmla="*/ 109 w 118"/>
                <a:gd name="T13" fmla="*/ 70 h 136"/>
                <a:gd name="T14" fmla="*/ 115 w 118"/>
                <a:gd name="T15" fmla="*/ 75 h 136"/>
                <a:gd name="T16" fmla="*/ 100 w 118"/>
                <a:gd name="T17" fmla="*/ 84 h 136"/>
                <a:gd name="T18" fmla="*/ 97 w 118"/>
                <a:gd name="T19" fmla="*/ 99 h 136"/>
                <a:gd name="T20" fmla="*/ 97 w 118"/>
                <a:gd name="T21" fmla="*/ 105 h 136"/>
                <a:gd name="T22" fmla="*/ 91 w 118"/>
                <a:gd name="T23" fmla="*/ 105 h 136"/>
                <a:gd name="T24" fmla="*/ 83 w 118"/>
                <a:gd name="T25" fmla="*/ 116 h 136"/>
                <a:gd name="T26" fmla="*/ 83 w 118"/>
                <a:gd name="T27" fmla="*/ 134 h 136"/>
                <a:gd name="T28" fmla="*/ 53 w 118"/>
                <a:gd name="T29" fmla="*/ 125 h 136"/>
                <a:gd name="T30" fmla="*/ 50 w 118"/>
                <a:gd name="T31" fmla="*/ 131 h 136"/>
                <a:gd name="T32" fmla="*/ 42 w 118"/>
                <a:gd name="T33" fmla="*/ 125 h 136"/>
                <a:gd name="T34" fmla="*/ 27 w 118"/>
                <a:gd name="T35" fmla="*/ 125 h 136"/>
                <a:gd name="T36" fmla="*/ 18 w 118"/>
                <a:gd name="T37" fmla="*/ 122 h 136"/>
                <a:gd name="T38" fmla="*/ 7 w 118"/>
                <a:gd name="T39" fmla="*/ 105 h 136"/>
                <a:gd name="T40" fmla="*/ 9 w 118"/>
                <a:gd name="T41" fmla="*/ 93 h 136"/>
                <a:gd name="T42" fmla="*/ 7 w 118"/>
                <a:gd name="T43" fmla="*/ 93 h 136"/>
                <a:gd name="T44" fmla="*/ 4 w 118"/>
                <a:gd name="T45" fmla="*/ 70 h 136"/>
                <a:gd name="T46" fmla="*/ 33 w 118"/>
                <a:gd name="T47" fmla="*/ 67 h 136"/>
                <a:gd name="T48" fmla="*/ 33 w 118"/>
                <a:gd name="T49" fmla="*/ 58 h 136"/>
                <a:gd name="T50" fmla="*/ 53 w 118"/>
                <a:gd name="T51" fmla="*/ 43 h 136"/>
                <a:gd name="T52" fmla="*/ 71 w 118"/>
                <a:gd name="T53" fmla="*/ 37 h 136"/>
                <a:gd name="T54" fmla="*/ 74 w 118"/>
                <a:gd name="T55" fmla="*/ 29 h 136"/>
                <a:gd name="T56" fmla="*/ 80 w 118"/>
                <a:gd name="T57" fmla="*/ 29 h 136"/>
                <a:gd name="T58" fmla="*/ 86 w 118"/>
                <a:gd name="T59" fmla="*/ 23 h 136"/>
                <a:gd name="T60" fmla="*/ 97 w 118"/>
                <a:gd name="T61" fmla="*/ 8 h 136"/>
                <a:gd name="T62" fmla="*/ 94 w 118"/>
                <a:gd name="T63"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136">
                  <a:moveTo>
                    <a:pt x="94" y="8"/>
                  </a:moveTo>
                  <a:cubicBezTo>
                    <a:pt x="97" y="0"/>
                    <a:pt x="101" y="15"/>
                    <a:pt x="106" y="14"/>
                  </a:cubicBezTo>
                  <a:cubicBezTo>
                    <a:pt x="110" y="17"/>
                    <a:pt x="112" y="22"/>
                    <a:pt x="118" y="23"/>
                  </a:cubicBezTo>
                  <a:cubicBezTo>
                    <a:pt x="116" y="30"/>
                    <a:pt x="115" y="38"/>
                    <a:pt x="106" y="37"/>
                  </a:cubicBezTo>
                  <a:cubicBezTo>
                    <a:pt x="104" y="43"/>
                    <a:pt x="110" y="55"/>
                    <a:pt x="103" y="55"/>
                  </a:cubicBezTo>
                  <a:cubicBezTo>
                    <a:pt x="102" y="58"/>
                    <a:pt x="108" y="59"/>
                    <a:pt x="109" y="61"/>
                  </a:cubicBezTo>
                  <a:cubicBezTo>
                    <a:pt x="110" y="63"/>
                    <a:pt x="108" y="67"/>
                    <a:pt x="109" y="70"/>
                  </a:cubicBezTo>
                  <a:cubicBezTo>
                    <a:pt x="110" y="72"/>
                    <a:pt x="114" y="72"/>
                    <a:pt x="115" y="75"/>
                  </a:cubicBezTo>
                  <a:cubicBezTo>
                    <a:pt x="114" y="83"/>
                    <a:pt x="105" y="89"/>
                    <a:pt x="100" y="84"/>
                  </a:cubicBezTo>
                  <a:cubicBezTo>
                    <a:pt x="101" y="91"/>
                    <a:pt x="105" y="93"/>
                    <a:pt x="97" y="99"/>
                  </a:cubicBezTo>
                  <a:cubicBezTo>
                    <a:pt x="96" y="100"/>
                    <a:pt x="98" y="104"/>
                    <a:pt x="97" y="105"/>
                  </a:cubicBezTo>
                  <a:cubicBezTo>
                    <a:pt x="96" y="106"/>
                    <a:pt x="92" y="104"/>
                    <a:pt x="91" y="105"/>
                  </a:cubicBezTo>
                  <a:cubicBezTo>
                    <a:pt x="89" y="108"/>
                    <a:pt x="91" y="119"/>
                    <a:pt x="83" y="116"/>
                  </a:cubicBezTo>
                  <a:cubicBezTo>
                    <a:pt x="88" y="122"/>
                    <a:pt x="80" y="124"/>
                    <a:pt x="83" y="134"/>
                  </a:cubicBezTo>
                  <a:cubicBezTo>
                    <a:pt x="68" y="136"/>
                    <a:pt x="64" y="127"/>
                    <a:pt x="53" y="125"/>
                  </a:cubicBezTo>
                  <a:cubicBezTo>
                    <a:pt x="50" y="125"/>
                    <a:pt x="51" y="129"/>
                    <a:pt x="50" y="131"/>
                  </a:cubicBezTo>
                  <a:cubicBezTo>
                    <a:pt x="45" y="133"/>
                    <a:pt x="44" y="126"/>
                    <a:pt x="42" y="125"/>
                  </a:cubicBezTo>
                  <a:cubicBezTo>
                    <a:pt x="37" y="124"/>
                    <a:pt x="31" y="127"/>
                    <a:pt x="27" y="125"/>
                  </a:cubicBezTo>
                  <a:cubicBezTo>
                    <a:pt x="24" y="124"/>
                    <a:pt x="28" y="116"/>
                    <a:pt x="18" y="122"/>
                  </a:cubicBezTo>
                  <a:cubicBezTo>
                    <a:pt x="16" y="115"/>
                    <a:pt x="16" y="105"/>
                    <a:pt x="7" y="105"/>
                  </a:cubicBezTo>
                  <a:cubicBezTo>
                    <a:pt x="6" y="99"/>
                    <a:pt x="10" y="98"/>
                    <a:pt x="9" y="93"/>
                  </a:cubicBezTo>
                  <a:cubicBezTo>
                    <a:pt x="9" y="89"/>
                    <a:pt x="6" y="92"/>
                    <a:pt x="7" y="93"/>
                  </a:cubicBezTo>
                  <a:cubicBezTo>
                    <a:pt x="0" y="88"/>
                    <a:pt x="5" y="80"/>
                    <a:pt x="4" y="70"/>
                  </a:cubicBezTo>
                  <a:cubicBezTo>
                    <a:pt x="15" y="70"/>
                    <a:pt x="25" y="70"/>
                    <a:pt x="33" y="67"/>
                  </a:cubicBezTo>
                  <a:cubicBezTo>
                    <a:pt x="32" y="62"/>
                    <a:pt x="38" y="59"/>
                    <a:pt x="33" y="58"/>
                  </a:cubicBezTo>
                  <a:cubicBezTo>
                    <a:pt x="35" y="53"/>
                    <a:pt x="59" y="47"/>
                    <a:pt x="53" y="43"/>
                  </a:cubicBezTo>
                  <a:cubicBezTo>
                    <a:pt x="57" y="39"/>
                    <a:pt x="63" y="38"/>
                    <a:pt x="71" y="37"/>
                  </a:cubicBezTo>
                  <a:cubicBezTo>
                    <a:pt x="75" y="38"/>
                    <a:pt x="72" y="31"/>
                    <a:pt x="74" y="29"/>
                  </a:cubicBezTo>
                  <a:cubicBezTo>
                    <a:pt x="74" y="28"/>
                    <a:pt x="79" y="29"/>
                    <a:pt x="80" y="29"/>
                  </a:cubicBezTo>
                  <a:cubicBezTo>
                    <a:pt x="82" y="26"/>
                    <a:pt x="80" y="21"/>
                    <a:pt x="86" y="23"/>
                  </a:cubicBezTo>
                  <a:cubicBezTo>
                    <a:pt x="82" y="10"/>
                    <a:pt x="94" y="13"/>
                    <a:pt x="97" y="8"/>
                  </a:cubicBezTo>
                  <a:cubicBezTo>
                    <a:pt x="96" y="8"/>
                    <a:pt x="95" y="8"/>
                    <a:pt x="9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7" name="Freeform 161"/>
            <p:cNvSpPr>
              <a:spLocks noChangeArrowheads="1"/>
            </p:cNvSpPr>
            <p:nvPr/>
          </p:nvSpPr>
          <p:spPr bwMode="auto">
            <a:xfrm>
              <a:off x="8135012" y="4527809"/>
              <a:ext cx="89305" cy="101451"/>
            </a:xfrm>
            <a:custGeom>
              <a:avLst/>
              <a:gdLst>
                <a:gd name="T0" fmla="*/ 46 w 53"/>
                <a:gd name="T1" fmla="*/ 1 h 60"/>
                <a:gd name="T2" fmla="*/ 38 w 53"/>
                <a:gd name="T3" fmla="*/ 13 h 60"/>
                <a:gd name="T4" fmla="*/ 35 w 53"/>
                <a:gd name="T5" fmla="*/ 13 h 60"/>
                <a:gd name="T6" fmla="*/ 38 w 53"/>
                <a:gd name="T7" fmla="*/ 21 h 60"/>
                <a:gd name="T8" fmla="*/ 44 w 53"/>
                <a:gd name="T9" fmla="*/ 27 h 60"/>
                <a:gd name="T10" fmla="*/ 46 w 53"/>
                <a:gd name="T11" fmla="*/ 54 h 60"/>
                <a:gd name="T12" fmla="*/ 35 w 53"/>
                <a:gd name="T13" fmla="*/ 54 h 60"/>
                <a:gd name="T14" fmla="*/ 26 w 53"/>
                <a:gd name="T15" fmla="*/ 24 h 60"/>
                <a:gd name="T16" fmla="*/ 14 w 53"/>
                <a:gd name="T17" fmla="*/ 33 h 60"/>
                <a:gd name="T18" fmla="*/ 14 w 53"/>
                <a:gd name="T19" fmla="*/ 51 h 60"/>
                <a:gd name="T20" fmla="*/ 5 w 53"/>
                <a:gd name="T21" fmla="*/ 59 h 60"/>
                <a:gd name="T22" fmla="*/ 3 w 53"/>
                <a:gd name="T23" fmla="*/ 45 h 60"/>
                <a:gd name="T24" fmla="*/ 5 w 53"/>
                <a:gd name="T25" fmla="*/ 42 h 60"/>
                <a:gd name="T26" fmla="*/ 3 w 53"/>
                <a:gd name="T27" fmla="*/ 39 h 60"/>
                <a:gd name="T28" fmla="*/ 5 w 53"/>
                <a:gd name="T29" fmla="*/ 27 h 60"/>
                <a:gd name="T30" fmla="*/ 0 w 53"/>
                <a:gd name="T31" fmla="*/ 21 h 60"/>
                <a:gd name="T32" fmla="*/ 23 w 53"/>
                <a:gd name="T33" fmla="*/ 1 h 60"/>
                <a:gd name="T34" fmla="*/ 46 w 53"/>
                <a:gd name="T35" fmla="*/ 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60">
                  <a:moveTo>
                    <a:pt x="46" y="1"/>
                  </a:moveTo>
                  <a:cubicBezTo>
                    <a:pt x="53" y="14"/>
                    <a:pt x="33" y="8"/>
                    <a:pt x="38" y="13"/>
                  </a:cubicBezTo>
                  <a:cubicBezTo>
                    <a:pt x="41" y="16"/>
                    <a:pt x="38" y="13"/>
                    <a:pt x="35" y="13"/>
                  </a:cubicBezTo>
                  <a:cubicBezTo>
                    <a:pt x="35" y="16"/>
                    <a:pt x="36" y="19"/>
                    <a:pt x="38" y="21"/>
                  </a:cubicBezTo>
                  <a:cubicBezTo>
                    <a:pt x="39" y="23"/>
                    <a:pt x="43" y="26"/>
                    <a:pt x="44" y="27"/>
                  </a:cubicBezTo>
                  <a:cubicBezTo>
                    <a:pt x="46" y="34"/>
                    <a:pt x="44" y="44"/>
                    <a:pt x="46" y="54"/>
                  </a:cubicBezTo>
                  <a:cubicBezTo>
                    <a:pt x="43" y="54"/>
                    <a:pt x="39" y="54"/>
                    <a:pt x="35" y="54"/>
                  </a:cubicBezTo>
                  <a:cubicBezTo>
                    <a:pt x="31" y="44"/>
                    <a:pt x="27" y="36"/>
                    <a:pt x="26" y="24"/>
                  </a:cubicBezTo>
                  <a:cubicBezTo>
                    <a:pt x="20" y="25"/>
                    <a:pt x="24" y="36"/>
                    <a:pt x="14" y="33"/>
                  </a:cubicBezTo>
                  <a:cubicBezTo>
                    <a:pt x="14" y="39"/>
                    <a:pt x="14" y="45"/>
                    <a:pt x="14" y="51"/>
                  </a:cubicBezTo>
                  <a:cubicBezTo>
                    <a:pt x="15" y="57"/>
                    <a:pt x="6" y="54"/>
                    <a:pt x="5" y="59"/>
                  </a:cubicBezTo>
                  <a:cubicBezTo>
                    <a:pt x="1" y="60"/>
                    <a:pt x="1" y="50"/>
                    <a:pt x="3" y="45"/>
                  </a:cubicBezTo>
                  <a:cubicBezTo>
                    <a:pt x="3" y="43"/>
                    <a:pt x="6" y="41"/>
                    <a:pt x="5" y="42"/>
                  </a:cubicBezTo>
                  <a:cubicBezTo>
                    <a:pt x="6" y="38"/>
                    <a:pt x="3" y="40"/>
                    <a:pt x="3" y="39"/>
                  </a:cubicBezTo>
                  <a:cubicBezTo>
                    <a:pt x="2" y="37"/>
                    <a:pt x="8" y="32"/>
                    <a:pt x="5" y="27"/>
                  </a:cubicBezTo>
                  <a:cubicBezTo>
                    <a:pt x="7" y="22"/>
                    <a:pt x="3" y="22"/>
                    <a:pt x="0" y="21"/>
                  </a:cubicBezTo>
                  <a:cubicBezTo>
                    <a:pt x="3" y="10"/>
                    <a:pt x="8" y="0"/>
                    <a:pt x="23" y="1"/>
                  </a:cubicBezTo>
                  <a:cubicBezTo>
                    <a:pt x="13" y="11"/>
                    <a:pt x="40" y="1"/>
                    <a:pt x="4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8" name="Freeform 162"/>
            <p:cNvSpPr>
              <a:spLocks noChangeArrowheads="1"/>
            </p:cNvSpPr>
            <p:nvPr/>
          </p:nvSpPr>
          <p:spPr bwMode="auto">
            <a:xfrm>
              <a:off x="7862811" y="4629259"/>
              <a:ext cx="209331" cy="60727"/>
            </a:xfrm>
            <a:custGeom>
              <a:avLst/>
              <a:gdLst>
                <a:gd name="T0" fmla="*/ 3 w 124"/>
                <a:gd name="T1" fmla="*/ 11 h 36"/>
                <a:gd name="T2" fmla="*/ 14 w 124"/>
                <a:gd name="T3" fmla="*/ 2 h 36"/>
                <a:gd name="T4" fmla="*/ 20 w 124"/>
                <a:gd name="T5" fmla="*/ 8 h 36"/>
                <a:gd name="T6" fmla="*/ 26 w 124"/>
                <a:gd name="T7" fmla="*/ 11 h 36"/>
                <a:gd name="T8" fmla="*/ 55 w 124"/>
                <a:gd name="T9" fmla="*/ 17 h 36"/>
                <a:gd name="T10" fmla="*/ 85 w 124"/>
                <a:gd name="T11" fmla="*/ 14 h 36"/>
                <a:gd name="T12" fmla="*/ 90 w 124"/>
                <a:gd name="T13" fmla="*/ 20 h 36"/>
                <a:gd name="T14" fmla="*/ 99 w 124"/>
                <a:gd name="T15" fmla="*/ 23 h 36"/>
                <a:gd name="T16" fmla="*/ 114 w 124"/>
                <a:gd name="T17" fmla="*/ 23 h 36"/>
                <a:gd name="T18" fmla="*/ 117 w 124"/>
                <a:gd name="T19" fmla="*/ 32 h 36"/>
                <a:gd name="T20" fmla="*/ 111 w 124"/>
                <a:gd name="T21" fmla="*/ 32 h 36"/>
                <a:gd name="T22" fmla="*/ 52 w 124"/>
                <a:gd name="T23" fmla="*/ 23 h 36"/>
                <a:gd name="T24" fmla="*/ 38 w 124"/>
                <a:gd name="T25" fmla="*/ 23 h 36"/>
                <a:gd name="T26" fmla="*/ 17 w 124"/>
                <a:gd name="T27" fmla="*/ 17 h 36"/>
                <a:gd name="T28" fmla="*/ 3 w 124"/>
                <a:gd name="T29"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36">
                  <a:moveTo>
                    <a:pt x="3" y="11"/>
                  </a:moveTo>
                  <a:cubicBezTo>
                    <a:pt x="0" y="2"/>
                    <a:pt x="12" y="7"/>
                    <a:pt x="14" y="2"/>
                  </a:cubicBezTo>
                  <a:cubicBezTo>
                    <a:pt x="21" y="0"/>
                    <a:pt x="18" y="6"/>
                    <a:pt x="20" y="8"/>
                  </a:cubicBezTo>
                  <a:cubicBezTo>
                    <a:pt x="22" y="10"/>
                    <a:pt x="27" y="7"/>
                    <a:pt x="26" y="11"/>
                  </a:cubicBezTo>
                  <a:cubicBezTo>
                    <a:pt x="40" y="7"/>
                    <a:pt x="44" y="9"/>
                    <a:pt x="55" y="17"/>
                  </a:cubicBezTo>
                  <a:cubicBezTo>
                    <a:pt x="66" y="10"/>
                    <a:pt x="69" y="14"/>
                    <a:pt x="85" y="14"/>
                  </a:cubicBezTo>
                  <a:cubicBezTo>
                    <a:pt x="90" y="13"/>
                    <a:pt x="90" y="16"/>
                    <a:pt x="90" y="20"/>
                  </a:cubicBezTo>
                  <a:cubicBezTo>
                    <a:pt x="95" y="20"/>
                    <a:pt x="99" y="19"/>
                    <a:pt x="99" y="23"/>
                  </a:cubicBezTo>
                  <a:cubicBezTo>
                    <a:pt x="106" y="19"/>
                    <a:pt x="113" y="29"/>
                    <a:pt x="114" y="23"/>
                  </a:cubicBezTo>
                  <a:cubicBezTo>
                    <a:pt x="124" y="23"/>
                    <a:pt x="108" y="32"/>
                    <a:pt x="117" y="32"/>
                  </a:cubicBezTo>
                  <a:cubicBezTo>
                    <a:pt x="115" y="36"/>
                    <a:pt x="114" y="31"/>
                    <a:pt x="111" y="32"/>
                  </a:cubicBezTo>
                  <a:cubicBezTo>
                    <a:pt x="89" y="36"/>
                    <a:pt x="70" y="26"/>
                    <a:pt x="52" y="23"/>
                  </a:cubicBezTo>
                  <a:cubicBezTo>
                    <a:pt x="48" y="22"/>
                    <a:pt x="42" y="23"/>
                    <a:pt x="38" y="23"/>
                  </a:cubicBezTo>
                  <a:cubicBezTo>
                    <a:pt x="31" y="22"/>
                    <a:pt x="24" y="19"/>
                    <a:pt x="17" y="17"/>
                  </a:cubicBezTo>
                  <a:cubicBezTo>
                    <a:pt x="12" y="15"/>
                    <a:pt x="4" y="18"/>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89" name="Freeform 163"/>
            <p:cNvSpPr>
              <a:spLocks noChangeArrowheads="1"/>
            </p:cNvSpPr>
            <p:nvPr/>
          </p:nvSpPr>
          <p:spPr bwMode="auto">
            <a:xfrm>
              <a:off x="8141442" y="4700704"/>
              <a:ext cx="32150" cy="11431"/>
            </a:xfrm>
            <a:custGeom>
              <a:avLst/>
              <a:gdLst>
                <a:gd name="T0" fmla="*/ 7 w 19"/>
                <a:gd name="T1" fmla="*/ 4 h 7"/>
                <a:gd name="T2" fmla="*/ 19 w 19"/>
                <a:gd name="T3" fmla="*/ 7 h 7"/>
                <a:gd name="T4" fmla="*/ 7 w 19"/>
                <a:gd name="T5" fmla="*/ 7 h 7"/>
                <a:gd name="T6" fmla="*/ 4 w 19"/>
                <a:gd name="T7" fmla="*/ 4 h 7"/>
                <a:gd name="T8" fmla="*/ 7 w 19"/>
                <a:gd name="T9" fmla="*/ 4 h 7"/>
              </a:gdLst>
              <a:ahLst/>
              <a:cxnLst>
                <a:cxn ang="0">
                  <a:pos x="T0" y="T1"/>
                </a:cxn>
                <a:cxn ang="0">
                  <a:pos x="T2" y="T3"/>
                </a:cxn>
                <a:cxn ang="0">
                  <a:pos x="T4" y="T5"/>
                </a:cxn>
                <a:cxn ang="0">
                  <a:pos x="T6" y="T7"/>
                </a:cxn>
                <a:cxn ang="0">
                  <a:pos x="T8" y="T9"/>
                </a:cxn>
              </a:cxnLst>
              <a:rect l="0" t="0" r="r" b="b"/>
              <a:pathLst>
                <a:path w="19" h="7">
                  <a:moveTo>
                    <a:pt x="7" y="4"/>
                  </a:moveTo>
                  <a:cubicBezTo>
                    <a:pt x="12" y="4"/>
                    <a:pt x="19" y="3"/>
                    <a:pt x="19" y="7"/>
                  </a:cubicBezTo>
                  <a:cubicBezTo>
                    <a:pt x="15" y="7"/>
                    <a:pt x="11" y="7"/>
                    <a:pt x="7" y="7"/>
                  </a:cubicBezTo>
                  <a:cubicBezTo>
                    <a:pt x="8" y="4"/>
                    <a:pt x="5" y="5"/>
                    <a:pt x="4" y="4"/>
                  </a:cubicBezTo>
                  <a:cubicBezTo>
                    <a:pt x="0" y="0"/>
                    <a:pt x="6" y="1"/>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0" name="Freeform 164"/>
            <p:cNvSpPr>
              <a:spLocks noChangeArrowheads="1"/>
            </p:cNvSpPr>
            <p:nvPr/>
          </p:nvSpPr>
          <p:spPr bwMode="auto">
            <a:xfrm>
              <a:off x="9085218" y="5379422"/>
              <a:ext cx="153605" cy="155748"/>
            </a:xfrm>
            <a:custGeom>
              <a:avLst/>
              <a:gdLst>
                <a:gd name="T0" fmla="*/ 2 w 91"/>
                <a:gd name="T1" fmla="*/ 79 h 92"/>
                <a:gd name="T2" fmla="*/ 7 w 91"/>
                <a:gd name="T3" fmla="*/ 68 h 92"/>
                <a:gd name="T4" fmla="*/ 13 w 91"/>
                <a:gd name="T5" fmla="*/ 65 h 92"/>
                <a:gd name="T6" fmla="*/ 13 w 91"/>
                <a:gd name="T7" fmla="*/ 59 h 92"/>
                <a:gd name="T8" fmla="*/ 19 w 91"/>
                <a:gd name="T9" fmla="*/ 59 h 92"/>
                <a:gd name="T10" fmla="*/ 22 w 91"/>
                <a:gd name="T11" fmla="*/ 53 h 92"/>
                <a:gd name="T12" fmla="*/ 34 w 91"/>
                <a:gd name="T13" fmla="*/ 50 h 92"/>
                <a:gd name="T14" fmla="*/ 40 w 91"/>
                <a:gd name="T15" fmla="*/ 44 h 92"/>
                <a:gd name="T16" fmla="*/ 45 w 91"/>
                <a:gd name="T17" fmla="*/ 35 h 92"/>
                <a:gd name="T18" fmla="*/ 51 w 91"/>
                <a:gd name="T19" fmla="*/ 29 h 92"/>
                <a:gd name="T20" fmla="*/ 60 w 91"/>
                <a:gd name="T21" fmla="*/ 32 h 92"/>
                <a:gd name="T22" fmla="*/ 57 w 91"/>
                <a:gd name="T23" fmla="*/ 21 h 92"/>
                <a:gd name="T24" fmla="*/ 69 w 91"/>
                <a:gd name="T25" fmla="*/ 6 h 92"/>
                <a:gd name="T26" fmla="*/ 78 w 91"/>
                <a:gd name="T27" fmla="*/ 0 h 92"/>
                <a:gd name="T28" fmla="*/ 86 w 91"/>
                <a:gd name="T29" fmla="*/ 6 h 92"/>
                <a:gd name="T30" fmla="*/ 89 w 91"/>
                <a:gd name="T31" fmla="*/ 21 h 92"/>
                <a:gd name="T32" fmla="*/ 86 w 91"/>
                <a:gd name="T33" fmla="*/ 29 h 92"/>
                <a:gd name="T34" fmla="*/ 81 w 91"/>
                <a:gd name="T35" fmla="*/ 29 h 92"/>
                <a:gd name="T36" fmla="*/ 78 w 91"/>
                <a:gd name="T37" fmla="*/ 44 h 92"/>
                <a:gd name="T38" fmla="*/ 66 w 91"/>
                <a:gd name="T39" fmla="*/ 47 h 92"/>
                <a:gd name="T40" fmla="*/ 57 w 91"/>
                <a:gd name="T41" fmla="*/ 68 h 92"/>
                <a:gd name="T42" fmla="*/ 51 w 91"/>
                <a:gd name="T43" fmla="*/ 79 h 92"/>
                <a:gd name="T44" fmla="*/ 45 w 91"/>
                <a:gd name="T45" fmla="*/ 85 h 92"/>
                <a:gd name="T46" fmla="*/ 22 w 91"/>
                <a:gd name="T47" fmla="*/ 76 h 92"/>
                <a:gd name="T48" fmla="*/ 10 w 91"/>
                <a:gd name="T49" fmla="*/ 79 h 92"/>
                <a:gd name="T50" fmla="*/ 7 w 91"/>
                <a:gd name="T51" fmla="*/ 73 h 92"/>
                <a:gd name="T52" fmla="*/ 2 w 91"/>
                <a:gd name="T53" fmla="*/ 7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92">
                  <a:moveTo>
                    <a:pt x="2" y="79"/>
                  </a:moveTo>
                  <a:cubicBezTo>
                    <a:pt x="0" y="76"/>
                    <a:pt x="5" y="71"/>
                    <a:pt x="7" y="68"/>
                  </a:cubicBezTo>
                  <a:cubicBezTo>
                    <a:pt x="8" y="67"/>
                    <a:pt x="13" y="66"/>
                    <a:pt x="13" y="65"/>
                  </a:cubicBezTo>
                  <a:cubicBezTo>
                    <a:pt x="14" y="64"/>
                    <a:pt x="12" y="60"/>
                    <a:pt x="13" y="59"/>
                  </a:cubicBezTo>
                  <a:cubicBezTo>
                    <a:pt x="14" y="58"/>
                    <a:pt x="18" y="60"/>
                    <a:pt x="19" y="59"/>
                  </a:cubicBezTo>
                  <a:cubicBezTo>
                    <a:pt x="20" y="58"/>
                    <a:pt x="21" y="53"/>
                    <a:pt x="22" y="53"/>
                  </a:cubicBezTo>
                  <a:cubicBezTo>
                    <a:pt x="26" y="51"/>
                    <a:pt x="32" y="54"/>
                    <a:pt x="34" y="50"/>
                  </a:cubicBezTo>
                  <a:cubicBezTo>
                    <a:pt x="36" y="45"/>
                    <a:pt x="34" y="45"/>
                    <a:pt x="40" y="44"/>
                  </a:cubicBezTo>
                  <a:cubicBezTo>
                    <a:pt x="45" y="43"/>
                    <a:pt x="43" y="39"/>
                    <a:pt x="45" y="35"/>
                  </a:cubicBezTo>
                  <a:cubicBezTo>
                    <a:pt x="46" y="35"/>
                    <a:pt x="55" y="42"/>
                    <a:pt x="51" y="29"/>
                  </a:cubicBezTo>
                  <a:cubicBezTo>
                    <a:pt x="56" y="29"/>
                    <a:pt x="56" y="32"/>
                    <a:pt x="60" y="32"/>
                  </a:cubicBezTo>
                  <a:cubicBezTo>
                    <a:pt x="60" y="27"/>
                    <a:pt x="56" y="26"/>
                    <a:pt x="57" y="21"/>
                  </a:cubicBezTo>
                  <a:cubicBezTo>
                    <a:pt x="68" y="23"/>
                    <a:pt x="65" y="10"/>
                    <a:pt x="69" y="6"/>
                  </a:cubicBezTo>
                  <a:cubicBezTo>
                    <a:pt x="71" y="4"/>
                    <a:pt x="79" y="6"/>
                    <a:pt x="78" y="0"/>
                  </a:cubicBezTo>
                  <a:cubicBezTo>
                    <a:pt x="81" y="2"/>
                    <a:pt x="81" y="7"/>
                    <a:pt x="86" y="6"/>
                  </a:cubicBezTo>
                  <a:cubicBezTo>
                    <a:pt x="84" y="14"/>
                    <a:pt x="91" y="14"/>
                    <a:pt x="89" y="21"/>
                  </a:cubicBezTo>
                  <a:cubicBezTo>
                    <a:pt x="85" y="21"/>
                    <a:pt x="88" y="27"/>
                    <a:pt x="86" y="29"/>
                  </a:cubicBezTo>
                  <a:cubicBezTo>
                    <a:pt x="86" y="30"/>
                    <a:pt x="81" y="29"/>
                    <a:pt x="81" y="29"/>
                  </a:cubicBezTo>
                  <a:cubicBezTo>
                    <a:pt x="79" y="31"/>
                    <a:pt x="78" y="38"/>
                    <a:pt x="78" y="44"/>
                  </a:cubicBezTo>
                  <a:cubicBezTo>
                    <a:pt x="72" y="49"/>
                    <a:pt x="72" y="42"/>
                    <a:pt x="66" y="47"/>
                  </a:cubicBezTo>
                  <a:cubicBezTo>
                    <a:pt x="58" y="51"/>
                    <a:pt x="60" y="61"/>
                    <a:pt x="57" y="68"/>
                  </a:cubicBezTo>
                  <a:cubicBezTo>
                    <a:pt x="56" y="70"/>
                    <a:pt x="48" y="70"/>
                    <a:pt x="51" y="79"/>
                  </a:cubicBezTo>
                  <a:cubicBezTo>
                    <a:pt x="46" y="78"/>
                    <a:pt x="46" y="82"/>
                    <a:pt x="45" y="85"/>
                  </a:cubicBezTo>
                  <a:cubicBezTo>
                    <a:pt x="38" y="77"/>
                    <a:pt x="23" y="92"/>
                    <a:pt x="22" y="76"/>
                  </a:cubicBezTo>
                  <a:cubicBezTo>
                    <a:pt x="20" y="77"/>
                    <a:pt x="15" y="81"/>
                    <a:pt x="10" y="79"/>
                  </a:cubicBezTo>
                  <a:cubicBezTo>
                    <a:pt x="10" y="79"/>
                    <a:pt x="7" y="73"/>
                    <a:pt x="7" y="73"/>
                  </a:cubicBezTo>
                  <a:cubicBezTo>
                    <a:pt x="1" y="74"/>
                    <a:pt x="15" y="84"/>
                    <a:pt x="2"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1" name="Freeform 165"/>
            <p:cNvSpPr>
              <a:spLocks noChangeArrowheads="1"/>
            </p:cNvSpPr>
            <p:nvPr/>
          </p:nvSpPr>
          <p:spPr bwMode="auto">
            <a:xfrm>
              <a:off x="3795503" y="2333048"/>
              <a:ext cx="217904" cy="160749"/>
            </a:xfrm>
            <a:custGeom>
              <a:avLst/>
              <a:gdLst>
                <a:gd name="T0" fmla="*/ 35 w 129"/>
                <a:gd name="T1" fmla="*/ 0 h 95"/>
                <a:gd name="T2" fmla="*/ 50 w 129"/>
                <a:gd name="T3" fmla="*/ 12 h 95"/>
                <a:gd name="T4" fmla="*/ 58 w 129"/>
                <a:gd name="T5" fmla="*/ 15 h 95"/>
                <a:gd name="T6" fmla="*/ 64 w 129"/>
                <a:gd name="T7" fmla="*/ 15 h 95"/>
                <a:gd name="T8" fmla="*/ 67 w 129"/>
                <a:gd name="T9" fmla="*/ 18 h 95"/>
                <a:gd name="T10" fmla="*/ 76 w 129"/>
                <a:gd name="T11" fmla="*/ 24 h 95"/>
                <a:gd name="T12" fmla="*/ 85 w 129"/>
                <a:gd name="T13" fmla="*/ 24 h 95"/>
                <a:gd name="T14" fmla="*/ 102 w 129"/>
                <a:gd name="T15" fmla="*/ 30 h 95"/>
                <a:gd name="T16" fmla="*/ 102 w 129"/>
                <a:gd name="T17" fmla="*/ 38 h 95"/>
                <a:gd name="T18" fmla="*/ 111 w 129"/>
                <a:gd name="T19" fmla="*/ 38 h 95"/>
                <a:gd name="T20" fmla="*/ 111 w 129"/>
                <a:gd name="T21" fmla="*/ 44 h 95"/>
                <a:gd name="T22" fmla="*/ 129 w 129"/>
                <a:gd name="T23" fmla="*/ 56 h 95"/>
                <a:gd name="T24" fmla="*/ 126 w 129"/>
                <a:gd name="T25" fmla="*/ 65 h 95"/>
                <a:gd name="T26" fmla="*/ 120 w 129"/>
                <a:gd name="T27" fmla="*/ 62 h 95"/>
                <a:gd name="T28" fmla="*/ 105 w 129"/>
                <a:gd name="T29" fmla="*/ 71 h 95"/>
                <a:gd name="T30" fmla="*/ 102 w 129"/>
                <a:gd name="T31" fmla="*/ 76 h 95"/>
                <a:gd name="T32" fmla="*/ 96 w 129"/>
                <a:gd name="T33" fmla="*/ 82 h 95"/>
                <a:gd name="T34" fmla="*/ 79 w 129"/>
                <a:gd name="T35" fmla="*/ 82 h 95"/>
                <a:gd name="T36" fmla="*/ 79 w 129"/>
                <a:gd name="T37" fmla="*/ 85 h 95"/>
                <a:gd name="T38" fmla="*/ 67 w 129"/>
                <a:gd name="T39" fmla="*/ 88 h 95"/>
                <a:gd name="T40" fmla="*/ 64 w 129"/>
                <a:gd name="T41" fmla="*/ 82 h 95"/>
                <a:gd name="T42" fmla="*/ 47 w 129"/>
                <a:gd name="T43" fmla="*/ 82 h 95"/>
                <a:gd name="T44" fmla="*/ 41 w 129"/>
                <a:gd name="T45" fmla="*/ 76 h 95"/>
                <a:gd name="T46" fmla="*/ 50 w 129"/>
                <a:gd name="T47" fmla="*/ 71 h 95"/>
                <a:gd name="T48" fmla="*/ 35 w 129"/>
                <a:gd name="T49" fmla="*/ 68 h 95"/>
                <a:gd name="T50" fmla="*/ 44 w 129"/>
                <a:gd name="T51" fmla="*/ 62 h 95"/>
                <a:gd name="T52" fmla="*/ 50 w 129"/>
                <a:gd name="T53" fmla="*/ 56 h 95"/>
                <a:gd name="T54" fmla="*/ 58 w 129"/>
                <a:gd name="T55" fmla="*/ 59 h 95"/>
                <a:gd name="T56" fmla="*/ 55 w 129"/>
                <a:gd name="T57" fmla="*/ 50 h 95"/>
                <a:gd name="T58" fmla="*/ 29 w 129"/>
                <a:gd name="T59" fmla="*/ 56 h 95"/>
                <a:gd name="T60" fmla="*/ 20 w 129"/>
                <a:gd name="T61" fmla="*/ 53 h 95"/>
                <a:gd name="T62" fmla="*/ 14 w 129"/>
                <a:gd name="T63" fmla="*/ 47 h 95"/>
                <a:gd name="T64" fmla="*/ 3 w 129"/>
                <a:gd name="T65" fmla="*/ 41 h 95"/>
                <a:gd name="T66" fmla="*/ 0 w 129"/>
                <a:gd name="T67" fmla="*/ 32 h 95"/>
                <a:gd name="T68" fmla="*/ 9 w 129"/>
                <a:gd name="T69" fmla="*/ 27 h 95"/>
                <a:gd name="T70" fmla="*/ 14 w 129"/>
                <a:gd name="T71" fmla="*/ 21 h 95"/>
                <a:gd name="T72" fmla="*/ 17 w 129"/>
                <a:gd name="T73" fmla="*/ 12 h 95"/>
                <a:gd name="T74" fmla="*/ 23 w 129"/>
                <a:gd name="T75" fmla="*/ 12 h 95"/>
                <a:gd name="T76" fmla="*/ 29 w 129"/>
                <a:gd name="T77" fmla="*/ 6 h 95"/>
                <a:gd name="T78" fmla="*/ 35 w 129"/>
                <a:gd name="T7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95">
                  <a:moveTo>
                    <a:pt x="35" y="0"/>
                  </a:moveTo>
                  <a:cubicBezTo>
                    <a:pt x="39" y="5"/>
                    <a:pt x="47" y="5"/>
                    <a:pt x="50" y="12"/>
                  </a:cubicBezTo>
                  <a:cubicBezTo>
                    <a:pt x="55" y="10"/>
                    <a:pt x="57" y="14"/>
                    <a:pt x="58" y="15"/>
                  </a:cubicBezTo>
                  <a:cubicBezTo>
                    <a:pt x="59" y="15"/>
                    <a:pt x="63" y="14"/>
                    <a:pt x="64" y="15"/>
                  </a:cubicBezTo>
                  <a:cubicBezTo>
                    <a:pt x="64" y="15"/>
                    <a:pt x="65" y="20"/>
                    <a:pt x="67" y="18"/>
                  </a:cubicBezTo>
                  <a:cubicBezTo>
                    <a:pt x="72" y="13"/>
                    <a:pt x="70" y="20"/>
                    <a:pt x="76" y="24"/>
                  </a:cubicBezTo>
                  <a:cubicBezTo>
                    <a:pt x="78" y="25"/>
                    <a:pt x="82" y="23"/>
                    <a:pt x="85" y="24"/>
                  </a:cubicBezTo>
                  <a:cubicBezTo>
                    <a:pt x="87" y="25"/>
                    <a:pt x="91" y="34"/>
                    <a:pt x="102" y="30"/>
                  </a:cubicBezTo>
                  <a:cubicBezTo>
                    <a:pt x="102" y="32"/>
                    <a:pt x="102" y="35"/>
                    <a:pt x="102" y="38"/>
                  </a:cubicBezTo>
                  <a:cubicBezTo>
                    <a:pt x="104" y="39"/>
                    <a:pt x="109" y="37"/>
                    <a:pt x="111" y="38"/>
                  </a:cubicBezTo>
                  <a:cubicBezTo>
                    <a:pt x="112" y="39"/>
                    <a:pt x="110" y="43"/>
                    <a:pt x="111" y="44"/>
                  </a:cubicBezTo>
                  <a:cubicBezTo>
                    <a:pt x="116" y="48"/>
                    <a:pt x="122" y="50"/>
                    <a:pt x="129" y="56"/>
                  </a:cubicBezTo>
                  <a:cubicBezTo>
                    <a:pt x="128" y="58"/>
                    <a:pt x="127" y="64"/>
                    <a:pt x="126" y="65"/>
                  </a:cubicBezTo>
                  <a:cubicBezTo>
                    <a:pt x="123" y="66"/>
                    <a:pt x="119" y="62"/>
                    <a:pt x="120" y="62"/>
                  </a:cubicBezTo>
                  <a:cubicBezTo>
                    <a:pt x="114" y="64"/>
                    <a:pt x="112" y="69"/>
                    <a:pt x="105" y="71"/>
                  </a:cubicBezTo>
                  <a:cubicBezTo>
                    <a:pt x="102" y="71"/>
                    <a:pt x="103" y="74"/>
                    <a:pt x="102" y="76"/>
                  </a:cubicBezTo>
                  <a:cubicBezTo>
                    <a:pt x="97" y="75"/>
                    <a:pt x="97" y="79"/>
                    <a:pt x="96" y="82"/>
                  </a:cubicBezTo>
                  <a:cubicBezTo>
                    <a:pt x="87" y="84"/>
                    <a:pt x="85" y="76"/>
                    <a:pt x="79" y="82"/>
                  </a:cubicBezTo>
                  <a:cubicBezTo>
                    <a:pt x="76" y="83"/>
                    <a:pt x="77" y="85"/>
                    <a:pt x="79" y="85"/>
                  </a:cubicBezTo>
                  <a:cubicBezTo>
                    <a:pt x="78" y="95"/>
                    <a:pt x="68" y="78"/>
                    <a:pt x="67" y="88"/>
                  </a:cubicBezTo>
                  <a:cubicBezTo>
                    <a:pt x="64" y="88"/>
                    <a:pt x="65" y="84"/>
                    <a:pt x="64" y="82"/>
                  </a:cubicBezTo>
                  <a:cubicBezTo>
                    <a:pt x="58" y="89"/>
                    <a:pt x="56" y="81"/>
                    <a:pt x="47" y="82"/>
                  </a:cubicBezTo>
                  <a:cubicBezTo>
                    <a:pt x="48" y="77"/>
                    <a:pt x="44" y="77"/>
                    <a:pt x="41" y="76"/>
                  </a:cubicBezTo>
                  <a:cubicBezTo>
                    <a:pt x="41" y="72"/>
                    <a:pt x="49" y="75"/>
                    <a:pt x="50" y="71"/>
                  </a:cubicBezTo>
                  <a:cubicBezTo>
                    <a:pt x="50" y="64"/>
                    <a:pt x="39" y="69"/>
                    <a:pt x="35" y="68"/>
                  </a:cubicBezTo>
                  <a:cubicBezTo>
                    <a:pt x="33" y="60"/>
                    <a:pt x="40" y="64"/>
                    <a:pt x="44" y="62"/>
                  </a:cubicBezTo>
                  <a:cubicBezTo>
                    <a:pt x="44" y="61"/>
                    <a:pt x="49" y="56"/>
                    <a:pt x="50" y="56"/>
                  </a:cubicBezTo>
                  <a:cubicBezTo>
                    <a:pt x="52" y="56"/>
                    <a:pt x="54" y="60"/>
                    <a:pt x="58" y="59"/>
                  </a:cubicBezTo>
                  <a:cubicBezTo>
                    <a:pt x="59" y="54"/>
                    <a:pt x="56" y="54"/>
                    <a:pt x="55" y="50"/>
                  </a:cubicBezTo>
                  <a:cubicBezTo>
                    <a:pt x="52" y="52"/>
                    <a:pt x="34" y="51"/>
                    <a:pt x="29" y="56"/>
                  </a:cubicBezTo>
                  <a:cubicBezTo>
                    <a:pt x="24" y="61"/>
                    <a:pt x="29" y="55"/>
                    <a:pt x="20" y="53"/>
                  </a:cubicBezTo>
                  <a:cubicBezTo>
                    <a:pt x="12" y="51"/>
                    <a:pt x="5" y="55"/>
                    <a:pt x="14" y="47"/>
                  </a:cubicBezTo>
                  <a:cubicBezTo>
                    <a:pt x="14" y="42"/>
                    <a:pt x="5" y="45"/>
                    <a:pt x="3" y="41"/>
                  </a:cubicBezTo>
                  <a:cubicBezTo>
                    <a:pt x="7" y="35"/>
                    <a:pt x="13" y="27"/>
                    <a:pt x="0" y="32"/>
                  </a:cubicBezTo>
                  <a:cubicBezTo>
                    <a:pt x="1" y="29"/>
                    <a:pt x="4" y="26"/>
                    <a:pt x="9" y="27"/>
                  </a:cubicBezTo>
                  <a:cubicBezTo>
                    <a:pt x="12" y="26"/>
                    <a:pt x="11" y="21"/>
                    <a:pt x="14" y="21"/>
                  </a:cubicBezTo>
                  <a:cubicBezTo>
                    <a:pt x="19" y="21"/>
                    <a:pt x="15" y="14"/>
                    <a:pt x="17" y="12"/>
                  </a:cubicBezTo>
                  <a:cubicBezTo>
                    <a:pt x="18" y="11"/>
                    <a:pt x="22" y="12"/>
                    <a:pt x="23" y="12"/>
                  </a:cubicBezTo>
                  <a:cubicBezTo>
                    <a:pt x="26" y="11"/>
                    <a:pt x="25" y="6"/>
                    <a:pt x="29" y="6"/>
                  </a:cubicBezTo>
                  <a:cubicBezTo>
                    <a:pt x="30" y="3"/>
                    <a:pt x="35" y="4"/>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2" name="Freeform 166"/>
            <p:cNvSpPr>
              <a:spLocks noChangeArrowheads="1"/>
            </p:cNvSpPr>
            <p:nvPr/>
          </p:nvSpPr>
          <p:spPr bwMode="auto">
            <a:xfrm>
              <a:off x="5953112" y="2392347"/>
              <a:ext cx="288634" cy="145746"/>
            </a:xfrm>
            <a:custGeom>
              <a:avLst/>
              <a:gdLst>
                <a:gd name="T0" fmla="*/ 59 w 171"/>
                <a:gd name="T1" fmla="*/ 59 h 86"/>
                <a:gd name="T2" fmla="*/ 54 w 171"/>
                <a:gd name="T3" fmla="*/ 62 h 86"/>
                <a:gd name="T4" fmla="*/ 39 w 171"/>
                <a:gd name="T5" fmla="*/ 59 h 86"/>
                <a:gd name="T6" fmla="*/ 48 w 171"/>
                <a:gd name="T7" fmla="*/ 53 h 86"/>
                <a:gd name="T8" fmla="*/ 65 w 171"/>
                <a:gd name="T9" fmla="*/ 41 h 86"/>
                <a:gd name="T10" fmla="*/ 59 w 171"/>
                <a:gd name="T11" fmla="*/ 33 h 86"/>
                <a:gd name="T12" fmla="*/ 45 w 171"/>
                <a:gd name="T13" fmla="*/ 33 h 86"/>
                <a:gd name="T14" fmla="*/ 30 w 171"/>
                <a:gd name="T15" fmla="*/ 44 h 86"/>
                <a:gd name="T16" fmla="*/ 10 w 171"/>
                <a:gd name="T17" fmla="*/ 41 h 86"/>
                <a:gd name="T18" fmla="*/ 13 w 171"/>
                <a:gd name="T19" fmla="*/ 21 h 86"/>
                <a:gd name="T20" fmla="*/ 7 w 171"/>
                <a:gd name="T21" fmla="*/ 24 h 86"/>
                <a:gd name="T22" fmla="*/ 4 w 171"/>
                <a:gd name="T23" fmla="*/ 9 h 86"/>
                <a:gd name="T24" fmla="*/ 10 w 171"/>
                <a:gd name="T25" fmla="*/ 12 h 86"/>
                <a:gd name="T26" fmla="*/ 27 w 171"/>
                <a:gd name="T27" fmla="*/ 6 h 86"/>
                <a:gd name="T28" fmla="*/ 30 w 171"/>
                <a:gd name="T29" fmla="*/ 15 h 86"/>
                <a:gd name="T30" fmla="*/ 54 w 171"/>
                <a:gd name="T31" fmla="*/ 18 h 86"/>
                <a:gd name="T32" fmla="*/ 62 w 171"/>
                <a:gd name="T33" fmla="*/ 6 h 86"/>
                <a:gd name="T34" fmla="*/ 92 w 171"/>
                <a:gd name="T35" fmla="*/ 9 h 86"/>
                <a:gd name="T36" fmla="*/ 95 w 171"/>
                <a:gd name="T37" fmla="*/ 9 h 86"/>
                <a:gd name="T38" fmla="*/ 106 w 171"/>
                <a:gd name="T39" fmla="*/ 18 h 86"/>
                <a:gd name="T40" fmla="*/ 103 w 171"/>
                <a:gd name="T41" fmla="*/ 24 h 86"/>
                <a:gd name="T42" fmla="*/ 118 w 171"/>
                <a:gd name="T43" fmla="*/ 21 h 86"/>
                <a:gd name="T44" fmla="*/ 136 w 171"/>
                <a:gd name="T45" fmla="*/ 27 h 86"/>
                <a:gd name="T46" fmla="*/ 138 w 171"/>
                <a:gd name="T47" fmla="*/ 33 h 86"/>
                <a:gd name="T48" fmla="*/ 141 w 171"/>
                <a:gd name="T49" fmla="*/ 36 h 86"/>
                <a:gd name="T50" fmla="*/ 144 w 171"/>
                <a:gd name="T51" fmla="*/ 41 h 86"/>
                <a:gd name="T52" fmla="*/ 150 w 171"/>
                <a:gd name="T53" fmla="*/ 41 h 86"/>
                <a:gd name="T54" fmla="*/ 150 w 171"/>
                <a:gd name="T55" fmla="*/ 47 h 86"/>
                <a:gd name="T56" fmla="*/ 156 w 171"/>
                <a:gd name="T57" fmla="*/ 47 h 86"/>
                <a:gd name="T58" fmla="*/ 159 w 171"/>
                <a:gd name="T59" fmla="*/ 56 h 86"/>
                <a:gd name="T60" fmla="*/ 168 w 171"/>
                <a:gd name="T61" fmla="*/ 56 h 86"/>
                <a:gd name="T62" fmla="*/ 159 w 171"/>
                <a:gd name="T63" fmla="*/ 62 h 86"/>
                <a:gd name="T64" fmla="*/ 159 w 171"/>
                <a:gd name="T65" fmla="*/ 65 h 86"/>
                <a:gd name="T66" fmla="*/ 130 w 171"/>
                <a:gd name="T67" fmla="*/ 65 h 86"/>
                <a:gd name="T68" fmla="*/ 130 w 171"/>
                <a:gd name="T69" fmla="*/ 47 h 86"/>
                <a:gd name="T70" fmla="*/ 100 w 171"/>
                <a:gd name="T71" fmla="*/ 44 h 86"/>
                <a:gd name="T72" fmla="*/ 97 w 171"/>
                <a:gd name="T73" fmla="*/ 53 h 86"/>
                <a:gd name="T74" fmla="*/ 92 w 171"/>
                <a:gd name="T75" fmla="*/ 53 h 86"/>
                <a:gd name="T76" fmla="*/ 86 w 171"/>
                <a:gd name="T77" fmla="*/ 59 h 86"/>
                <a:gd name="T78" fmla="*/ 89 w 171"/>
                <a:gd name="T79" fmla="*/ 62 h 86"/>
                <a:gd name="T80" fmla="*/ 80 w 171"/>
                <a:gd name="T81" fmla="*/ 65 h 86"/>
                <a:gd name="T82" fmla="*/ 80 w 171"/>
                <a:gd name="T83" fmla="*/ 82 h 86"/>
                <a:gd name="T84" fmla="*/ 42 w 171"/>
                <a:gd name="T85" fmla="*/ 71 h 86"/>
                <a:gd name="T86" fmla="*/ 51 w 171"/>
                <a:gd name="T87" fmla="*/ 65 h 86"/>
                <a:gd name="T88" fmla="*/ 62 w 171"/>
                <a:gd name="T89" fmla="*/ 65 h 86"/>
                <a:gd name="T90" fmla="*/ 59 w 171"/>
                <a:gd name="T91" fmla="*/ 5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1" h="86">
                  <a:moveTo>
                    <a:pt x="59" y="59"/>
                  </a:moveTo>
                  <a:cubicBezTo>
                    <a:pt x="58" y="53"/>
                    <a:pt x="55" y="62"/>
                    <a:pt x="54" y="62"/>
                  </a:cubicBezTo>
                  <a:cubicBezTo>
                    <a:pt x="49" y="62"/>
                    <a:pt x="47" y="56"/>
                    <a:pt x="39" y="59"/>
                  </a:cubicBezTo>
                  <a:cubicBezTo>
                    <a:pt x="39" y="54"/>
                    <a:pt x="44" y="55"/>
                    <a:pt x="48" y="53"/>
                  </a:cubicBezTo>
                  <a:cubicBezTo>
                    <a:pt x="53" y="50"/>
                    <a:pt x="57" y="42"/>
                    <a:pt x="65" y="41"/>
                  </a:cubicBezTo>
                  <a:cubicBezTo>
                    <a:pt x="63" y="38"/>
                    <a:pt x="59" y="38"/>
                    <a:pt x="59" y="33"/>
                  </a:cubicBezTo>
                  <a:cubicBezTo>
                    <a:pt x="54" y="31"/>
                    <a:pt x="47" y="41"/>
                    <a:pt x="45" y="33"/>
                  </a:cubicBezTo>
                  <a:cubicBezTo>
                    <a:pt x="40" y="37"/>
                    <a:pt x="36" y="41"/>
                    <a:pt x="30" y="44"/>
                  </a:cubicBezTo>
                  <a:cubicBezTo>
                    <a:pt x="21" y="46"/>
                    <a:pt x="20" y="39"/>
                    <a:pt x="10" y="41"/>
                  </a:cubicBezTo>
                  <a:cubicBezTo>
                    <a:pt x="16" y="36"/>
                    <a:pt x="16" y="30"/>
                    <a:pt x="13" y="21"/>
                  </a:cubicBezTo>
                  <a:cubicBezTo>
                    <a:pt x="9" y="20"/>
                    <a:pt x="7" y="22"/>
                    <a:pt x="7" y="24"/>
                  </a:cubicBezTo>
                  <a:cubicBezTo>
                    <a:pt x="0" y="24"/>
                    <a:pt x="5" y="13"/>
                    <a:pt x="4" y="9"/>
                  </a:cubicBezTo>
                  <a:cubicBezTo>
                    <a:pt x="7" y="9"/>
                    <a:pt x="9" y="10"/>
                    <a:pt x="10" y="12"/>
                  </a:cubicBezTo>
                  <a:cubicBezTo>
                    <a:pt x="12" y="6"/>
                    <a:pt x="26" y="13"/>
                    <a:pt x="27" y="6"/>
                  </a:cubicBezTo>
                  <a:cubicBezTo>
                    <a:pt x="31" y="7"/>
                    <a:pt x="30" y="12"/>
                    <a:pt x="30" y="15"/>
                  </a:cubicBezTo>
                  <a:cubicBezTo>
                    <a:pt x="41" y="17"/>
                    <a:pt x="52" y="0"/>
                    <a:pt x="54" y="18"/>
                  </a:cubicBezTo>
                  <a:cubicBezTo>
                    <a:pt x="61" y="19"/>
                    <a:pt x="63" y="14"/>
                    <a:pt x="62" y="6"/>
                  </a:cubicBezTo>
                  <a:cubicBezTo>
                    <a:pt x="70" y="9"/>
                    <a:pt x="80" y="8"/>
                    <a:pt x="92" y="9"/>
                  </a:cubicBezTo>
                  <a:cubicBezTo>
                    <a:pt x="93" y="9"/>
                    <a:pt x="94" y="13"/>
                    <a:pt x="95" y="9"/>
                  </a:cubicBezTo>
                  <a:cubicBezTo>
                    <a:pt x="100" y="10"/>
                    <a:pt x="95" y="23"/>
                    <a:pt x="106" y="18"/>
                  </a:cubicBezTo>
                  <a:cubicBezTo>
                    <a:pt x="106" y="20"/>
                    <a:pt x="103" y="21"/>
                    <a:pt x="103" y="24"/>
                  </a:cubicBezTo>
                  <a:cubicBezTo>
                    <a:pt x="108" y="22"/>
                    <a:pt x="118" y="27"/>
                    <a:pt x="118" y="21"/>
                  </a:cubicBezTo>
                  <a:cubicBezTo>
                    <a:pt x="120" y="24"/>
                    <a:pt x="124" y="29"/>
                    <a:pt x="136" y="27"/>
                  </a:cubicBezTo>
                  <a:cubicBezTo>
                    <a:pt x="131" y="32"/>
                    <a:pt x="134" y="30"/>
                    <a:pt x="138" y="33"/>
                  </a:cubicBezTo>
                  <a:cubicBezTo>
                    <a:pt x="140" y="33"/>
                    <a:pt x="138" y="35"/>
                    <a:pt x="141" y="36"/>
                  </a:cubicBezTo>
                  <a:cubicBezTo>
                    <a:pt x="145" y="36"/>
                    <a:pt x="142" y="39"/>
                    <a:pt x="144" y="41"/>
                  </a:cubicBezTo>
                  <a:cubicBezTo>
                    <a:pt x="145" y="42"/>
                    <a:pt x="149" y="40"/>
                    <a:pt x="150" y="41"/>
                  </a:cubicBezTo>
                  <a:cubicBezTo>
                    <a:pt x="151" y="42"/>
                    <a:pt x="149" y="46"/>
                    <a:pt x="150" y="47"/>
                  </a:cubicBezTo>
                  <a:cubicBezTo>
                    <a:pt x="151" y="48"/>
                    <a:pt x="155" y="46"/>
                    <a:pt x="156" y="47"/>
                  </a:cubicBezTo>
                  <a:cubicBezTo>
                    <a:pt x="158" y="50"/>
                    <a:pt x="157" y="54"/>
                    <a:pt x="159" y="56"/>
                  </a:cubicBezTo>
                  <a:cubicBezTo>
                    <a:pt x="164" y="57"/>
                    <a:pt x="166" y="51"/>
                    <a:pt x="168" y="56"/>
                  </a:cubicBezTo>
                  <a:cubicBezTo>
                    <a:pt x="171" y="64"/>
                    <a:pt x="161" y="59"/>
                    <a:pt x="159" y="62"/>
                  </a:cubicBezTo>
                  <a:cubicBezTo>
                    <a:pt x="159" y="62"/>
                    <a:pt x="159" y="65"/>
                    <a:pt x="159" y="65"/>
                  </a:cubicBezTo>
                  <a:cubicBezTo>
                    <a:pt x="151" y="67"/>
                    <a:pt x="139" y="63"/>
                    <a:pt x="130" y="65"/>
                  </a:cubicBezTo>
                  <a:cubicBezTo>
                    <a:pt x="126" y="56"/>
                    <a:pt x="129" y="58"/>
                    <a:pt x="130" y="47"/>
                  </a:cubicBezTo>
                  <a:cubicBezTo>
                    <a:pt x="127" y="40"/>
                    <a:pt x="107" y="39"/>
                    <a:pt x="100" y="44"/>
                  </a:cubicBezTo>
                  <a:cubicBezTo>
                    <a:pt x="96" y="44"/>
                    <a:pt x="99" y="50"/>
                    <a:pt x="97" y="53"/>
                  </a:cubicBezTo>
                  <a:cubicBezTo>
                    <a:pt x="97" y="54"/>
                    <a:pt x="92" y="52"/>
                    <a:pt x="92" y="53"/>
                  </a:cubicBezTo>
                  <a:cubicBezTo>
                    <a:pt x="90" y="56"/>
                    <a:pt x="92" y="61"/>
                    <a:pt x="86" y="59"/>
                  </a:cubicBezTo>
                  <a:cubicBezTo>
                    <a:pt x="85" y="61"/>
                    <a:pt x="87" y="62"/>
                    <a:pt x="89" y="62"/>
                  </a:cubicBezTo>
                  <a:cubicBezTo>
                    <a:pt x="88" y="65"/>
                    <a:pt x="83" y="64"/>
                    <a:pt x="80" y="65"/>
                  </a:cubicBezTo>
                  <a:cubicBezTo>
                    <a:pt x="77" y="74"/>
                    <a:pt x="80" y="71"/>
                    <a:pt x="80" y="82"/>
                  </a:cubicBezTo>
                  <a:cubicBezTo>
                    <a:pt x="70" y="85"/>
                    <a:pt x="44" y="86"/>
                    <a:pt x="42" y="71"/>
                  </a:cubicBezTo>
                  <a:cubicBezTo>
                    <a:pt x="47" y="71"/>
                    <a:pt x="49" y="68"/>
                    <a:pt x="51" y="65"/>
                  </a:cubicBezTo>
                  <a:cubicBezTo>
                    <a:pt x="59" y="65"/>
                    <a:pt x="56" y="70"/>
                    <a:pt x="62" y="65"/>
                  </a:cubicBezTo>
                  <a:cubicBezTo>
                    <a:pt x="61" y="62"/>
                    <a:pt x="54" y="60"/>
                    <a:pt x="5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3" name="Freeform 167"/>
            <p:cNvSpPr>
              <a:spLocks noChangeArrowheads="1"/>
            </p:cNvSpPr>
            <p:nvPr/>
          </p:nvSpPr>
          <p:spPr bwMode="auto">
            <a:xfrm>
              <a:off x="3265388" y="2505943"/>
              <a:ext cx="136458" cy="72158"/>
            </a:xfrm>
            <a:custGeom>
              <a:avLst/>
              <a:gdLst>
                <a:gd name="T0" fmla="*/ 80 w 81"/>
                <a:gd name="T1" fmla="*/ 7 h 43"/>
                <a:gd name="T2" fmla="*/ 80 w 81"/>
                <a:gd name="T3" fmla="*/ 15 h 43"/>
                <a:gd name="T4" fmla="*/ 74 w 81"/>
                <a:gd name="T5" fmla="*/ 15 h 43"/>
                <a:gd name="T6" fmla="*/ 74 w 81"/>
                <a:gd name="T7" fmla="*/ 24 h 43"/>
                <a:gd name="T8" fmla="*/ 65 w 81"/>
                <a:gd name="T9" fmla="*/ 30 h 43"/>
                <a:gd name="T10" fmla="*/ 56 w 81"/>
                <a:gd name="T11" fmla="*/ 21 h 43"/>
                <a:gd name="T12" fmla="*/ 47 w 81"/>
                <a:gd name="T13" fmla="*/ 27 h 43"/>
                <a:gd name="T14" fmla="*/ 36 w 81"/>
                <a:gd name="T15" fmla="*/ 39 h 43"/>
                <a:gd name="T16" fmla="*/ 4 w 81"/>
                <a:gd name="T17" fmla="*/ 39 h 43"/>
                <a:gd name="T18" fmla="*/ 1 w 81"/>
                <a:gd name="T19" fmla="*/ 27 h 43"/>
                <a:gd name="T20" fmla="*/ 12 w 81"/>
                <a:gd name="T21" fmla="*/ 30 h 43"/>
                <a:gd name="T22" fmla="*/ 24 w 81"/>
                <a:gd name="T23" fmla="*/ 21 h 43"/>
                <a:gd name="T24" fmla="*/ 30 w 81"/>
                <a:gd name="T25" fmla="*/ 15 h 43"/>
                <a:gd name="T26" fmla="*/ 39 w 81"/>
                <a:gd name="T27" fmla="*/ 12 h 43"/>
                <a:gd name="T28" fmla="*/ 42 w 81"/>
                <a:gd name="T29" fmla="*/ 12 h 43"/>
                <a:gd name="T30" fmla="*/ 47 w 81"/>
                <a:gd name="T31" fmla="*/ 7 h 43"/>
                <a:gd name="T32" fmla="*/ 59 w 81"/>
                <a:gd name="T33" fmla="*/ 7 h 43"/>
                <a:gd name="T34" fmla="*/ 80 w 81"/>
                <a:gd name="T35"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43">
                  <a:moveTo>
                    <a:pt x="80" y="7"/>
                  </a:moveTo>
                  <a:cubicBezTo>
                    <a:pt x="78" y="8"/>
                    <a:pt x="81" y="14"/>
                    <a:pt x="80" y="15"/>
                  </a:cubicBezTo>
                  <a:cubicBezTo>
                    <a:pt x="79" y="16"/>
                    <a:pt x="75" y="14"/>
                    <a:pt x="74" y="15"/>
                  </a:cubicBezTo>
                  <a:cubicBezTo>
                    <a:pt x="74" y="15"/>
                    <a:pt x="78" y="23"/>
                    <a:pt x="74" y="24"/>
                  </a:cubicBezTo>
                  <a:cubicBezTo>
                    <a:pt x="71" y="25"/>
                    <a:pt x="67" y="19"/>
                    <a:pt x="65" y="30"/>
                  </a:cubicBezTo>
                  <a:cubicBezTo>
                    <a:pt x="59" y="30"/>
                    <a:pt x="63" y="20"/>
                    <a:pt x="56" y="21"/>
                  </a:cubicBezTo>
                  <a:cubicBezTo>
                    <a:pt x="50" y="20"/>
                    <a:pt x="52" y="27"/>
                    <a:pt x="47" y="27"/>
                  </a:cubicBezTo>
                  <a:cubicBezTo>
                    <a:pt x="44" y="31"/>
                    <a:pt x="35" y="30"/>
                    <a:pt x="36" y="39"/>
                  </a:cubicBezTo>
                  <a:cubicBezTo>
                    <a:pt x="23" y="43"/>
                    <a:pt x="17" y="40"/>
                    <a:pt x="4" y="39"/>
                  </a:cubicBezTo>
                  <a:cubicBezTo>
                    <a:pt x="4" y="34"/>
                    <a:pt x="0" y="33"/>
                    <a:pt x="1" y="27"/>
                  </a:cubicBezTo>
                  <a:cubicBezTo>
                    <a:pt x="3" y="29"/>
                    <a:pt x="7" y="30"/>
                    <a:pt x="12" y="30"/>
                  </a:cubicBezTo>
                  <a:cubicBezTo>
                    <a:pt x="18" y="30"/>
                    <a:pt x="18" y="21"/>
                    <a:pt x="24" y="21"/>
                  </a:cubicBezTo>
                  <a:cubicBezTo>
                    <a:pt x="25" y="21"/>
                    <a:pt x="28" y="14"/>
                    <a:pt x="30" y="15"/>
                  </a:cubicBezTo>
                  <a:cubicBezTo>
                    <a:pt x="36" y="21"/>
                    <a:pt x="31" y="13"/>
                    <a:pt x="39" y="12"/>
                  </a:cubicBezTo>
                  <a:cubicBezTo>
                    <a:pt x="39" y="12"/>
                    <a:pt x="41" y="13"/>
                    <a:pt x="42" y="12"/>
                  </a:cubicBezTo>
                  <a:cubicBezTo>
                    <a:pt x="43" y="12"/>
                    <a:pt x="47" y="7"/>
                    <a:pt x="47" y="7"/>
                  </a:cubicBezTo>
                  <a:cubicBezTo>
                    <a:pt x="51" y="6"/>
                    <a:pt x="56" y="7"/>
                    <a:pt x="59" y="7"/>
                  </a:cubicBezTo>
                  <a:cubicBezTo>
                    <a:pt x="62" y="6"/>
                    <a:pt x="73" y="0"/>
                    <a:pt x="8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4" name="Freeform 168"/>
            <p:cNvSpPr>
              <a:spLocks noChangeArrowheads="1"/>
            </p:cNvSpPr>
            <p:nvPr/>
          </p:nvSpPr>
          <p:spPr bwMode="auto">
            <a:xfrm>
              <a:off x="3636897" y="2534521"/>
              <a:ext cx="138601" cy="70730"/>
            </a:xfrm>
            <a:custGeom>
              <a:avLst/>
              <a:gdLst>
                <a:gd name="T0" fmla="*/ 73 w 82"/>
                <a:gd name="T1" fmla="*/ 4 h 42"/>
                <a:gd name="T2" fmla="*/ 82 w 82"/>
                <a:gd name="T3" fmla="*/ 31 h 42"/>
                <a:gd name="T4" fmla="*/ 76 w 82"/>
                <a:gd name="T5" fmla="*/ 28 h 42"/>
                <a:gd name="T6" fmla="*/ 76 w 82"/>
                <a:gd name="T7" fmla="*/ 36 h 42"/>
                <a:gd name="T8" fmla="*/ 65 w 82"/>
                <a:gd name="T9" fmla="*/ 39 h 42"/>
                <a:gd name="T10" fmla="*/ 62 w 82"/>
                <a:gd name="T11" fmla="*/ 42 h 42"/>
                <a:gd name="T12" fmla="*/ 53 w 82"/>
                <a:gd name="T13" fmla="*/ 42 h 42"/>
                <a:gd name="T14" fmla="*/ 53 w 82"/>
                <a:gd name="T15" fmla="*/ 31 h 42"/>
                <a:gd name="T16" fmla="*/ 24 w 82"/>
                <a:gd name="T17" fmla="*/ 28 h 42"/>
                <a:gd name="T18" fmla="*/ 0 w 82"/>
                <a:gd name="T19" fmla="*/ 13 h 42"/>
                <a:gd name="T20" fmla="*/ 3 w 82"/>
                <a:gd name="T21" fmla="*/ 7 h 42"/>
                <a:gd name="T22" fmla="*/ 9 w 82"/>
                <a:gd name="T23" fmla="*/ 10 h 42"/>
                <a:gd name="T24" fmla="*/ 24 w 82"/>
                <a:gd name="T25" fmla="*/ 16 h 42"/>
                <a:gd name="T26" fmla="*/ 29 w 82"/>
                <a:gd name="T27" fmla="*/ 16 h 42"/>
                <a:gd name="T28" fmla="*/ 32 w 82"/>
                <a:gd name="T29" fmla="*/ 22 h 42"/>
                <a:gd name="T30" fmla="*/ 35 w 82"/>
                <a:gd name="T31" fmla="*/ 10 h 42"/>
                <a:gd name="T32" fmla="*/ 41 w 82"/>
                <a:gd name="T33" fmla="*/ 16 h 42"/>
                <a:gd name="T34" fmla="*/ 73 w 82"/>
                <a:gd name="T35"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42">
                  <a:moveTo>
                    <a:pt x="73" y="4"/>
                  </a:moveTo>
                  <a:cubicBezTo>
                    <a:pt x="69" y="20"/>
                    <a:pt x="81" y="20"/>
                    <a:pt x="82" y="31"/>
                  </a:cubicBezTo>
                  <a:cubicBezTo>
                    <a:pt x="81" y="31"/>
                    <a:pt x="78" y="26"/>
                    <a:pt x="76" y="28"/>
                  </a:cubicBezTo>
                  <a:cubicBezTo>
                    <a:pt x="75" y="29"/>
                    <a:pt x="78" y="35"/>
                    <a:pt x="76" y="36"/>
                  </a:cubicBezTo>
                  <a:cubicBezTo>
                    <a:pt x="73" y="39"/>
                    <a:pt x="68" y="38"/>
                    <a:pt x="65" y="39"/>
                  </a:cubicBezTo>
                  <a:cubicBezTo>
                    <a:pt x="64" y="40"/>
                    <a:pt x="64" y="42"/>
                    <a:pt x="62" y="42"/>
                  </a:cubicBezTo>
                  <a:cubicBezTo>
                    <a:pt x="59" y="42"/>
                    <a:pt x="56" y="42"/>
                    <a:pt x="53" y="42"/>
                  </a:cubicBezTo>
                  <a:cubicBezTo>
                    <a:pt x="49" y="38"/>
                    <a:pt x="49" y="35"/>
                    <a:pt x="53" y="31"/>
                  </a:cubicBezTo>
                  <a:cubicBezTo>
                    <a:pt x="43" y="35"/>
                    <a:pt x="36" y="28"/>
                    <a:pt x="24" y="28"/>
                  </a:cubicBezTo>
                  <a:cubicBezTo>
                    <a:pt x="21" y="18"/>
                    <a:pt x="7" y="19"/>
                    <a:pt x="0" y="13"/>
                  </a:cubicBezTo>
                  <a:cubicBezTo>
                    <a:pt x="1" y="13"/>
                    <a:pt x="2" y="7"/>
                    <a:pt x="3" y="7"/>
                  </a:cubicBezTo>
                  <a:cubicBezTo>
                    <a:pt x="7" y="6"/>
                    <a:pt x="7" y="10"/>
                    <a:pt x="9" y="10"/>
                  </a:cubicBezTo>
                  <a:cubicBezTo>
                    <a:pt x="13" y="11"/>
                    <a:pt x="21" y="13"/>
                    <a:pt x="24" y="16"/>
                  </a:cubicBezTo>
                  <a:cubicBezTo>
                    <a:pt x="24" y="17"/>
                    <a:pt x="28" y="15"/>
                    <a:pt x="29" y="16"/>
                  </a:cubicBezTo>
                  <a:cubicBezTo>
                    <a:pt x="31" y="17"/>
                    <a:pt x="28" y="23"/>
                    <a:pt x="32" y="22"/>
                  </a:cubicBezTo>
                  <a:cubicBezTo>
                    <a:pt x="41" y="19"/>
                    <a:pt x="28" y="14"/>
                    <a:pt x="35" y="10"/>
                  </a:cubicBezTo>
                  <a:cubicBezTo>
                    <a:pt x="40" y="6"/>
                    <a:pt x="41" y="16"/>
                    <a:pt x="41" y="16"/>
                  </a:cubicBezTo>
                  <a:cubicBezTo>
                    <a:pt x="52" y="16"/>
                    <a:pt x="56" y="0"/>
                    <a:pt x="7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5" name="Freeform 169"/>
            <p:cNvSpPr>
              <a:spLocks noChangeArrowheads="1"/>
            </p:cNvSpPr>
            <p:nvPr/>
          </p:nvSpPr>
          <p:spPr bwMode="auto">
            <a:xfrm>
              <a:off x="3375412" y="2538093"/>
              <a:ext cx="242910" cy="92877"/>
            </a:xfrm>
            <a:custGeom>
              <a:avLst/>
              <a:gdLst>
                <a:gd name="T0" fmla="*/ 64 w 144"/>
                <a:gd name="T1" fmla="*/ 20 h 55"/>
                <a:gd name="T2" fmla="*/ 94 w 144"/>
                <a:gd name="T3" fmla="*/ 31 h 55"/>
                <a:gd name="T4" fmla="*/ 94 w 144"/>
                <a:gd name="T5" fmla="*/ 17 h 55"/>
                <a:gd name="T6" fmla="*/ 85 w 144"/>
                <a:gd name="T7" fmla="*/ 5 h 55"/>
                <a:gd name="T8" fmla="*/ 105 w 144"/>
                <a:gd name="T9" fmla="*/ 2 h 55"/>
                <a:gd name="T10" fmla="*/ 111 w 144"/>
                <a:gd name="T11" fmla="*/ 8 h 55"/>
                <a:gd name="T12" fmla="*/ 111 w 144"/>
                <a:gd name="T13" fmla="*/ 14 h 55"/>
                <a:gd name="T14" fmla="*/ 123 w 144"/>
                <a:gd name="T15" fmla="*/ 23 h 55"/>
                <a:gd name="T16" fmla="*/ 132 w 144"/>
                <a:gd name="T17" fmla="*/ 17 h 55"/>
                <a:gd name="T18" fmla="*/ 140 w 144"/>
                <a:gd name="T19" fmla="*/ 23 h 55"/>
                <a:gd name="T20" fmla="*/ 143 w 144"/>
                <a:gd name="T21" fmla="*/ 29 h 55"/>
                <a:gd name="T22" fmla="*/ 140 w 144"/>
                <a:gd name="T23" fmla="*/ 40 h 55"/>
                <a:gd name="T24" fmla="*/ 123 w 144"/>
                <a:gd name="T25" fmla="*/ 43 h 55"/>
                <a:gd name="T26" fmla="*/ 111 w 144"/>
                <a:gd name="T27" fmla="*/ 40 h 55"/>
                <a:gd name="T28" fmla="*/ 85 w 144"/>
                <a:gd name="T29" fmla="*/ 46 h 55"/>
                <a:gd name="T30" fmla="*/ 79 w 144"/>
                <a:gd name="T31" fmla="*/ 46 h 55"/>
                <a:gd name="T32" fmla="*/ 70 w 144"/>
                <a:gd name="T33" fmla="*/ 49 h 55"/>
                <a:gd name="T34" fmla="*/ 41 w 144"/>
                <a:gd name="T35" fmla="*/ 55 h 55"/>
                <a:gd name="T36" fmla="*/ 67 w 144"/>
                <a:gd name="T37" fmla="*/ 46 h 55"/>
                <a:gd name="T38" fmla="*/ 53 w 144"/>
                <a:gd name="T39" fmla="*/ 40 h 55"/>
                <a:gd name="T40" fmla="*/ 41 w 144"/>
                <a:gd name="T41" fmla="*/ 34 h 55"/>
                <a:gd name="T42" fmla="*/ 29 w 144"/>
                <a:gd name="T43" fmla="*/ 40 h 55"/>
                <a:gd name="T44" fmla="*/ 20 w 144"/>
                <a:gd name="T45" fmla="*/ 37 h 55"/>
                <a:gd name="T46" fmla="*/ 0 w 144"/>
                <a:gd name="T47" fmla="*/ 34 h 55"/>
                <a:gd name="T48" fmla="*/ 6 w 144"/>
                <a:gd name="T49" fmla="*/ 29 h 55"/>
                <a:gd name="T50" fmla="*/ 9 w 144"/>
                <a:gd name="T51" fmla="*/ 20 h 55"/>
                <a:gd name="T52" fmla="*/ 20 w 144"/>
                <a:gd name="T53" fmla="*/ 17 h 55"/>
                <a:gd name="T54" fmla="*/ 18 w 144"/>
                <a:gd name="T55" fmla="*/ 11 h 55"/>
                <a:gd name="T56" fmla="*/ 23 w 144"/>
                <a:gd name="T57" fmla="*/ 11 h 55"/>
                <a:gd name="T58" fmla="*/ 32 w 144"/>
                <a:gd name="T59" fmla="*/ 8 h 55"/>
                <a:gd name="T60" fmla="*/ 47 w 144"/>
                <a:gd name="T61" fmla="*/ 11 h 55"/>
                <a:gd name="T62" fmla="*/ 50 w 144"/>
                <a:gd name="T63" fmla="*/ 17 h 55"/>
                <a:gd name="T64" fmla="*/ 56 w 144"/>
                <a:gd name="T65" fmla="*/ 17 h 55"/>
                <a:gd name="T66" fmla="*/ 56 w 144"/>
                <a:gd name="T67" fmla="*/ 26 h 55"/>
                <a:gd name="T68" fmla="*/ 64 w 144"/>
                <a:gd name="T6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55">
                  <a:moveTo>
                    <a:pt x="64" y="20"/>
                  </a:moveTo>
                  <a:cubicBezTo>
                    <a:pt x="61" y="30"/>
                    <a:pt x="88" y="25"/>
                    <a:pt x="94" y="31"/>
                  </a:cubicBezTo>
                  <a:cubicBezTo>
                    <a:pt x="99" y="19"/>
                    <a:pt x="74" y="17"/>
                    <a:pt x="94" y="17"/>
                  </a:cubicBezTo>
                  <a:cubicBezTo>
                    <a:pt x="98" y="6"/>
                    <a:pt x="81" y="16"/>
                    <a:pt x="85" y="5"/>
                  </a:cubicBezTo>
                  <a:cubicBezTo>
                    <a:pt x="94" y="7"/>
                    <a:pt x="95" y="0"/>
                    <a:pt x="105" y="2"/>
                  </a:cubicBezTo>
                  <a:cubicBezTo>
                    <a:pt x="103" y="8"/>
                    <a:pt x="110" y="6"/>
                    <a:pt x="111" y="8"/>
                  </a:cubicBezTo>
                  <a:cubicBezTo>
                    <a:pt x="112" y="9"/>
                    <a:pt x="110" y="13"/>
                    <a:pt x="111" y="14"/>
                  </a:cubicBezTo>
                  <a:cubicBezTo>
                    <a:pt x="114" y="16"/>
                    <a:pt x="119" y="18"/>
                    <a:pt x="123" y="23"/>
                  </a:cubicBezTo>
                  <a:cubicBezTo>
                    <a:pt x="126" y="21"/>
                    <a:pt x="126" y="16"/>
                    <a:pt x="132" y="17"/>
                  </a:cubicBezTo>
                  <a:cubicBezTo>
                    <a:pt x="136" y="17"/>
                    <a:pt x="139" y="20"/>
                    <a:pt x="140" y="23"/>
                  </a:cubicBezTo>
                  <a:cubicBezTo>
                    <a:pt x="141" y="23"/>
                    <a:pt x="144" y="28"/>
                    <a:pt x="143" y="29"/>
                  </a:cubicBezTo>
                  <a:cubicBezTo>
                    <a:pt x="140" y="32"/>
                    <a:pt x="144" y="31"/>
                    <a:pt x="140" y="40"/>
                  </a:cubicBezTo>
                  <a:cubicBezTo>
                    <a:pt x="135" y="33"/>
                    <a:pt x="129" y="43"/>
                    <a:pt x="123" y="43"/>
                  </a:cubicBezTo>
                  <a:cubicBezTo>
                    <a:pt x="118" y="44"/>
                    <a:pt x="117" y="40"/>
                    <a:pt x="111" y="40"/>
                  </a:cubicBezTo>
                  <a:cubicBezTo>
                    <a:pt x="103" y="40"/>
                    <a:pt x="91" y="43"/>
                    <a:pt x="85" y="46"/>
                  </a:cubicBezTo>
                  <a:cubicBezTo>
                    <a:pt x="84" y="46"/>
                    <a:pt x="80" y="45"/>
                    <a:pt x="79" y="46"/>
                  </a:cubicBezTo>
                  <a:cubicBezTo>
                    <a:pt x="76" y="49"/>
                    <a:pt x="75" y="48"/>
                    <a:pt x="70" y="49"/>
                  </a:cubicBezTo>
                  <a:cubicBezTo>
                    <a:pt x="67" y="50"/>
                    <a:pt x="51" y="54"/>
                    <a:pt x="41" y="55"/>
                  </a:cubicBezTo>
                  <a:cubicBezTo>
                    <a:pt x="42" y="44"/>
                    <a:pt x="56" y="47"/>
                    <a:pt x="67" y="46"/>
                  </a:cubicBezTo>
                  <a:cubicBezTo>
                    <a:pt x="68" y="33"/>
                    <a:pt x="58" y="42"/>
                    <a:pt x="53" y="40"/>
                  </a:cubicBezTo>
                  <a:cubicBezTo>
                    <a:pt x="47" y="39"/>
                    <a:pt x="46" y="38"/>
                    <a:pt x="41" y="34"/>
                  </a:cubicBezTo>
                  <a:cubicBezTo>
                    <a:pt x="35" y="32"/>
                    <a:pt x="34" y="39"/>
                    <a:pt x="29" y="40"/>
                  </a:cubicBezTo>
                  <a:cubicBezTo>
                    <a:pt x="25" y="41"/>
                    <a:pt x="24" y="38"/>
                    <a:pt x="20" y="37"/>
                  </a:cubicBezTo>
                  <a:cubicBezTo>
                    <a:pt x="14" y="36"/>
                    <a:pt x="5" y="39"/>
                    <a:pt x="0" y="34"/>
                  </a:cubicBezTo>
                  <a:cubicBezTo>
                    <a:pt x="0" y="31"/>
                    <a:pt x="4" y="31"/>
                    <a:pt x="6" y="29"/>
                  </a:cubicBezTo>
                  <a:cubicBezTo>
                    <a:pt x="7" y="28"/>
                    <a:pt x="8" y="20"/>
                    <a:pt x="9" y="20"/>
                  </a:cubicBezTo>
                  <a:cubicBezTo>
                    <a:pt x="13" y="17"/>
                    <a:pt x="18" y="20"/>
                    <a:pt x="20" y="17"/>
                  </a:cubicBezTo>
                  <a:cubicBezTo>
                    <a:pt x="22" y="15"/>
                    <a:pt x="10" y="13"/>
                    <a:pt x="18" y="11"/>
                  </a:cubicBezTo>
                  <a:cubicBezTo>
                    <a:pt x="19" y="11"/>
                    <a:pt x="22" y="11"/>
                    <a:pt x="23" y="11"/>
                  </a:cubicBezTo>
                  <a:cubicBezTo>
                    <a:pt x="27" y="10"/>
                    <a:pt x="29" y="8"/>
                    <a:pt x="32" y="8"/>
                  </a:cubicBezTo>
                  <a:cubicBezTo>
                    <a:pt x="34" y="8"/>
                    <a:pt x="45" y="10"/>
                    <a:pt x="47" y="11"/>
                  </a:cubicBezTo>
                  <a:cubicBezTo>
                    <a:pt x="49" y="13"/>
                    <a:pt x="47" y="15"/>
                    <a:pt x="50" y="17"/>
                  </a:cubicBezTo>
                  <a:cubicBezTo>
                    <a:pt x="51" y="17"/>
                    <a:pt x="55" y="16"/>
                    <a:pt x="56" y="17"/>
                  </a:cubicBezTo>
                  <a:cubicBezTo>
                    <a:pt x="58" y="19"/>
                    <a:pt x="50" y="27"/>
                    <a:pt x="56" y="26"/>
                  </a:cubicBezTo>
                  <a:cubicBezTo>
                    <a:pt x="58" y="25"/>
                    <a:pt x="59" y="17"/>
                    <a:pt x="6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6" name="Freeform 170"/>
            <p:cNvSpPr>
              <a:spLocks noChangeArrowheads="1"/>
            </p:cNvSpPr>
            <p:nvPr/>
          </p:nvSpPr>
          <p:spPr bwMode="auto">
            <a:xfrm>
              <a:off x="3206089" y="2632399"/>
              <a:ext cx="194328" cy="130028"/>
            </a:xfrm>
            <a:custGeom>
              <a:avLst/>
              <a:gdLst>
                <a:gd name="T0" fmla="*/ 15 w 115"/>
                <a:gd name="T1" fmla="*/ 2 h 77"/>
                <a:gd name="T2" fmla="*/ 65 w 115"/>
                <a:gd name="T3" fmla="*/ 5 h 77"/>
                <a:gd name="T4" fmla="*/ 71 w 115"/>
                <a:gd name="T5" fmla="*/ 5 h 77"/>
                <a:gd name="T6" fmla="*/ 82 w 115"/>
                <a:gd name="T7" fmla="*/ 8 h 77"/>
                <a:gd name="T8" fmla="*/ 94 w 115"/>
                <a:gd name="T9" fmla="*/ 8 h 77"/>
                <a:gd name="T10" fmla="*/ 97 w 115"/>
                <a:gd name="T11" fmla="*/ 11 h 77"/>
                <a:gd name="T12" fmla="*/ 115 w 115"/>
                <a:gd name="T13" fmla="*/ 22 h 77"/>
                <a:gd name="T14" fmla="*/ 88 w 115"/>
                <a:gd name="T15" fmla="*/ 28 h 77"/>
                <a:gd name="T16" fmla="*/ 85 w 115"/>
                <a:gd name="T17" fmla="*/ 34 h 77"/>
                <a:gd name="T18" fmla="*/ 80 w 115"/>
                <a:gd name="T19" fmla="*/ 31 h 77"/>
                <a:gd name="T20" fmla="*/ 77 w 115"/>
                <a:gd name="T21" fmla="*/ 34 h 77"/>
                <a:gd name="T22" fmla="*/ 80 w 115"/>
                <a:gd name="T23" fmla="*/ 37 h 77"/>
                <a:gd name="T24" fmla="*/ 74 w 115"/>
                <a:gd name="T25" fmla="*/ 40 h 77"/>
                <a:gd name="T26" fmla="*/ 74 w 115"/>
                <a:gd name="T27" fmla="*/ 46 h 77"/>
                <a:gd name="T28" fmla="*/ 68 w 115"/>
                <a:gd name="T29" fmla="*/ 46 h 77"/>
                <a:gd name="T30" fmla="*/ 62 w 115"/>
                <a:gd name="T31" fmla="*/ 52 h 77"/>
                <a:gd name="T32" fmla="*/ 62 w 115"/>
                <a:gd name="T33" fmla="*/ 63 h 77"/>
                <a:gd name="T34" fmla="*/ 27 w 115"/>
                <a:gd name="T35" fmla="*/ 72 h 77"/>
                <a:gd name="T36" fmla="*/ 0 w 115"/>
                <a:gd name="T37" fmla="*/ 54 h 77"/>
                <a:gd name="T38" fmla="*/ 9 w 115"/>
                <a:gd name="T39" fmla="*/ 49 h 77"/>
                <a:gd name="T40" fmla="*/ 12 w 115"/>
                <a:gd name="T41" fmla="*/ 43 h 77"/>
                <a:gd name="T42" fmla="*/ 9 w 115"/>
                <a:gd name="T43" fmla="*/ 31 h 77"/>
                <a:gd name="T44" fmla="*/ 15 w 115"/>
                <a:gd name="T45" fmla="*/ 28 h 77"/>
                <a:gd name="T46" fmla="*/ 21 w 115"/>
                <a:gd name="T47" fmla="*/ 16 h 77"/>
                <a:gd name="T48" fmla="*/ 15 w 115"/>
                <a:gd name="T49"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77">
                  <a:moveTo>
                    <a:pt x="15" y="2"/>
                  </a:moveTo>
                  <a:cubicBezTo>
                    <a:pt x="33" y="2"/>
                    <a:pt x="52" y="0"/>
                    <a:pt x="65" y="5"/>
                  </a:cubicBezTo>
                  <a:cubicBezTo>
                    <a:pt x="66" y="5"/>
                    <a:pt x="70" y="4"/>
                    <a:pt x="71" y="5"/>
                  </a:cubicBezTo>
                  <a:cubicBezTo>
                    <a:pt x="73" y="8"/>
                    <a:pt x="80" y="5"/>
                    <a:pt x="82" y="8"/>
                  </a:cubicBezTo>
                  <a:cubicBezTo>
                    <a:pt x="88" y="13"/>
                    <a:pt x="83" y="4"/>
                    <a:pt x="94" y="8"/>
                  </a:cubicBezTo>
                  <a:cubicBezTo>
                    <a:pt x="95" y="8"/>
                    <a:pt x="94" y="10"/>
                    <a:pt x="97" y="11"/>
                  </a:cubicBezTo>
                  <a:cubicBezTo>
                    <a:pt x="100" y="11"/>
                    <a:pt x="115" y="15"/>
                    <a:pt x="115" y="22"/>
                  </a:cubicBezTo>
                  <a:cubicBezTo>
                    <a:pt x="105" y="24"/>
                    <a:pt x="95" y="25"/>
                    <a:pt x="88" y="28"/>
                  </a:cubicBezTo>
                  <a:cubicBezTo>
                    <a:pt x="85" y="29"/>
                    <a:pt x="87" y="33"/>
                    <a:pt x="85" y="34"/>
                  </a:cubicBezTo>
                  <a:cubicBezTo>
                    <a:pt x="84" y="35"/>
                    <a:pt x="82" y="30"/>
                    <a:pt x="80" y="31"/>
                  </a:cubicBezTo>
                  <a:cubicBezTo>
                    <a:pt x="81" y="30"/>
                    <a:pt x="76" y="36"/>
                    <a:pt x="77" y="34"/>
                  </a:cubicBezTo>
                  <a:cubicBezTo>
                    <a:pt x="76" y="36"/>
                    <a:pt x="79" y="38"/>
                    <a:pt x="80" y="37"/>
                  </a:cubicBezTo>
                  <a:cubicBezTo>
                    <a:pt x="78" y="40"/>
                    <a:pt x="75" y="38"/>
                    <a:pt x="74" y="40"/>
                  </a:cubicBezTo>
                  <a:cubicBezTo>
                    <a:pt x="73" y="41"/>
                    <a:pt x="75" y="45"/>
                    <a:pt x="74" y="46"/>
                  </a:cubicBezTo>
                  <a:cubicBezTo>
                    <a:pt x="73" y="47"/>
                    <a:pt x="69" y="45"/>
                    <a:pt x="68" y="46"/>
                  </a:cubicBezTo>
                  <a:cubicBezTo>
                    <a:pt x="66" y="48"/>
                    <a:pt x="66" y="51"/>
                    <a:pt x="62" y="52"/>
                  </a:cubicBezTo>
                  <a:cubicBezTo>
                    <a:pt x="62" y="55"/>
                    <a:pt x="62" y="59"/>
                    <a:pt x="62" y="63"/>
                  </a:cubicBezTo>
                  <a:cubicBezTo>
                    <a:pt x="47" y="63"/>
                    <a:pt x="50" y="77"/>
                    <a:pt x="27" y="72"/>
                  </a:cubicBezTo>
                  <a:cubicBezTo>
                    <a:pt x="30" y="55"/>
                    <a:pt x="11" y="59"/>
                    <a:pt x="0" y="54"/>
                  </a:cubicBezTo>
                  <a:cubicBezTo>
                    <a:pt x="2" y="51"/>
                    <a:pt x="7" y="51"/>
                    <a:pt x="9" y="49"/>
                  </a:cubicBezTo>
                  <a:cubicBezTo>
                    <a:pt x="10" y="48"/>
                    <a:pt x="4" y="40"/>
                    <a:pt x="12" y="43"/>
                  </a:cubicBezTo>
                  <a:cubicBezTo>
                    <a:pt x="13" y="38"/>
                    <a:pt x="9" y="37"/>
                    <a:pt x="9" y="31"/>
                  </a:cubicBezTo>
                  <a:cubicBezTo>
                    <a:pt x="14" y="35"/>
                    <a:pt x="14" y="33"/>
                    <a:pt x="15" y="28"/>
                  </a:cubicBezTo>
                  <a:cubicBezTo>
                    <a:pt x="16" y="24"/>
                    <a:pt x="21" y="25"/>
                    <a:pt x="21" y="16"/>
                  </a:cubicBezTo>
                  <a:cubicBezTo>
                    <a:pt x="23" y="7"/>
                    <a:pt x="11" y="13"/>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7" name="Freeform 171"/>
            <p:cNvSpPr>
              <a:spLocks noChangeArrowheads="1"/>
            </p:cNvSpPr>
            <p:nvPr/>
          </p:nvSpPr>
          <p:spPr bwMode="auto">
            <a:xfrm>
              <a:off x="3598317" y="2659548"/>
              <a:ext cx="40009" cy="30006"/>
            </a:xfrm>
            <a:custGeom>
              <a:avLst/>
              <a:gdLst>
                <a:gd name="T0" fmla="*/ 3 w 24"/>
                <a:gd name="T1" fmla="*/ 0 h 18"/>
                <a:gd name="T2" fmla="*/ 20 w 24"/>
                <a:gd name="T3" fmla="*/ 0 h 18"/>
                <a:gd name="T4" fmla="*/ 23 w 24"/>
                <a:gd name="T5" fmla="*/ 12 h 18"/>
                <a:gd name="T6" fmla="*/ 17 w 24"/>
                <a:gd name="T7" fmla="*/ 18 h 18"/>
                <a:gd name="T8" fmla="*/ 0 w 24"/>
                <a:gd name="T9" fmla="*/ 9 h 18"/>
                <a:gd name="T10" fmla="*/ 3 w 24"/>
                <a:gd name="T11" fmla="*/ 0 h 18"/>
              </a:gdLst>
              <a:ahLst/>
              <a:cxnLst>
                <a:cxn ang="0">
                  <a:pos x="T0" y="T1"/>
                </a:cxn>
                <a:cxn ang="0">
                  <a:pos x="T2" y="T3"/>
                </a:cxn>
                <a:cxn ang="0">
                  <a:pos x="T4" y="T5"/>
                </a:cxn>
                <a:cxn ang="0">
                  <a:pos x="T6" y="T7"/>
                </a:cxn>
                <a:cxn ang="0">
                  <a:pos x="T8" y="T9"/>
                </a:cxn>
                <a:cxn ang="0">
                  <a:pos x="T10" y="T11"/>
                </a:cxn>
              </a:cxnLst>
              <a:rect l="0" t="0" r="r" b="b"/>
              <a:pathLst>
                <a:path w="24" h="18">
                  <a:moveTo>
                    <a:pt x="3" y="0"/>
                  </a:moveTo>
                  <a:cubicBezTo>
                    <a:pt x="8" y="0"/>
                    <a:pt x="14" y="0"/>
                    <a:pt x="20" y="0"/>
                  </a:cubicBezTo>
                  <a:cubicBezTo>
                    <a:pt x="20" y="6"/>
                    <a:pt x="24" y="7"/>
                    <a:pt x="23" y="12"/>
                  </a:cubicBezTo>
                  <a:cubicBezTo>
                    <a:pt x="18" y="11"/>
                    <a:pt x="18" y="14"/>
                    <a:pt x="17" y="18"/>
                  </a:cubicBezTo>
                  <a:cubicBezTo>
                    <a:pt x="13" y="14"/>
                    <a:pt x="10" y="8"/>
                    <a:pt x="0" y="9"/>
                  </a:cubicBezTo>
                  <a:cubicBezTo>
                    <a:pt x="1" y="7"/>
                    <a:pt x="3" y="4"/>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8" name="Freeform 172"/>
            <p:cNvSpPr>
              <a:spLocks noChangeArrowheads="1"/>
            </p:cNvSpPr>
            <p:nvPr/>
          </p:nvSpPr>
          <p:spPr bwMode="auto">
            <a:xfrm>
              <a:off x="3812649" y="2645973"/>
              <a:ext cx="97878" cy="69301"/>
            </a:xfrm>
            <a:custGeom>
              <a:avLst/>
              <a:gdLst>
                <a:gd name="T0" fmla="*/ 51 w 58"/>
                <a:gd name="T1" fmla="*/ 3 h 41"/>
                <a:gd name="T2" fmla="*/ 54 w 58"/>
                <a:gd name="T3" fmla="*/ 17 h 41"/>
                <a:gd name="T4" fmla="*/ 48 w 58"/>
                <a:gd name="T5" fmla="*/ 23 h 41"/>
                <a:gd name="T6" fmla="*/ 34 w 58"/>
                <a:gd name="T7" fmla="*/ 26 h 41"/>
                <a:gd name="T8" fmla="*/ 10 w 58"/>
                <a:gd name="T9" fmla="*/ 41 h 41"/>
                <a:gd name="T10" fmla="*/ 7 w 58"/>
                <a:gd name="T11" fmla="*/ 29 h 41"/>
                <a:gd name="T12" fmla="*/ 2 w 58"/>
                <a:gd name="T13" fmla="*/ 23 h 41"/>
                <a:gd name="T14" fmla="*/ 2 w 58"/>
                <a:gd name="T15" fmla="*/ 8 h 41"/>
                <a:gd name="T16" fmla="*/ 7 w 58"/>
                <a:gd name="T17" fmla="*/ 3 h 41"/>
                <a:gd name="T18" fmla="*/ 16 w 58"/>
                <a:gd name="T19" fmla="*/ 0 h 41"/>
                <a:gd name="T20" fmla="*/ 40 w 58"/>
                <a:gd name="T21" fmla="*/ 6 h 41"/>
                <a:gd name="T22" fmla="*/ 51 w 58"/>
                <a:gd name="T23"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41">
                  <a:moveTo>
                    <a:pt x="51" y="3"/>
                  </a:moveTo>
                  <a:cubicBezTo>
                    <a:pt x="58" y="2"/>
                    <a:pt x="53" y="13"/>
                    <a:pt x="54" y="17"/>
                  </a:cubicBezTo>
                  <a:cubicBezTo>
                    <a:pt x="49" y="16"/>
                    <a:pt x="49" y="19"/>
                    <a:pt x="48" y="23"/>
                  </a:cubicBezTo>
                  <a:cubicBezTo>
                    <a:pt x="39" y="18"/>
                    <a:pt x="36" y="34"/>
                    <a:pt x="34" y="26"/>
                  </a:cubicBezTo>
                  <a:cubicBezTo>
                    <a:pt x="27" y="32"/>
                    <a:pt x="22" y="39"/>
                    <a:pt x="10" y="41"/>
                  </a:cubicBezTo>
                  <a:cubicBezTo>
                    <a:pt x="8" y="38"/>
                    <a:pt x="7" y="34"/>
                    <a:pt x="7" y="29"/>
                  </a:cubicBezTo>
                  <a:cubicBezTo>
                    <a:pt x="6" y="26"/>
                    <a:pt x="3" y="26"/>
                    <a:pt x="2" y="23"/>
                  </a:cubicBezTo>
                  <a:cubicBezTo>
                    <a:pt x="0" y="19"/>
                    <a:pt x="3" y="13"/>
                    <a:pt x="2" y="8"/>
                  </a:cubicBezTo>
                  <a:cubicBezTo>
                    <a:pt x="6" y="10"/>
                    <a:pt x="7" y="6"/>
                    <a:pt x="7" y="3"/>
                  </a:cubicBezTo>
                  <a:cubicBezTo>
                    <a:pt x="11" y="3"/>
                    <a:pt x="16" y="3"/>
                    <a:pt x="16" y="0"/>
                  </a:cubicBezTo>
                  <a:cubicBezTo>
                    <a:pt x="20" y="5"/>
                    <a:pt x="35" y="0"/>
                    <a:pt x="40" y="6"/>
                  </a:cubicBezTo>
                  <a:cubicBezTo>
                    <a:pt x="44" y="5"/>
                    <a:pt x="51" y="7"/>
                    <a:pt x="5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199" name="Freeform 173"/>
            <p:cNvSpPr>
              <a:spLocks noChangeArrowheads="1"/>
            </p:cNvSpPr>
            <p:nvPr/>
          </p:nvSpPr>
          <p:spPr bwMode="auto">
            <a:xfrm>
              <a:off x="5252246" y="2918175"/>
              <a:ext cx="212903" cy="101451"/>
            </a:xfrm>
            <a:custGeom>
              <a:avLst/>
              <a:gdLst>
                <a:gd name="T0" fmla="*/ 91 w 126"/>
                <a:gd name="T1" fmla="*/ 0 h 60"/>
                <a:gd name="T2" fmla="*/ 103 w 126"/>
                <a:gd name="T3" fmla="*/ 5 h 60"/>
                <a:gd name="T4" fmla="*/ 111 w 126"/>
                <a:gd name="T5" fmla="*/ 8 h 60"/>
                <a:gd name="T6" fmla="*/ 109 w 126"/>
                <a:gd name="T7" fmla="*/ 14 h 60"/>
                <a:gd name="T8" fmla="*/ 123 w 126"/>
                <a:gd name="T9" fmla="*/ 23 h 60"/>
                <a:gd name="T10" fmla="*/ 114 w 126"/>
                <a:gd name="T11" fmla="*/ 41 h 60"/>
                <a:gd name="T12" fmla="*/ 106 w 126"/>
                <a:gd name="T13" fmla="*/ 44 h 60"/>
                <a:gd name="T14" fmla="*/ 94 w 126"/>
                <a:gd name="T15" fmla="*/ 49 h 60"/>
                <a:gd name="T16" fmla="*/ 85 w 126"/>
                <a:gd name="T17" fmla="*/ 52 h 60"/>
                <a:gd name="T18" fmla="*/ 79 w 126"/>
                <a:gd name="T19" fmla="*/ 55 h 60"/>
                <a:gd name="T20" fmla="*/ 44 w 126"/>
                <a:gd name="T21" fmla="*/ 58 h 60"/>
                <a:gd name="T22" fmla="*/ 41 w 126"/>
                <a:gd name="T23" fmla="*/ 55 h 60"/>
                <a:gd name="T24" fmla="*/ 30 w 126"/>
                <a:gd name="T25" fmla="*/ 49 h 60"/>
                <a:gd name="T26" fmla="*/ 24 w 126"/>
                <a:gd name="T27" fmla="*/ 46 h 60"/>
                <a:gd name="T28" fmla="*/ 30 w 126"/>
                <a:gd name="T29" fmla="*/ 44 h 60"/>
                <a:gd name="T30" fmla="*/ 21 w 126"/>
                <a:gd name="T31" fmla="*/ 38 h 60"/>
                <a:gd name="T32" fmla="*/ 21 w 126"/>
                <a:gd name="T33" fmla="*/ 20 h 60"/>
                <a:gd name="T34" fmla="*/ 3 w 126"/>
                <a:gd name="T35" fmla="*/ 23 h 60"/>
                <a:gd name="T36" fmla="*/ 9 w 126"/>
                <a:gd name="T37" fmla="*/ 11 h 60"/>
                <a:gd name="T38" fmla="*/ 32 w 126"/>
                <a:gd name="T39" fmla="*/ 11 h 60"/>
                <a:gd name="T40" fmla="*/ 35 w 126"/>
                <a:gd name="T41" fmla="*/ 23 h 60"/>
                <a:gd name="T42" fmla="*/ 44 w 126"/>
                <a:gd name="T43" fmla="*/ 11 h 60"/>
                <a:gd name="T44" fmla="*/ 62 w 126"/>
                <a:gd name="T45" fmla="*/ 17 h 60"/>
                <a:gd name="T46" fmla="*/ 68 w 126"/>
                <a:gd name="T47" fmla="*/ 11 h 60"/>
                <a:gd name="T48" fmla="*/ 85 w 126"/>
                <a:gd name="T49" fmla="*/ 8 h 60"/>
                <a:gd name="T50" fmla="*/ 91 w 126"/>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60">
                  <a:moveTo>
                    <a:pt x="91" y="0"/>
                  </a:moveTo>
                  <a:cubicBezTo>
                    <a:pt x="94" y="0"/>
                    <a:pt x="98" y="3"/>
                    <a:pt x="103" y="5"/>
                  </a:cubicBezTo>
                  <a:cubicBezTo>
                    <a:pt x="104" y="6"/>
                    <a:pt x="110" y="7"/>
                    <a:pt x="111" y="8"/>
                  </a:cubicBezTo>
                  <a:cubicBezTo>
                    <a:pt x="112" y="9"/>
                    <a:pt x="109" y="13"/>
                    <a:pt x="109" y="14"/>
                  </a:cubicBezTo>
                  <a:cubicBezTo>
                    <a:pt x="109" y="19"/>
                    <a:pt x="116" y="25"/>
                    <a:pt x="123" y="23"/>
                  </a:cubicBezTo>
                  <a:cubicBezTo>
                    <a:pt x="126" y="31"/>
                    <a:pt x="122" y="35"/>
                    <a:pt x="114" y="41"/>
                  </a:cubicBezTo>
                  <a:cubicBezTo>
                    <a:pt x="112" y="42"/>
                    <a:pt x="108" y="42"/>
                    <a:pt x="106" y="44"/>
                  </a:cubicBezTo>
                  <a:cubicBezTo>
                    <a:pt x="101" y="46"/>
                    <a:pt x="102" y="47"/>
                    <a:pt x="94" y="49"/>
                  </a:cubicBezTo>
                  <a:cubicBezTo>
                    <a:pt x="94" y="49"/>
                    <a:pt x="85" y="52"/>
                    <a:pt x="85" y="52"/>
                  </a:cubicBezTo>
                  <a:cubicBezTo>
                    <a:pt x="83" y="55"/>
                    <a:pt x="83" y="54"/>
                    <a:pt x="79" y="55"/>
                  </a:cubicBezTo>
                  <a:cubicBezTo>
                    <a:pt x="76" y="56"/>
                    <a:pt x="54" y="60"/>
                    <a:pt x="44" y="58"/>
                  </a:cubicBezTo>
                  <a:cubicBezTo>
                    <a:pt x="44" y="58"/>
                    <a:pt x="44" y="55"/>
                    <a:pt x="41" y="55"/>
                  </a:cubicBezTo>
                  <a:cubicBezTo>
                    <a:pt x="37" y="55"/>
                    <a:pt x="35" y="50"/>
                    <a:pt x="30" y="49"/>
                  </a:cubicBezTo>
                  <a:cubicBezTo>
                    <a:pt x="27" y="49"/>
                    <a:pt x="27" y="46"/>
                    <a:pt x="24" y="46"/>
                  </a:cubicBezTo>
                  <a:cubicBezTo>
                    <a:pt x="24" y="44"/>
                    <a:pt x="27" y="44"/>
                    <a:pt x="30" y="44"/>
                  </a:cubicBezTo>
                  <a:cubicBezTo>
                    <a:pt x="29" y="40"/>
                    <a:pt x="22" y="40"/>
                    <a:pt x="21" y="38"/>
                  </a:cubicBezTo>
                  <a:cubicBezTo>
                    <a:pt x="18" y="33"/>
                    <a:pt x="23" y="28"/>
                    <a:pt x="21" y="20"/>
                  </a:cubicBezTo>
                  <a:cubicBezTo>
                    <a:pt x="9" y="17"/>
                    <a:pt x="10" y="30"/>
                    <a:pt x="3" y="23"/>
                  </a:cubicBezTo>
                  <a:cubicBezTo>
                    <a:pt x="0" y="14"/>
                    <a:pt x="13" y="21"/>
                    <a:pt x="9" y="11"/>
                  </a:cubicBezTo>
                  <a:cubicBezTo>
                    <a:pt x="21" y="14"/>
                    <a:pt x="19" y="12"/>
                    <a:pt x="32" y="11"/>
                  </a:cubicBezTo>
                  <a:cubicBezTo>
                    <a:pt x="34" y="17"/>
                    <a:pt x="41" y="17"/>
                    <a:pt x="35" y="23"/>
                  </a:cubicBezTo>
                  <a:cubicBezTo>
                    <a:pt x="43" y="24"/>
                    <a:pt x="45" y="19"/>
                    <a:pt x="44" y="11"/>
                  </a:cubicBezTo>
                  <a:cubicBezTo>
                    <a:pt x="46" y="17"/>
                    <a:pt x="71" y="5"/>
                    <a:pt x="62" y="17"/>
                  </a:cubicBezTo>
                  <a:cubicBezTo>
                    <a:pt x="68" y="20"/>
                    <a:pt x="66" y="12"/>
                    <a:pt x="68" y="11"/>
                  </a:cubicBezTo>
                  <a:cubicBezTo>
                    <a:pt x="72" y="9"/>
                    <a:pt x="79" y="10"/>
                    <a:pt x="85" y="8"/>
                  </a:cubicBezTo>
                  <a:cubicBezTo>
                    <a:pt x="89" y="7"/>
                    <a:pt x="91" y="5"/>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0" name="Freeform 174"/>
            <p:cNvSpPr>
              <a:spLocks noChangeArrowheads="1"/>
            </p:cNvSpPr>
            <p:nvPr/>
          </p:nvSpPr>
          <p:spPr bwMode="auto">
            <a:xfrm>
              <a:off x="3982686" y="2941752"/>
              <a:ext cx="128599" cy="89305"/>
            </a:xfrm>
            <a:custGeom>
              <a:avLst/>
              <a:gdLst>
                <a:gd name="T0" fmla="*/ 20 w 76"/>
                <a:gd name="T1" fmla="*/ 0 h 53"/>
                <a:gd name="T2" fmla="*/ 38 w 76"/>
                <a:gd name="T3" fmla="*/ 18 h 53"/>
                <a:gd name="T4" fmla="*/ 44 w 76"/>
                <a:gd name="T5" fmla="*/ 15 h 53"/>
                <a:gd name="T6" fmla="*/ 53 w 76"/>
                <a:gd name="T7" fmla="*/ 24 h 53"/>
                <a:gd name="T8" fmla="*/ 64 w 76"/>
                <a:gd name="T9" fmla="*/ 38 h 53"/>
                <a:gd name="T10" fmla="*/ 76 w 76"/>
                <a:gd name="T11" fmla="*/ 41 h 53"/>
                <a:gd name="T12" fmla="*/ 38 w 76"/>
                <a:gd name="T13" fmla="*/ 44 h 53"/>
                <a:gd name="T14" fmla="*/ 23 w 76"/>
                <a:gd name="T15" fmla="*/ 53 h 53"/>
                <a:gd name="T16" fmla="*/ 0 w 76"/>
                <a:gd name="T17" fmla="*/ 44 h 53"/>
                <a:gd name="T18" fmla="*/ 6 w 76"/>
                <a:gd name="T19" fmla="*/ 41 h 53"/>
                <a:gd name="T20" fmla="*/ 9 w 76"/>
                <a:gd name="T21" fmla="*/ 35 h 53"/>
                <a:gd name="T22" fmla="*/ 9 w 76"/>
                <a:gd name="T23" fmla="*/ 9 h 53"/>
                <a:gd name="T24" fmla="*/ 20 w 76"/>
                <a:gd name="T2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53">
                  <a:moveTo>
                    <a:pt x="20" y="0"/>
                  </a:moveTo>
                  <a:cubicBezTo>
                    <a:pt x="25" y="7"/>
                    <a:pt x="40" y="4"/>
                    <a:pt x="38" y="18"/>
                  </a:cubicBezTo>
                  <a:cubicBezTo>
                    <a:pt x="41" y="20"/>
                    <a:pt x="44" y="15"/>
                    <a:pt x="44" y="15"/>
                  </a:cubicBezTo>
                  <a:cubicBezTo>
                    <a:pt x="49" y="17"/>
                    <a:pt x="46" y="23"/>
                    <a:pt x="53" y="24"/>
                  </a:cubicBezTo>
                  <a:cubicBezTo>
                    <a:pt x="57" y="24"/>
                    <a:pt x="61" y="34"/>
                    <a:pt x="64" y="38"/>
                  </a:cubicBezTo>
                  <a:cubicBezTo>
                    <a:pt x="74" y="36"/>
                    <a:pt x="70" y="36"/>
                    <a:pt x="76" y="41"/>
                  </a:cubicBezTo>
                  <a:cubicBezTo>
                    <a:pt x="69" y="48"/>
                    <a:pt x="50" y="42"/>
                    <a:pt x="38" y="44"/>
                  </a:cubicBezTo>
                  <a:cubicBezTo>
                    <a:pt x="34" y="48"/>
                    <a:pt x="26" y="48"/>
                    <a:pt x="23" y="53"/>
                  </a:cubicBezTo>
                  <a:cubicBezTo>
                    <a:pt x="17" y="49"/>
                    <a:pt x="14" y="41"/>
                    <a:pt x="0" y="44"/>
                  </a:cubicBezTo>
                  <a:cubicBezTo>
                    <a:pt x="0" y="41"/>
                    <a:pt x="4" y="42"/>
                    <a:pt x="6" y="41"/>
                  </a:cubicBezTo>
                  <a:cubicBezTo>
                    <a:pt x="3" y="38"/>
                    <a:pt x="3" y="35"/>
                    <a:pt x="9" y="35"/>
                  </a:cubicBezTo>
                  <a:cubicBezTo>
                    <a:pt x="3" y="25"/>
                    <a:pt x="9" y="21"/>
                    <a:pt x="9" y="9"/>
                  </a:cubicBezTo>
                  <a:cubicBezTo>
                    <a:pt x="14" y="8"/>
                    <a:pt x="21" y="8"/>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1" name="Freeform 175"/>
            <p:cNvSpPr>
              <a:spLocks noChangeArrowheads="1"/>
            </p:cNvSpPr>
            <p:nvPr/>
          </p:nvSpPr>
          <p:spPr bwMode="auto">
            <a:xfrm>
              <a:off x="7660624" y="4399924"/>
              <a:ext cx="212189" cy="224334"/>
            </a:xfrm>
            <a:custGeom>
              <a:avLst/>
              <a:gdLst>
                <a:gd name="T0" fmla="*/ 11 w 126"/>
                <a:gd name="T1" fmla="*/ 18 h 133"/>
                <a:gd name="T2" fmla="*/ 6 w 126"/>
                <a:gd name="T3" fmla="*/ 15 h 133"/>
                <a:gd name="T4" fmla="*/ 0 w 126"/>
                <a:gd name="T5" fmla="*/ 7 h 133"/>
                <a:gd name="T6" fmla="*/ 23 w 126"/>
                <a:gd name="T7" fmla="*/ 4 h 133"/>
                <a:gd name="T8" fmla="*/ 35 w 126"/>
                <a:gd name="T9" fmla="*/ 9 h 133"/>
                <a:gd name="T10" fmla="*/ 35 w 126"/>
                <a:gd name="T11" fmla="*/ 15 h 133"/>
                <a:gd name="T12" fmla="*/ 41 w 126"/>
                <a:gd name="T13" fmla="*/ 21 h 133"/>
                <a:gd name="T14" fmla="*/ 52 w 126"/>
                <a:gd name="T15" fmla="*/ 27 h 133"/>
                <a:gd name="T16" fmla="*/ 73 w 126"/>
                <a:gd name="T17" fmla="*/ 45 h 133"/>
                <a:gd name="T18" fmla="*/ 79 w 126"/>
                <a:gd name="T19" fmla="*/ 53 h 133"/>
                <a:gd name="T20" fmla="*/ 87 w 126"/>
                <a:gd name="T21" fmla="*/ 56 h 133"/>
                <a:gd name="T22" fmla="*/ 93 w 126"/>
                <a:gd name="T23" fmla="*/ 62 h 133"/>
                <a:gd name="T24" fmla="*/ 93 w 126"/>
                <a:gd name="T25" fmla="*/ 68 h 133"/>
                <a:gd name="T26" fmla="*/ 99 w 126"/>
                <a:gd name="T27" fmla="*/ 74 h 133"/>
                <a:gd name="T28" fmla="*/ 108 w 126"/>
                <a:gd name="T29" fmla="*/ 83 h 133"/>
                <a:gd name="T30" fmla="*/ 114 w 126"/>
                <a:gd name="T31" fmla="*/ 89 h 133"/>
                <a:gd name="T32" fmla="*/ 120 w 126"/>
                <a:gd name="T33" fmla="*/ 103 h 133"/>
                <a:gd name="T34" fmla="*/ 123 w 126"/>
                <a:gd name="T35" fmla="*/ 115 h 133"/>
                <a:gd name="T36" fmla="*/ 126 w 126"/>
                <a:gd name="T37" fmla="*/ 124 h 133"/>
                <a:gd name="T38" fmla="*/ 111 w 126"/>
                <a:gd name="T39" fmla="*/ 127 h 133"/>
                <a:gd name="T40" fmla="*/ 99 w 126"/>
                <a:gd name="T41" fmla="*/ 127 h 133"/>
                <a:gd name="T42" fmla="*/ 99 w 126"/>
                <a:gd name="T43" fmla="*/ 121 h 133"/>
                <a:gd name="T44" fmla="*/ 93 w 126"/>
                <a:gd name="T45" fmla="*/ 121 h 133"/>
                <a:gd name="T46" fmla="*/ 79 w 126"/>
                <a:gd name="T47" fmla="*/ 109 h 133"/>
                <a:gd name="T48" fmla="*/ 82 w 126"/>
                <a:gd name="T49" fmla="*/ 103 h 133"/>
                <a:gd name="T50" fmla="*/ 79 w 126"/>
                <a:gd name="T51" fmla="*/ 103 h 133"/>
                <a:gd name="T52" fmla="*/ 76 w 126"/>
                <a:gd name="T53" fmla="*/ 97 h 133"/>
                <a:gd name="T54" fmla="*/ 70 w 126"/>
                <a:gd name="T55" fmla="*/ 97 h 133"/>
                <a:gd name="T56" fmla="*/ 58 w 126"/>
                <a:gd name="T57" fmla="*/ 86 h 133"/>
                <a:gd name="T58" fmla="*/ 52 w 126"/>
                <a:gd name="T59" fmla="*/ 65 h 133"/>
                <a:gd name="T60" fmla="*/ 49 w 126"/>
                <a:gd name="T61" fmla="*/ 71 h 133"/>
                <a:gd name="T62" fmla="*/ 44 w 126"/>
                <a:gd name="T63" fmla="*/ 56 h 133"/>
                <a:gd name="T64" fmla="*/ 38 w 126"/>
                <a:gd name="T65" fmla="*/ 50 h 133"/>
                <a:gd name="T66" fmla="*/ 32 w 126"/>
                <a:gd name="T67" fmla="*/ 48 h 133"/>
                <a:gd name="T68" fmla="*/ 29 w 126"/>
                <a:gd name="T69" fmla="*/ 36 h 133"/>
                <a:gd name="T70" fmla="*/ 20 w 126"/>
                <a:gd name="T71" fmla="*/ 30 h 133"/>
                <a:gd name="T72" fmla="*/ 14 w 126"/>
                <a:gd name="T73" fmla="*/ 24 h 133"/>
                <a:gd name="T74" fmla="*/ 11 w 126"/>
                <a:gd name="T75"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133">
                  <a:moveTo>
                    <a:pt x="11" y="18"/>
                  </a:moveTo>
                  <a:cubicBezTo>
                    <a:pt x="12" y="15"/>
                    <a:pt x="7" y="17"/>
                    <a:pt x="6" y="15"/>
                  </a:cubicBezTo>
                  <a:cubicBezTo>
                    <a:pt x="3" y="13"/>
                    <a:pt x="5" y="6"/>
                    <a:pt x="0" y="7"/>
                  </a:cubicBezTo>
                  <a:cubicBezTo>
                    <a:pt x="7" y="0"/>
                    <a:pt x="13" y="8"/>
                    <a:pt x="23" y="4"/>
                  </a:cubicBezTo>
                  <a:cubicBezTo>
                    <a:pt x="22" y="12"/>
                    <a:pt x="31" y="7"/>
                    <a:pt x="35" y="9"/>
                  </a:cubicBezTo>
                  <a:cubicBezTo>
                    <a:pt x="36" y="10"/>
                    <a:pt x="34" y="15"/>
                    <a:pt x="35" y="15"/>
                  </a:cubicBezTo>
                  <a:cubicBezTo>
                    <a:pt x="37" y="17"/>
                    <a:pt x="42" y="15"/>
                    <a:pt x="41" y="21"/>
                  </a:cubicBezTo>
                  <a:cubicBezTo>
                    <a:pt x="48" y="19"/>
                    <a:pt x="46" y="27"/>
                    <a:pt x="52" y="27"/>
                  </a:cubicBezTo>
                  <a:cubicBezTo>
                    <a:pt x="57" y="27"/>
                    <a:pt x="65" y="44"/>
                    <a:pt x="73" y="45"/>
                  </a:cubicBezTo>
                  <a:cubicBezTo>
                    <a:pt x="79" y="45"/>
                    <a:pt x="76" y="51"/>
                    <a:pt x="79" y="53"/>
                  </a:cubicBezTo>
                  <a:cubicBezTo>
                    <a:pt x="81" y="55"/>
                    <a:pt x="85" y="55"/>
                    <a:pt x="87" y="56"/>
                  </a:cubicBezTo>
                  <a:cubicBezTo>
                    <a:pt x="89" y="57"/>
                    <a:pt x="92" y="61"/>
                    <a:pt x="93" y="62"/>
                  </a:cubicBezTo>
                  <a:cubicBezTo>
                    <a:pt x="94" y="63"/>
                    <a:pt x="92" y="67"/>
                    <a:pt x="93" y="68"/>
                  </a:cubicBezTo>
                  <a:cubicBezTo>
                    <a:pt x="95" y="70"/>
                    <a:pt x="97" y="72"/>
                    <a:pt x="99" y="74"/>
                  </a:cubicBezTo>
                  <a:cubicBezTo>
                    <a:pt x="101" y="76"/>
                    <a:pt x="102" y="82"/>
                    <a:pt x="108" y="83"/>
                  </a:cubicBezTo>
                  <a:cubicBezTo>
                    <a:pt x="109" y="83"/>
                    <a:pt x="113" y="88"/>
                    <a:pt x="114" y="89"/>
                  </a:cubicBezTo>
                  <a:cubicBezTo>
                    <a:pt x="117" y="91"/>
                    <a:pt x="115" y="103"/>
                    <a:pt x="120" y="103"/>
                  </a:cubicBezTo>
                  <a:cubicBezTo>
                    <a:pt x="123" y="103"/>
                    <a:pt x="123" y="111"/>
                    <a:pt x="123" y="115"/>
                  </a:cubicBezTo>
                  <a:cubicBezTo>
                    <a:pt x="122" y="120"/>
                    <a:pt x="116" y="124"/>
                    <a:pt x="126" y="124"/>
                  </a:cubicBezTo>
                  <a:cubicBezTo>
                    <a:pt x="125" y="133"/>
                    <a:pt x="116" y="127"/>
                    <a:pt x="111" y="127"/>
                  </a:cubicBezTo>
                  <a:cubicBezTo>
                    <a:pt x="107" y="126"/>
                    <a:pt x="102" y="128"/>
                    <a:pt x="99" y="127"/>
                  </a:cubicBezTo>
                  <a:cubicBezTo>
                    <a:pt x="98" y="126"/>
                    <a:pt x="100" y="121"/>
                    <a:pt x="99" y="121"/>
                  </a:cubicBezTo>
                  <a:cubicBezTo>
                    <a:pt x="98" y="120"/>
                    <a:pt x="94" y="122"/>
                    <a:pt x="93" y="121"/>
                  </a:cubicBezTo>
                  <a:cubicBezTo>
                    <a:pt x="91" y="118"/>
                    <a:pt x="85" y="109"/>
                    <a:pt x="79" y="109"/>
                  </a:cubicBezTo>
                  <a:cubicBezTo>
                    <a:pt x="79" y="107"/>
                    <a:pt x="82" y="106"/>
                    <a:pt x="82" y="103"/>
                  </a:cubicBezTo>
                  <a:cubicBezTo>
                    <a:pt x="81" y="100"/>
                    <a:pt x="79" y="102"/>
                    <a:pt x="79" y="103"/>
                  </a:cubicBezTo>
                  <a:cubicBezTo>
                    <a:pt x="75" y="104"/>
                    <a:pt x="77" y="98"/>
                    <a:pt x="76" y="97"/>
                  </a:cubicBezTo>
                  <a:cubicBezTo>
                    <a:pt x="75" y="96"/>
                    <a:pt x="71" y="98"/>
                    <a:pt x="70" y="97"/>
                  </a:cubicBezTo>
                  <a:cubicBezTo>
                    <a:pt x="66" y="93"/>
                    <a:pt x="66" y="86"/>
                    <a:pt x="58" y="86"/>
                  </a:cubicBezTo>
                  <a:cubicBezTo>
                    <a:pt x="62" y="73"/>
                    <a:pt x="52" y="74"/>
                    <a:pt x="52" y="65"/>
                  </a:cubicBezTo>
                  <a:cubicBezTo>
                    <a:pt x="49" y="65"/>
                    <a:pt x="50" y="69"/>
                    <a:pt x="49" y="71"/>
                  </a:cubicBezTo>
                  <a:cubicBezTo>
                    <a:pt x="45" y="68"/>
                    <a:pt x="46" y="61"/>
                    <a:pt x="44" y="56"/>
                  </a:cubicBezTo>
                  <a:cubicBezTo>
                    <a:pt x="43" y="55"/>
                    <a:pt x="39" y="52"/>
                    <a:pt x="38" y="50"/>
                  </a:cubicBezTo>
                  <a:cubicBezTo>
                    <a:pt x="36" y="49"/>
                    <a:pt x="35" y="47"/>
                    <a:pt x="32" y="48"/>
                  </a:cubicBezTo>
                  <a:cubicBezTo>
                    <a:pt x="33" y="41"/>
                    <a:pt x="30" y="40"/>
                    <a:pt x="29" y="36"/>
                  </a:cubicBezTo>
                  <a:cubicBezTo>
                    <a:pt x="27" y="32"/>
                    <a:pt x="23" y="32"/>
                    <a:pt x="20" y="30"/>
                  </a:cubicBezTo>
                  <a:cubicBezTo>
                    <a:pt x="20" y="30"/>
                    <a:pt x="14" y="24"/>
                    <a:pt x="14" y="24"/>
                  </a:cubicBezTo>
                  <a:cubicBezTo>
                    <a:pt x="12" y="18"/>
                    <a:pt x="22" y="13"/>
                    <a:pt x="1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2" name="Freeform 176"/>
            <p:cNvSpPr>
              <a:spLocks noChangeArrowheads="1"/>
            </p:cNvSpPr>
            <p:nvPr/>
          </p:nvSpPr>
          <p:spPr bwMode="auto">
            <a:xfrm>
              <a:off x="6611826" y="4752858"/>
              <a:ext cx="150032" cy="277203"/>
            </a:xfrm>
            <a:custGeom>
              <a:avLst/>
              <a:gdLst>
                <a:gd name="T0" fmla="*/ 67 w 89"/>
                <a:gd name="T1" fmla="*/ 0 h 164"/>
                <a:gd name="T2" fmla="*/ 79 w 89"/>
                <a:gd name="T3" fmla="*/ 2 h 164"/>
                <a:gd name="T4" fmla="*/ 73 w 89"/>
                <a:gd name="T5" fmla="*/ 55 h 164"/>
                <a:gd name="T6" fmla="*/ 67 w 89"/>
                <a:gd name="T7" fmla="*/ 90 h 164"/>
                <a:gd name="T8" fmla="*/ 59 w 89"/>
                <a:gd name="T9" fmla="*/ 105 h 164"/>
                <a:gd name="T10" fmla="*/ 56 w 89"/>
                <a:gd name="T11" fmla="*/ 122 h 164"/>
                <a:gd name="T12" fmla="*/ 56 w 89"/>
                <a:gd name="T13" fmla="*/ 128 h 164"/>
                <a:gd name="T14" fmla="*/ 50 w 89"/>
                <a:gd name="T15" fmla="*/ 131 h 164"/>
                <a:gd name="T16" fmla="*/ 47 w 89"/>
                <a:gd name="T17" fmla="*/ 149 h 164"/>
                <a:gd name="T18" fmla="*/ 44 w 89"/>
                <a:gd name="T19" fmla="*/ 152 h 164"/>
                <a:gd name="T20" fmla="*/ 41 w 89"/>
                <a:gd name="T21" fmla="*/ 160 h 164"/>
                <a:gd name="T22" fmla="*/ 12 w 89"/>
                <a:gd name="T23" fmla="*/ 163 h 164"/>
                <a:gd name="T24" fmla="*/ 9 w 89"/>
                <a:gd name="T25" fmla="*/ 149 h 164"/>
                <a:gd name="T26" fmla="*/ 6 w 89"/>
                <a:gd name="T27" fmla="*/ 143 h 164"/>
                <a:gd name="T28" fmla="*/ 0 w 89"/>
                <a:gd name="T29" fmla="*/ 140 h 164"/>
                <a:gd name="T30" fmla="*/ 0 w 89"/>
                <a:gd name="T31" fmla="*/ 128 h 164"/>
                <a:gd name="T32" fmla="*/ 3 w 89"/>
                <a:gd name="T33" fmla="*/ 125 h 164"/>
                <a:gd name="T34" fmla="*/ 0 w 89"/>
                <a:gd name="T35" fmla="*/ 122 h 164"/>
                <a:gd name="T36" fmla="*/ 6 w 89"/>
                <a:gd name="T37" fmla="*/ 111 h 164"/>
                <a:gd name="T38" fmla="*/ 6 w 89"/>
                <a:gd name="T39" fmla="*/ 105 h 164"/>
                <a:gd name="T40" fmla="*/ 12 w 89"/>
                <a:gd name="T41" fmla="*/ 102 h 164"/>
                <a:gd name="T42" fmla="*/ 18 w 89"/>
                <a:gd name="T43" fmla="*/ 87 h 164"/>
                <a:gd name="T44" fmla="*/ 12 w 89"/>
                <a:gd name="T45" fmla="*/ 79 h 164"/>
                <a:gd name="T46" fmla="*/ 12 w 89"/>
                <a:gd name="T47" fmla="*/ 61 h 164"/>
                <a:gd name="T48" fmla="*/ 18 w 89"/>
                <a:gd name="T49" fmla="*/ 55 h 164"/>
                <a:gd name="T50" fmla="*/ 26 w 89"/>
                <a:gd name="T51" fmla="*/ 49 h 164"/>
                <a:gd name="T52" fmla="*/ 41 w 89"/>
                <a:gd name="T53" fmla="*/ 38 h 164"/>
                <a:gd name="T54" fmla="*/ 50 w 89"/>
                <a:gd name="T55" fmla="*/ 41 h 164"/>
                <a:gd name="T56" fmla="*/ 53 w 89"/>
                <a:gd name="T57" fmla="*/ 23 h 164"/>
                <a:gd name="T58" fmla="*/ 62 w 89"/>
                <a:gd name="T59" fmla="*/ 20 h 164"/>
                <a:gd name="T60" fmla="*/ 67 w 89"/>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164">
                  <a:moveTo>
                    <a:pt x="67" y="0"/>
                  </a:moveTo>
                  <a:cubicBezTo>
                    <a:pt x="70" y="2"/>
                    <a:pt x="74" y="3"/>
                    <a:pt x="79" y="2"/>
                  </a:cubicBezTo>
                  <a:cubicBezTo>
                    <a:pt x="74" y="17"/>
                    <a:pt x="89" y="44"/>
                    <a:pt x="73" y="55"/>
                  </a:cubicBezTo>
                  <a:cubicBezTo>
                    <a:pt x="74" y="68"/>
                    <a:pt x="72" y="78"/>
                    <a:pt x="67" y="90"/>
                  </a:cubicBezTo>
                  <a:cubicBezTo>
                    <a:pt x="66" y="95"/>
                    <a:pt x="64" y="104"/>
                    <a:pt x="59" y="105"/>
                  </a:cubicBezTo>
                  <a:cubicBezTo>
                    <a:pt x="61" y="112"/>
                    <a:pt x="57" y="117"/>
                    <a:pt x="56" y="122"/>
                  </a:cubicBezTo>
                  <a:cubicBezTo>
                    <a:pt x="55" y="124"/>
                    <a:pt x="57" y="127"/>
                    <a:pt x="56" y="128"/>
                  </a:cubicBezTo>
                  <a:cubicBezTo>
                    <a:pt x="55" y="129"/>
                    <a:pt x="50" y="130"/>
                    <a:pt x="50" y="131"/>
                  </a:cubicBezTo>
                  <a:cubicBezTo>
                    <a:pt x="48" y="137"/>
                    <a:pt x="50" y="142"/>
                    <a:pt x="47" y="149"/>
                  </a:cubicBezTo>
                  <a:cubicBezTo>
                    <a:pt x="46" y="150"/>
                    <a:pt x="44" y="149"/>
                    <a:pt x="44" y="152"/>
                  </a:cubicBezTo>
                  <a:cubicBezTo>
                    <a:pt x="44" y="154"/>
                    <a:pt x="40" y="156"/>
                    <a:pt x="41" y="160"/>
                  </a:cubicBezTo>
                  <a:cubicBezTo>
                    <a:pt x="33" y="164"/>
                    <a:pt x="23" y="164"/>
                    <a:pt x="12" y="163"/>
                  </a:cubicBezTo>
                  <a:cubicBezTo>
                    <a:pt x="13" y="156"/>
                    <a:pt x="7" y="157"/>
                    <a:pt x="9" y="149"/>
                  </a:cubicBezTo>
                  <a:cubicBezTo>
                    <a:pt x="6" y="149"/>
                    <a:pt x="7" y="145"/>
                    <a:pt x="6" y="143"/>
                  </a:cubicBezTo>
                  <a:cubicBezTo>
                    <a:pt x="3" y="143"/>
                    <a:pt x="1" y="142"/>
                    <a:pt x="0" y="140"/>
                  </a:cubicBezTo>
                  <a:cubicBezTo>
                    <a:pt x="0" y="136"/>
                    <a:pt x="0" y="132"/>
                    <a:pt x="0" y="128"/>
                  </a:cubicBezTo>
                  <a:cubicBezTo>
                    <a:pt x="0" y="126"/>
                    <a:pt x="3" y="126"/>
                    <a:pt x="3" y="125"/>
                  </a:cubicBezTo>
                  <a:cubicBezTo>
                    <a:pt x="4" y="123"/>
                    <a:pt x="0" y="122"/>
                    <a:pt x="0" y="122"/>
                  </a:cubicBezTo>
                  <a:cubicBezTo>
                    <a:pt x="1" y="118"/>
                    <a:pt x="4" y="114"/>
                    <a:pt x="6" y="111"/>
                  </a:cubicBezTo>
                  <a:cubicBezTo>
                    <a:pt x="7" y="110"/>
                    <a:pt x="5" y="106"/>
                    <a:pt x="6" y="105"/>
                  </a:cubicBezTo>
                  <a:cubicBezTo>
                    <a:pt x="6" y="105"/>
                    <a:pt x="12" y="102"/>
                    <a:pt x="12" y="102"/>
                  </a:cubicBezTo>
                  <a:cubicBezTo>
                    <a:pt x="13" y="97"/>
                    <a:pt x="8" y="78"/>
                    <a:pt x="18" y="87"/>
                  </a:cubicBezTo>
                  <a:cubicBezTo>
                    <a:pt x="19" y="81"/>
                    <a:pt x="12" y="83"/>
                    <a:pt x="12" y="79"/>
                  </a:cubicBezTo>
                  <a:cubicBezTo>
                    <a:pt x="12" y="73"/>
                    <a:pt x="12" y="67"/>
                    <a:pt x="12" y="61"/>
                  </a:cubicBezTo>
                  <a:cubicBezTo>
                    <a:pt x="17" y="62"/>
                    <a:pt x="17" y="59"/>
                    <a:pt x="18" y="55"/>
                  </a:cubicBezTo>
                  <a:cubicBezTo>
                    <a:pt x="24" y="57"/>
                    <a:pt x="24" y="51"/>
                    <a:pt x="26" y="49"/>
                  </a:cubicBezTo>
                  <a:cubicBezTo>
                    <a:pt x="30" y="47"/>
                    <a:pt x="43" y="49"/>
                    <a:pt x="41" y="38"/>
                  </a:cubicBezTo>
                  <a:cubicBezTo>
                    <a:pt x="46" y="37"/>
                    <a:pt x="46" y="40"/>
                    <a:pt x="50" y="41"/>
                  </a:cubicBezTo>
                  <a:cubicBezTo>
                    <a:pt x="48" y="32"/>
                    <a:pt x="53" y="30"/>
                    <a:pt x="53" y="23"/>
                  </a:cubicBezTo>
                  <a:cubicBezTo>
                    <a:pt x="62" y="28"/>
                    <a:pt x="59" y="4"/>
                    <a:pt x="62" y="20"/>
                  </a:cubicBezTo>
                  <a:cubicBezTo>
                    <a:pt x="72" y="16"/>
                    <a:pt x="63" y="4"/>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3" name="Freeform 177"/>
            <p:cNvSpPr>
              <a:spLocks noChangeArrowheads="1"/>
            </p:cNvSpPr>
            <p:nvPr/>
          </p:nvSpPr>
          <p:spPr bwMode="auto">
            <a:xfrm>
              <a:off x="8016415" y="4737854"/>
              <a:ext cx="813747" cy="597987"/>
            </a:xfrm>
            <a:custGeom>
              <a:avLst/>
              <a:gdLst>
                <a:gd name="T0" fmla="*/ 280 w 482"/>
                <a:gd name="T1" fmla="*/ 29 h 354"/>
                <a:gd name="T2" fmla="*/ 269 w 482"/>
                <a:gd name="T3" fmla="*/ 35 h 354"/>
                <a:gd name="T4" fmla="*/ 283 w 482"/>
                <a:gd name="T5" fmla="*/ 52 h 354"/>
                <a:gd name="T6" fmla="*/ 324 w 482"/>
                <a:gd name="T7" fmla="*/ 76 h 354"/>
                <a:gd name="T8" fmla="*/ 336 w 482"/>
                <a:gd name="T9" fmla="*/ 58 h 354"/>
                <a:gd name="T10" fmla="*/ 339 w 482"/>
                <a:gd name="T11" fmla="*/ 47 h 354"/>
                <a:gd name="T12" fmla="*/ 342 w 482"/>
                <a:gd name="T13" fmla="*/ 20 h 354"/>
                <a:gd name="T14" fmla="*/ 351 w 482"/>
                <a:gd name="T15" fmla="*/ 6 h 354"/>
                <a:gd name="T16" fmla="*/ 359 w 482"/>
                <a:gd name="T17" fmla="*/ 17 h 354"/>
                <a:gd name="T18" fmla="*/ 374 w 482"/>
                <a:gd name="T19" fmla="*/ 47 h 354"/>
                <a:gd name="T20" fmla="*/ 389 w 482"/>
                <a:gd name="T21" fmla="*/ 67 h 354"/>
                <a:gd name="T22" fmla="*/ 403 w 482"/>
                <a:gd name="T23" fmla="*/ 88 h 354"/>
                <a:gd name="T24" fmla="*/ 412 w 482"/>
                <a:gd name="T25" fmla="*/ 111 h 354"/>
                <a:gd name="T26" fmla="*/ 421 w 482"/>
                <a:gd name="T27" fmla="*/ 117 h 354"/>
                <a:gd name="T28" fmla="*/ 438 w 482"/>
                <a:gd name="T29" fmla="*/ 129 h 354"/>
                <a:gd name="T30" fmla="*/ 453 w 482"/>
                <a:gd name="T31" fmla="*/ 158 h 354"/>
                <a:gd name="T32" fmla="*/ 459 w 482"/>
                <a:gd name="T33" fmla="*/ 164 h 354"/>
                <a:gd name="T34" fmla="*/ 476 w 482"/>
                <a:gd name="T35" fmla="*/ 175 h 354"/>
                <a:gd name="T36" fmla="*/ 482 w 482"/>
                <a:gd name="T37" fmla="*/ 225 h 354"/>
                <a:gd name="T38" fmla="*/ 474 w 482"/>
                <a:gd name="T39" fmla="*/ 249 h 354"/>
                <a:gd name="T40" fmla="*/ 474 w 482"/>
                <a:gd name="T41" fmla="*/ 257 h 354"/>
                <a:gd name="T42" fmla="*/ 468 w 482"/>
                <a:gd name="T43" fmla="*/ 275 h 354"/>
                <a:gd name="T44" fmla="*/ 450 w 482"/>
                <a:gd name="T45" fmla="*/ 290 h 354"/>
                <a:gd name="T46" fmla="*/ 436 w 482"/>
                <a:gd name="T47" fmla="*/ 333 h 354"/>
                <a:gd name="T48" fmla="*/ 409 w 482"/>
                <a:gd name="T49" fmla="*/ 345 h 354"/>
                <a:gd name="T50" fmla="*/ 397 w 482"/>
                <a:gd name="T51" fmla="*/ 354 h 354"/>
                <a:gd name="T52" fmla="*/ 374 w 482"/>
                <a:gd name="T53" fmla="*/ 348 h 354"/>
                <a:gd name="T54" fmla="*/ 321 w 482"/>
                <a:gd name="T55" fmla="*/ 339 h 354"/>
                <a:gd name="T56" fmla="*/ 318 w 482"/>
                <a:gd name="T57" fmla="*/ 322 h 354"/>
                <a:gd name="T58" fmla="*/ 316 w 482"/>
                <a:gd name="T59" fmla="*/ 313 h 354"/>
                <a:gd name="T60" fmla="*/ 292 w 482"/>
                <a:gd name="T61" fmla="*/ 295 h 354"/>
                <a:gd name="T62" fmla="*/ 280 w 482"/>
                <a:gd name="T63" fmla="*/ 281 h 354"/>
                <a:gd name="T64" fmla="*/ 257 w 482"/>
                <a:gd name="T65" fmla="*/ 272 h 354"/>
                <a:gd name="T66" fmla="*/ 245 w 482"/>
                <a:gd name="T67" fmla="*/ 266 h 354"/>
                <a:gd name="T68" fmla="*/ 190 w 482"/>
                <a:gd name="T69" fmla="*/ 254 h 354"/>
                <a:gd name="T70" fmla="*/ 160 w 482"/>
                <a:gd name="T71" fmla="*/ 263 h 354"/>
                <a:gd name="T72" fmla="*/ 149 w 482"/>
                <a:gd name="T73" fmla="*/ 269 h 354"/>
                <a:gd name="T74" fmla="*/ 140 w 482"/>
                <a:gd name="T75" fmla="*/ 278 h 354"/>
                <a:gd name="T76" fmla="*/ 134 w 482"/>
                <a:gd name="T77" fmla="*/ 278 h 354"/>
                <a:gd name="T78" fmla="*/ 81 w 482"/>
                <a:gd name="T79" fmla="*/ 287 h 354"/>
                <a:gd name="T80" fmla="*/ 73 w 482"/>
                <a:gd name="T81" fmla="*/ 292 h 354"/>
                <a:gd name="T82" fmla="*/ 23 w 482"/>
                <a:gd name="T83" fmla="*/ 301 h 354"/>
                <a:gd name="T84" fmla="*/ 29 w 482"/>
                <a:gd name="T85" fmla="*/ 269 h 354"/>
                <a:gd name="T86" fmla="*/ 23 w 482"/>
                <a:gd name="T87" fmla="*/ 251 h 354"/>
                <a:gd name="T88" fmla="*/ 23 w 482"/>
                <a:gd name="T89" fmla="*/ 240 h 354"/>
                <a:gd name="T90" fmla="*/ 14 w 482"/>
                <a:gd name="T91" fmla="*/ 222 h 354"/>
                <a:gd name="T92" fmla="*/ 11 w 482"/>
                <a:gd name="T93" fmla="*/ 208 h 354"/>
                <a:gd name="T94" fmla="*/ 5 w 482"/>
                <a:gd name="T95" fmla="*/ 190 h 354"/>
                <a:gd name="T96" fmla="*/ 8 w 482"/>
                <a:gd name="T97" fmla="*/ 175 h 354"/>
                <a:gd name="T98" fmla="*/ 8 w 482"/>
                <a:gd name="T99" fmla="*/ 137 h 354"/>
                <a:gd name="T100" fmla="*/ 40 w 482"/>
                <a:gd name="T101" fmla="*/ 117 h 354"/>
                <a:gd name="T102" fmla="*/ 78 w 482"/>
                <a:gd name="T103" fmla="*/ 108 h 354"/>
                <a:gd name="T104" fmla="*/ 99 w 482"/>
                <a:gd name="T105" fmla="*/ 99 h 354"/>
                <a:gd name="T106" fmla="*/ 108 w 482"/>
                <a:gd name="T107" fmla="*/ 67 h 354"/>
                <a:gd name="T108" fmla="*/ 134 w 482"/>
                <a:gd name="T109" fmla="*/ 67 h 354"/>
                <a:gd name="T110" fmla="*/ 140 w 482"/>
                <a:gd name="T111" fmla="*/ 47 h 354"/>
                <a:gd name="T112" fmla="*/ 163 w 482"/>
                <a:gd name="T113" fmla="*/ 32 h 354"/>
                <a:gd name="T114" fmla="*/ 181 w 482"/>
                <a:gd name="T115" fmla="*/ 41 h 354"/>
                <a:gd name="T116" fmla="*/ 187 w 482"/>
                <a:gd name="T117" fmla="*/ 44 h 354"/>
                <a:gd name="T118" fmla="*/ 193 w 482"/>
                <a:gd name="T119" fmla="*/ 38 h 354"/>
                <a:gd name="T120" fmla="*/ 213 w 482"/>
                <a:gd name="T121" fmla="*/ 20 h 354"/>
                <a:gd name="T122" fmla="*/ 228 w 482"/>
                <a:gd name="T123" fmla="*/ 1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2" h="354">
                  <a:moveTo>
                    <a:pt x="280" y="14"/>
                  </a:moveTo>
                  <a:cubicBezTo>
                    <a:pt x="280" y="19"/>
                    <a:pt x="280" y="24"/>
                    <a:pt x="280" y="29"/>
                  </a:cubicBezTo>
                  <a:cubicBezTo>
                    <a:pt x="277" y="29"/>
                    <a:pt x="275" y="29"/>
                    <a:pt x="272" y="29"/>
                  </a:cubicBezTo>
                  <a:cubicBezTo>
                    <a:pt x="275" y="33"/>
                    <a:pt x="274" y="35"/>
                    <a:pt x="269" y="35"/>
                  </a:cubicBezTo>
                  <a:cubicBezTo>
                    <a:pt x="274" y="41"/>
                    <a:pt x="268" y="39"/>
                    <a:pt x="269" y="47"/>
                  </a:cubicBezTo>
                  <a:cubicBezTo>
                    <a:pt x="271" y="51"/>
                    <a:pt x="276" y="53"/>
                    <a:pt x="283" y="52"/>
                  </a:cubicBezTo>
                  <a:cubicBezTo>
                    <a:pt x="284" y="65"/>
                    <a:pt x="303" y="60"/>
                    <a:pt x="304" y="73"/>
                  </a:cubicBezTo>
                  <a:cubicBezTo>
                    <a:pt x="312" y="73"/>
                    <a:pt x="321" y="72"/>
                    <a:pt x="324" y="76"/>
                  </a:cubicBezTo>
                  <a:cubicBezTo>
                    <a:pt x="330" y="75"/>
                    <a:pt x="325" y="62"/>
                    <a:pt x="336" y="67"/>
                  </a:cubicBezTo>
                  <a:cubicBezTo>
                    <a:pt x="334" y="65"/>
                    <a:pt x="331" y="58"/>
                    <a:pt x="336" y="58"/>
                  </a:cubicBezTo>
                  <a:cubicBezTo>
                    <a:pt x="340" y="58"/>
                    <a:pt x="335" y="54"/>
                    <a:pt x="336" y="50"/>
                  </a:cubicBezTo>
                  <a:cubicBezTo>
                    <a:pt x="336" y="49"/>
                    <a:pt x="339" y="49"/>
                    <a:pt x="339" y="47"/>
                  </a:cubicBezTo>
                  <a:cubicBezTo>
                    <a:pt x="339" y="44"/>
                    <a:pt x="343" y="40"/>
                    <a:pt x="342" y="35"/>
                  </a:cubicBezTo>
                  <a:cubicBezTo>
                    <a:pt x="341" y="32"/>
                    <a:pt x="339" y="29"/>
                    <a:pt x="342" y="20"/>
                  </a:cubicBezTo>
                  <a:cubicBezTo>
                    <a:pt x="342" y="20"/>
                    <a:pt x="347" y="21"/>
                    <a:pt x="348" y="20"/>
                  </a:cubicBezTo>
                  <a:cubicBezTo>
                    <a:pt x="350" y="17"/>
                    <a:pt x="348" y="8"/>
                    <a:pt x="351" y="6"/>
                  </a:cubicBezTo>
                  <a:cubicBezTo>
                    <a:pt x="357" y="5"/>
                    <a:pt x="353" y="14"/>
                    <a:pt x="356" y="17"/>
                  </a:cubicBezTo>
                  <a:cubicBezTo>
                    <a:pt x="357" y="18"/>
                    <a:pt x="359" y="17"/>
                    <a:pt x="359" y="17"/>
                  </a:cubicBezTo>
                  <a:cubicBezTo>
                    <a:pt x="362" y="22"/>
                    <a:pt x="363" y="28"/>
                    <a:pt x="365" y="32"/>
                  </a:cubicBezTo>
                  <a:cubicBezTo>
                    <a:pt x="368" y="37"/>
                    <a:pt x="375" y="40"/>
                    <a:pt x="374" y="47"/>
                  </a:cubicBezTo>
                  <a:cubicBezTo>
                    <a:pt x="382" y="39"/>
                    <a:pt x="376" y="51"/>
                    <a:pt x="386" y="50"/>
                  </a:cubicBezTo>
                  <a:cubicBezTo>
                    <a:pt x="386" y="56"/>
                    <a:pt x="385" y="63"/>
                    <a:pt x="389" y="67"/>
                  </a:cubicBezTo>
                  <a:cubicBezTo>
                    <a:pt x="393" y="72"/>
                    <a:pt x="389" y="78"/>
                    <a:pt x="392" y="88"/>
                  </a:cubicBezTo>
                  <a:cubicBezTo>
                    <a:pt x="398" y="79"/>
                    <a:pt x="393" y="86"/>
                    <a:pt x="403" y="88"/>
                  </a:cubicBezTo>
                  <a:cubicBezTo>
                    <a:pt x="404" y="92"/>
                    <a:pt x="401" y="93"/>
                    <a:pt x="400" y="96"/>
                  </a:cubicBezTo>
                  <a:cubicBezTo>
                    <a:pt x="405" y="101"/>
                    <a:pt x="414" y="101"/>
                    <a:pt x="412" y="111"/>
                  </a:cubicBezTo>
                  <a:cubicBezTo>
                    <a:pt x="414" y="112"/>
                    <a:pt x="419" y="110"/>
                    <a:pt x="421" y="111"/>
                  </a:cubicBezTo>
                  <a:cubicBezTo>
                    <a:pt x="422" y="112"/>
                    <a:pt x="420" y="116"/>
                    <a:pt x="421" y="117"/>
                  </a:cubicBezTo>
                  <a:cubicBezTo>
                    <a:pt x="422" y="118"/>
                    <a:pt x="426" y="116"/>
                    <a:pt x="427" y="117"/>
                  </a:cubicBezTo>
                  <a:cubicBezTo>
                    <a:pt x="431" y="121"/>
                    <a:pt x="430" y="130"/>
                    <a:pt x="438" y="129"/>
                  </a:cubicBezTo>
                  <a:cubicBezTo>
                    <a:pt x="438" y="136"/>
                    <a:pt x="444" y="144"/>
                    <a:pt x="447" y="149"/>
                  </a:cubicBezTo>
                  <a:cubicBezTo>
                    <a:pt x="449" y="152"/>
                    <a:pt x="451" y="156"/>
                    <a:pt x="453" y="158"/>
                  </a:cubicBezTo>
                  <a:cubicBezTo>
                    <a:pt x="454" y="159"/>
                    <a:pt x="458" y="157"/>
                    <a:pt x="459" y="158"/>
                  </a:cubicBezTo>
                  <a:cubicBezTo>
                    <a:pt x="460" y="159"/>
                    <a:pt x="458" y="163"/>
                    <a:pt x="459" y="164"/>
                  </a:cubicBezTo>
                  <a:cubicBezTo>
                    <a:pt x="461" y="165"/>
                    <a:pt x="466" y="165"/>
                    <a:pt x="465" y="164"/>
                  </a:cubicBezTo>
                  <a:cubicBezTo>
                    <a:pt x="472" y="170"/>
                    <a:pt x="467" y="178"/>
                    <a:pt x="476" y="175"/>
                  </a:cubicBezTo>
                  <a:cubicBezTo>
                    <a:pt x="470" y="184"/>
                    <a:pt x="477" y="195"/>
                    <a:pt x="479" y="208"/>
                  </a:cubicBezTo>
                  <a:cubicBezTo>
                    <a:pt x="480" y="214"/>
                    <a:pt x="476" y="221"/>
                    <a:pt x="482" y="225"/>
                  </a:cubicBezTo>
                  <a:cubicBezTo>
                    <a:pt x="476" y="230"/>
                    <a:pt x="478" y="234"/>
                    <a:pt x="476" y="246"/>
                  </a:cubicBezTo>
                  <a:cubicBezTo>
                    <a:pt x="477" y="245"/>
                    <a:pt x="472" y="247"/>
                    <a:pt x="474" y="249"/>
                  </a:cubicBezTo>
                  <a:cubicBezTo>
                    <a:pt x="474" y="249"/>
                    <a:pt x="476" y="249"/>
                    <a:pt x="476" y="249"/>
                  </a:cubicBezTo>
                  <a:cubicBezTo>
                    <a:pt x="476" y="250"/>
                    <a:pt x="475" y="256"/>
                    <a:pt x="474" y="257"/>
                  </a:cubicBezTo>
                  <a:cubicBezTo>
                    <a:pt x="473" y="258"/>
                    <a:pt x="468" y="260"/>
                    <a:pt x="468" y="260"/>
                  </a:cubicBezTo>
                  <a:cubicBezTo>
                    <a:pt x="467" y="264"/>
                    <a:pt x="473" y="268"/>
                    <a:pt x="468" y="275"/>
                  </a:cubicBezTo>
                  <a:cubicBezTo>
                    <a:pt x="462" y="275"/>
                    <a:pt x="464" y="283"/>
                    <a:pt x="456" y="281"/>
                  </a:cubicBezTo>
                  <a:cubicBezTo>
                    <a:pt x="457" y="287"/>
                    <a:pt x="455" y="290"/>
                    <a:pt x="450" y="290"/>
                  </a:cubicBezTo>
                  <a:cubicBezTo>
                    <a:pt x="452" y="302"/>
                    <a:pt x="446" y="305"/>
                    <a:pt x="447" y="316"/>
                  </a:cubicBezTo>
                  <a:cubicBezTo>
                    <a:pt x="435" y="314"/>
                    <a:pt x="437" y="325"/>
                    <a:pt x="436" y="333"/>
                  </a:cubicBezTo>
                  <a:cubicBezTo>
                    <a:pt x="432" y="333"/>
                    <a:pt x="427" y="333"/>
                    <a:pt x="427" y="336"/>
                  </a:cubicBezTo>
                  <a:cubicBezTo>
                    <a:pt x="426" y="341"/>
                    <a:pt x="415" y="342"/>
                    <a:pt x="409" y="345"/>
                  </a:cubicBezTo>
                  <a:cubicBezTo>
                    <a:pt x="407" y="346"/>
                    <a:pt x="405" y="350"/>
                    <a:pt x="403" y="351"/>
                  </a:cubicBezTo>
                  <a:cubicBezTo>
                    <a:pt x="401" y="352"/>
                    <a:pt x="397" y="350"/>
                    <a:pt x="397" y="354"/>
                  </a:cubicBezTo>
                  <a:cubicBezTo>
                    <a:pt x="391" y="351"/>
                    <a:pt x="388" y="344"/>
                    <a:pt x="380" y="342"/>
                  </a:cubicBezTo>
                  <a:cubicBezTo>
                    <a:pt x="374" y="339"/>
                    <a:pt x="376" y="347"/>
                    <a:pt x="374" y="348"/>
                  </a:cubicBezTo>
                  <a:cubicBezTo>
                    <a:pt x="368" y="352"/>
                    <a:pt x="358" y="347"/>
                    <a:pt x="354" y="354"/>
                  </a:cubicBezTo>
                  <a:cubicBezTo>
                    <a:pt x="343" y="349"/>
                    <a:pt x="335" y="341"/>
                    <a:pt x="321" y="339"/>
                  </a:cubicBezTo>
                  <a:cubicBezTo>
                    <a:pt x="324" y="335"/>
                    <a:pt x="325" y="332"/>
                    <a:pt x="321" y="325"/>
                  </a:cubicBezTo>
                  <a:cubicBezTo>
                    <a:pt x="321" y="323"/>
                    <a:pt x="319" y="325"/>
                    <a:pt x="318" y="322"/>
                  </a:cubicBezTo>
                  <a:cubicBezTo>
                    <a:pt x="318" y="321"/>
                    <a:pt x="319" y="319"/>
                    <a:pt x="318" y="319"/>
                  </a:cubicBezTo>
                  <a:cubicBezTo>
                    <a:pt x="317" y="316"/>
                    <a:pt x="310" y="314"/>
                    <a:pt x="316" y="313"/>
                  </a:cubicBezTo>
                  <a:cubicBezTo>
                    <a:pt x="314" y="310"/>
                    <a:pt x="302" y="304"/>
                    <a:pt x="301" y="310"/>
                  </a:cubicBezTo>
                  <a:cubicBezTo>
                    <a:pt x="297" y="306"/>
                    <a:pt x="296" y="299"/>
                    <a:pt x="292" y="295"/>
                  </a:cubicBezTo>
                  <a:cubicBezTo>
                    <a:pt x="291" y="289"/>
                    <a:pt x="294" y="288"/>
                    <a:pt x="295" y="284"/>
                  </a:cubicBezTo>
                  <a:cubicBezTo>
                    <a:pt x="292" y="280"/>
                    <a:pt x="290" y="283"/>
                    <a:pt x="280" y="281"/>
                  </a:cubicBezTo>
                  <a:cubicBezTo>
                    <a:pt x="274" y="285"/>
                    <a:pt x="275" y="295"/>
                    <a:pt x="263" y="292"/>
                  </a:cubicBezTo>
                  <a:cubicBezTo>
                    <a:pt x="266" y="281"/>
                    <a:pt x="254" y="284"/>
                    <a:pt x="257" y="272"/>
                  </a:cubicBezTo>
                  <a:cubicBezTo>
                    <a:pt x="250" y="272"/>
                    <a:pt x="248" y="267"/>
                    <a:pt x="239" y="269"/>
                  </a:cubicBezTo>
                  <a:cubicBezTo>
                    <a:pt x="240" y="266"/>
                    <a:pt x="243" y="267"/>
                    <a:pt x="245" y="266"/>
                  </a:cubicBezTo>
                  <a:cubicBezTo>
                    <a:pt x="237" y="257"/>
                    <a:pt x="231" y="265"/>
                    <a:pt x="216" y="263"/>
                  </a:cubicBezTo>
                  <a:cubicBezTo>
                    <a:pt x="206" y="261"/>
                    <a:pt x="198" y="258"/>
                    <a:pt x="190" y="254"/>
                  </a:cubicBezTo>
                  <a:cubicBezTo>
                    <a:pt x="183" y="257"/>
                    <a:pt x="174" y="256"/>
                    <a:pt x="172" y="263"/>
                  </a:cubicBezTo>
                  <a:cubicBezTo>
                    <a:pt x="168" y="263"/>
                    <a:pt x="164" y="263"/>
                    <a:pt x="160" y="263"/>
                  </a:cubicBezTo>
                  <a:cubicBezTo>
                    <a:pt x="158" y="263"/>
                    <a:pt x="158" y="266"/>
                    <a:pt x="157" y="266"/>
                  </a:cubicBezTo>
                  <a:cubicBezTo>
                    <a:pt x="152" y="267"/>
                    <a:pt x="155" y="261"/>
                    <a:pt x="149" y="269"/>
                  </a:cubicBezTo>
                  <a:cubicBezTo>
                    <a:pt x="148" y="270"/>
                    <a:pt x="145" y="272"/>
                    <a:pt x="146" y="275"/>
                  </a:cubicBezTo>
                  <a:cubicBezTo>
                    <a:pt x="141" y="271"/>
                    <a:pt x="139" y="266"/>
                    <a:pt x="140" y="278"/>
                  </a:cubicBezTo>
                  <a:cubicBezTo>
                    <a:pt x="138" y="277"/>
                    <a:pt x="137" y="275"/>
                    <a:pt x="134" y="275"/>
                  </a:cubicBezTo>
                  <a:cubicBezTo>
                    <a:pt x="130" y="275"/>
                    <a:pt x="134" y="279"/>
                    <a:pt x="134" y="278"/>
                  </a:cubicBezTo>
                  <a:cubicBezTo>
                    <a:pt x="130" y="285"/>
                    <a:pt x="122" y="281"/>
                    <a:pt x="119" y="290"/>
                  </a:cubicBezTo>
                  <a:cubicBezTo>
                    <a:pt x="112" y="284"/>
                    <a:pt x="94" y="288"/>
                    <a:pt x="81" y="287"/>
                  </a:cubicBezTo>
                  <a:cubicBezTo>
                    <a:pt x="78" y="286"/>
                    <a:pt x="80" y="292"/>
                    <a:pt x="78" y="292"/>
                  </a:cubicBezTo>
                  <a:cubicBezTo>
                    <a:pt x="77" y="293"/>
                    <a:pt x="74" y="292"/>
                    <a:pt x="73" y="292"/>
                  </a:cubicBezTo>
                  <a:cubicBezTo>
                    <a:pt x="70" y="293"/>
                    <a:pt x="68" y="294"/>
                    <a:pt x="64" y="295"/>
                  </a:cubicBezTo>
                  <a:cubicBezTo>
                    <a:pt x="55" y="298"/>
                    <a:pt x="41" y="304"/>
                    <a:pt x="23" y="301"/>
                  </a:cubicBezTo>
                  <a:cubicBezTo>
                    <a:pt x="24" y="294"/>
                    <a:pt x="23" y="284"/>
                    <a:pt x="32" y="284"/>
                  </a:cubicBezTo>
                  <a:cubicBezTo>
                    <a:pt x="30" y="280"/>
                    <a:pt x="35" y="269"/>
                    <a:pt x="29" y="269"/>
                  </a:cubicBezTo>
                  <a:cubicBezTo>
                    <a:pt x="21" y="269"/>
                    <a:pt x="32" y="266"/>
                    <a:pt x="29" y="257"/>
                  </a:cubicBezTo>
                  <a:cubicBezTo>
                    <a:pt x="25" y="250"/>
                    <a:pt x="26" y="263"/>
                    <a:pt x="23" y="251"/>
                  </a:cubicBezTo>
                  <a:cubicBezTo>
                    <a:pt x="23" y="250"/>
                    <a:pt x="24" y="246"/>
                    <a:pt x="23" y="246"/>
                  </a:cubicBezTo>
                  <a:cubicBezTo>
                    <a:pt x="19" y="242"/>
                    <a:pt x="24" y="244"/>
                    <a:pt x="23" y="240"/>
                  </a:cubicBezTo>
                  <a:cubicBezTo>
                    <a:pt x="22" y="234"/>
                    <a:pt x="15" y="229"/>
                    <a:pt x="20" y="225"/>
                  </a:cubicBezTo>
                  <a:cubicBezTo>
                    <a:pt x="21" y="222"/>
                    <a:pt x="15" y="224"/>
                    <a:pt x="14" y="222"/>
                  </a:cubicBezTo>
                  <a:cubicBezTo>
                    <a:pt x="13" y="221"/>
                    <a:pt x="14" y="218"/>
                    <a:pt x="14" y="216"/>
                  </a:cubicBezTo>
                  <a:cubicBezTo>
                    <a:pt x="14" y="216"/>
                    <a:pt x="11" y="208"/>
                    <a:pt x="11" y="208"/>
                  </a:cubicBezTo>
                  <a:cubicBezTo>
                    <a:pt x="7" y="204"/>
                    <a:pt x="12" y="206"/>
                    <a:pt x="11" y="202"/>
                  </a:cubicBezTo>
                  <a:cubicBezTo>
                    <a:pt x="10" y="198"/>
                    <a:pt x="4" y="196"/>
                    <a:pt x="5" y="190"/>
                  </a:cubicBezTo>
                  <a:cubicBezTo>
                    <a:pt x="13" y="191"/>
                    <a:pt x="8" y="179"/>
                    <a:pt x="14" y="178"/>
                  </a:cubicBezTo>
                  <a:cubicBezTo>
                    <a:pt x="15" y="175"/>
                    <a:pt x="9" y="177"/>
                    <a:pt x="8" y="175"/>
                  </a:cubicBezTo>
                  <a:cubicBezTo>
                    <a:pt x="6" y="172"/>
                    <a:pt x="10" y="164"/>
                    <a:pt x="2" y="167"/>
                  </a:cubicBezTo>
                  <a:cubicBezTo>
                    <a:pt x="0" y="153"/>
                    <a:pt x="7" y="148"/>
                    <a:pt x="8" y="137"/>
                  </a:cubicBezTo>
                  <a:cubicBezTo>
                    <a:pt x="11" y="143"/>
                    <a:pt x="22" y="139"/>
                    <a:pt x="23" y="131"/>
                  </a:cubicBezTo>
                  <a:cubicBezTo>
                    <a:pt x="23" y="126"/>
                    <a:pt x="42" y="130"/>
                    <a:pt x="40" y="117"/>
                  </a:cubicBezTo>
                  <a:cubicBezTo>
                    <a:pt x="57" y="119"/>
                    <a:pt x="64" y="112"/>
                    <a:pt x="78" y="111"/>
                  </a:cubicBezTo>
                  <a:cubicBezTo>
                    <a:pt x="82" y="111"/>
                    <a:pt x="79" y="107"/>
                    <a:pt x="78" y="108"/>
                  </a:cubicBezTo>
                  <a:cubicBezTo>
                    <a:pt x="84" y="102"/>
                    <a:pt x="93" y="107"/>
                    <a:pt x="93" y="96"/>
                  </a:cubicBezTo>
                  <a:cubicBezTo>
                    <a:pt x="95" y="97"/>
                    <a:pt x="96" y="99"/>
                    <a:pt x="99" y="99"/>
                  </a:cubicBezTo>
                  <a:cubicBezTo>
                    <a:pt x="106" y="100"/>
                    <a:pt x="97" y="86"/>
                    <a:pt x="108" y="90"/>
                  </a:cubicBezTo>
                  <a:cubicBezTo>
                    <a:pt x="105" y="79"/>
                    <a:pt x="107" y="80"/>
                    <a:pt x="108" y="67"/>
                  </a:cubicBezTo>
                  <a:cubicBezTo>
                    <a:pt x="115" y="68"/>
                    <a:pt x="120" y="71"/>
                    <a:pt x="125" y="73"/>
                  </a:cubicBezTo>
                  <a:cubicBezTo>
                    <a:pt x="128" y="71"/>
                    <a:pt x="128" y="66"/>
                    <a:pt x="134" y="67"/>
                  </a:cubicBezTo>
                  <a:cubicBezTo>
                    <a:pt x="130" y="60"/>
                    <a:pt x="142" y="56"/>
                    <a:pt x="134" y="55"/>
                  </a:cubicBezTo>
                  <a:cubicBezTo>
                    <a:pt x="136" y="52"/>
                    <a:pt x="141" y="52"/>
                    <a:pt x="140" y="47"/>
                  </a:cubicBezTo>
                  <a:cubicBezTo>
                    <a:pt x="149" y="49"/>
                    <a:pt x="143" y="36"/>
                    <a:pt x="155" y="41"/>
                  </a:cubicBezTo>
                  <a:cubicBezTo>
                    <a:pt x="158" y="38"/>
                    <a:pt x="160" y="35"/>
                    <a:pt x="163" y="32"/>
                  </a:cubicBezTo>
                  <a:cubicBezTo>
                    <a:pt x="167" y="34"/>
                    <a:pt x="171" y="36"/>
                    <a:pt x="178" y="35"/>
                  </a:cubicBezTo>
                  <a:cubicBezTo>
                    <a:pt x="172" y="41"/>
                    <a:pt x="179" y="38"/>
                    <a:pt x="181" y="41"/>
                  </a:cubicBezTo>
                  <a:cubicBezTo>
                    <a:pt x="181" y="41"/>
                    <a:pt x="180" y="43"/>
                    <a:pt x="181" y="44"/>
                  </a:cubicBezTo>
                  <a:cubicBezTo>
                    <a:pt x="182" y="44"/>
                    <a:pt x="186" y="43"/>
                    <a:pt x="187" y="44"/>
                  </a:cubicBezTo>
                  <a:cubicBezTo>
                    <a:pt x="187" y="45"/>
                    <a:pt x="190" y="52"/>
                    <a:pt x="198" y="50"/>
                  </a:cubicBezTo>
                  <a:cubicBezTo>
                    <a:pt x="202" y="51"/>
                    <a:pt x="200" y="35"/>
                    <a:pt x="193" y="38"/>
                  </a:cubicBezTo>
                  <a:cubicBezTo>
                    <a:pt x="195" y="35"/>
                    <a:pt x="198" y="33"/>
                    <a:pt x="201" y="32"/>
                  </a:cubicBezTo>
                  <a:cubicBezTo>
                    <a:pt x="202" y="25"/>
                    <a:pt x="206" y="21"/>
                    <a:pt x="213" y="20"/>
                  </a:cubicBezTo>
                  <a:cubicBezTo>
                    <a:pt x="213" y="14"/>
                    <a:pt x="215" y="11"/>
                    <a:pt x="222" y="11"/>
                  </a:cubicBezTo>
                  <a:cubicBezTo>
                    <a:pt x="218" y="20"/>
                    <a:pt x="220" y="15"/>
                    <a:pt x="228" y="14"/>
                  </a:cubicBezTo>
                  <a:cubicBezTo>
                    <a:pt x="240" y="0"/>
                    <a:pt x="264" y="14"/>
                    <a:pt x="28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4" name="Oval 203"/>
            <p:cNvSpPr>
              <a:spLocks noChangeArrowheads="1"/>
            </p:cNvSpPr>
            <p:nvPr/>
          </p:nvSpPr>
          <p:spPr bwMode="auto">
            <a:xfrm>
              <a:off x="5948111" y="3053204"/>
              <a:ext cx="121455" cy="12145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5" name="Oval 204"/>
            <p:cNvSpPr>
              <a:spLocks noChangeArrowheads="1"/>
            </p:cNvSpPr>
            <p:nvPr/>
          </p:nvSpPr>
          <p:spPr bwMode="auto">
            <a:xfrm>
              <a:off x="5963114" y="3068207"/>
              <a:ext cx="91448" cy="9144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6" name="Oval 232"/>
            <p:cNvSpPr>
              <a:spLocks noChangeArrowheads="1"/>
            </p:cNvSpPr>
            <p:nvPr/>
          </p:nvSpPr>
          <p:spPr bwMode="auto">
            <a:xfrm>
              <a:off x="5637329" y="3271109"/>
              <a:ext cx="97878" cy="9787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sp>
          <p:nvSpPr>
            <p:cNvPr id="207" name="Oval 233"/>
            <p:cNvSpPr>
              <a:spLocks noChangeArrowheads="1"/>
            </p:cNvSpPr>
            <p:nvPr/>
          </p:nvSpPr>
          <p:spPr bwMode="auto">
            <a:xfrm>
              <a:off x="5649475" y="3283254"/>
              <a:ext cx="74302" cy="743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sz="3200">
                <a:solidFill>
                  <a:prstClr val="black"/>
                </a:solidFill>
                <a:cs typeface="+mn-ea"/>
                <a:sym typeface="+mn-lt"/>
              </a:endParaRPr>
            </a:p>
          </p:txBody>
        </p:sp>
      </p:grpSp>
      <p:sp>
        <p:nvSpPr>
          <p:cNvPr id="3" name="矩形 2"/>
          <p:cNvSpPr/>
          <p:nvPr/>
        </p:nvSpPr>
        <p:spPr>
          <a:xfrm>
            <a:off x="1299144" y="2148047"/>
            <a:ext cx="4126868" cy="523220"/>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本科生出国交流</a:t>
            </a:r>
            <a:r>
              <a:rPr lang="en-US" altLang="zh-CN" sz="1400" b="1" dirty="0">
                <a:solidFill>
                  <a:srgbClr val="C00000"/>
                </a:solidFill>
                <a:latin typeface="微软雅黑" panose="020B0503020204020204" pitchFamily="34" charset="-122"/>
                <a:ea typeface="微软雅黑" panose="020B0503020204020204" pitchFamily="34" charset="-122"/>
              </a:rPr>
              <a:t>761</a:t>
            </a:r>
            <a:r>
              <a:rPr lang="zh-CN" altLang="en-US" sz="1400" b="1" dirty="0">
                <a:solidFill>
                  <a:srgbClr val="C00000"/>
                </a:solidFill>
                <a:latin typeface="微软雅黑" panose="020B0503020204020204" pitchFamily="34" charset="-122"/>
                <a:ea typeface="微软雅黑" panose="020B0503020204020204" pitchFamily="34" charset="-122"/>
              </a:rPr>
              <a:t>人次</a:t>
            </a:r>
            <a:r>
              <a:rPr lang="zh-CN" altLang="en-US" sz="1400" b="1" dirty="0">
                <a:latin typeface="微软雅黑" panose="020B0503020204020204" pitchFamily="34" charset="-122"/>
                <a:ea typeface="微软雅黑" panose="020B0503020204020204" pitchFamily="34" charset="-122"/>
              </a:rPr>
              <a:t>，平均出国率在</a:t>
            </a:r>
            <a:r>
              <a:rPr lang="en-US" altLang="zh-CN" sz="1400" b="1" dirty="0">
                <a:solidFill>
                  <a:srgbClr val="C00000"/>
                </a:solidFill>
                <a:latin typeface="微软雅黑" panose="020B0503020204020204" pitchFamily="34" charset="-122"/>
                <a:ea typeface="微软雅黑" panose="020B0503020204020204" pitchFamily="34" charset="-122"/>
              </a:rPr>
              <a:t>95%</a:t>
            </a:r>
            <a:r>
              <a:rPr lang="zh-CN" altLang="en-US" sz="1400" b="1" dirty="0">
                <a:latin typeface="微软雅黑" panose="020B0503020204020204" pitchFamily="34" charset="-122"/>
                <a:ea typeface="微软雅黑" panose="020B0503020204020204" pitchFamily="34" charset="-122"/>
              </a:rPr>
              <a:t>以上</a:t>
            </a:r>
            <a:endParaRPr lang="en-US" altLang="zh-CN" sz="1400" b="1" dirty="0">
              <a:latin typeface="微软雅黑" panose="020B0503020204020204" pitchFamily="34" charset="-122"/>
              <a:ea typeface="微软雅黑" panose="020B0503020204020204" pitchFamily="34" charset="-122"/>
            </a:endParaRPr>
          </a:p>
          <a:p>
            <a:r>
              <a:rPr lang="en-US" altLang="zh-CN" sz="1400" b="1" dirty="0">
                <a:solidFill>
                  <a:srgbClr val="C00000"/>
                </a:solidFill>
                <a:latin typeface="微软雅黑" panose="020B0503020204020204" pitchFamily="34" charset="-122"/>
                <a:ea typeface="微软雅黑" panose="020B0503020204020204" pitchFamily="34" charset="-122"/>
              </a:rPr>
              <a:t>60</a:t>
            </a:r>
            <a:r>
              <a:rPr lang="zh-CN" altLang="zh-CN" sz="1400" b="1" dirty="0">
                <a:solidFill>
                  <a:srgbClr val="C00000"/>
                </a:solidFill>
                <a:latin typeface="微软雅黑" panose="020B0503020204020204" pitchFamily="34" charset="-122"/>
                <a:ea typeface="微软雅黑" panose="020B0503020204020204" pitchFamily="34" charset="-122"/>
              </a:rPr>
              <a:t>个</a:t>
            </a:r>
            <a:r>
              <a:rPr lang="zh-CN" altLang="zh-CN" sz="1400" b="1" dirty="0">
                <a:latin typeface="微软雅黑" panose="020B0503020204020204" pitchFamily="34" charset="-122"/>
                <a:ea typeface="微软雅黑" panose="020B0503020204020204" pitchFamily="34" charset="-122"/>
              </a:rPr>
              <a:t>国家与地区</a:t>
            </a:r>
            <a:r>
              <a:rPr lang="zh-CN" altLang="en-US" sz="1400" b="1" dirty="0">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200</a:t>
            </a:r>
            <a:r>
              <a:rPr lang="zh-CN" altLang="zh-CN" sz="1400" b="1" dirty="0">
                <a:solidFill>
                  <a:srgbClr val="C00000"/>
                </a:solidFill>
                <a:latin typeface="微软雅黑" panose="020B0503020204020204" pitchFamily="34" charset="-122"/>
                <a:ea typeface="微软雅黑" panose="020B0503020204020204" pitchFamily="34" charset="-122"/>
              </a:rPr>
              <a:t>多所</a:t>
            </a:r>
            <a:r>
              <a:rPr lang="zh-CN" altLang="zh-CN" sz="1400" b="1" dirty="0">
                <a:latin typeface="微软雅黑" panose="020B0503020204020204" pitchFamily="34" charset="-122"/>
                <a:ea typeface="微软雅黑" panose="020B0503020204020204" pitchFamily="34" charset="-122"/>
              </a:rPr>
              <a:t>大学及机构</a:t>
            </a:r>
            <a:endParaRPr lang="zh-CN" altLang="en-US" sz="1400" b="1" dirty="0">
              <a:latin typeface="微软雅黑" panose="020B0503020204020204" pitchFamily="34" charset="-122"/>
              <a:ea typeface="微软雅黑" panose="020B0503020204020204" pitchFamily="34" charset="-122"/>
            </a:endParaRPr>
          </a:p>
        </p:txBody>
      </p:sp>
      <p:sp>
        <p:nvSpPr>
          <p:cNvPr id="214" name="矩形 213"/>
          <p:cNvSpPr/>
          <p:nvPr/>
        </p:nvSpPr>
        <p:spPr>
          <a:xfrm>
            <a:off x="2468141" y="3092249"/>
            <a:ext cx="3189778" cy="523220"/>
          </a:xfrm>
          <a:prstGeom prst="rect">
            <a:avLst/>
          </a:prstGeom>
          <a:solidFill>
            <a:srgbClr val="FFFFFF">
              <a:alpha val="74902"/>
            </a:srgbClr>
          </a:solidFill>
        </p:spPr>
        <p:txBody>
          <a:bodyPr wrap="square">
            <a:spAutoFit/>
          </a:bodyPr>
          <a:lstStyle/>
          <a:p>
            <a:r>
              <a:rPr lang="en-US" altLang="zh-CN" sz="1400" b="1" dirty="0">
                <a:solidFill>
                  <a:srgbClr val="C00000"/>
                </a:solidFill>
                <a:latin typeface="微软雅黑" panose="020B0503020204020204" pitchFamily="34" charset="-122"/>
                <a:ea typeface="微软雅黑" panose="020B0503020204020204" pitchFamily="34" charset="-122"/>
              </a:rPr>
              <a:t>1089</a:t>
            </a:r>
            <a:r>
              <a:rPr lang="zh-CN" altLang="en-US" sz="1400" b="1" dirty="0">
                <a:solidFill>
                  <a:srgbClr val="C00000"/>
                </a:solidFill>
                <a:latin typeface="微软雅黑" panose="020B0503020204020204" pitchFamily="34" charset="-122"/>
                <a:ea typeface="微软雅黑" panose="020B0503020204020204" pitchFamily="34" charset="-122"/>
              </a:rPr>
              <a:t>人次</a:t>
            </a:r>
            <a:r>
              <a:rPr lang="zh-CN" altLang="en-US" sz="1400" b="1" dirty="0">
                <a:latin typeface="微软雅黑" panose="020B0503020204020204" pitchFamily="34" charset="-122"/>
                <a:ea typeface="微软雅黑" panose="020B0503020204020204" pitchFamily="34" charset="-122"/>
              </a:rPr>
              <a:t>参与国际交流活动</a:t>
            </a:r>
            <a:endParaRPr lang="en-US" altLang="zh-CN" sz="1400" b="1"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平均每年约</a:t>
            </a:r>
            <a:r>
              <a:rPr lang="en-US" altLang="zh-CN" sz="1400" b="1" dirty="0">
                <a:solidFill>
                  <a:srgbClr val="C00000"/>
                </a:solidFill>
                <a:latin typeface="微软雅黑" panose="020B0503020204020204" pitchFamily="34" charset="-122"/>
                <a:ea typeface="微软雅黑" panose="020B0503020204020204" pitchFamily="34" charset="-122"/>
              </a:rPr>
              <a:t>270</a:t>
            </a:r>
            <a:r>
              <a:rPr lang="zh-CN" altLang="en-US" sz="1400" b="1" dirty="0">
                <a:solidFill>
                  <a:srgbClr val="C00000"/>
                </a:solidFill>
                <a:latin typeface="微软雅黑" panose="020B0503020204020204" pitchFamily="34" charset="-122"/>
                <a:ea typeface="微软雅黑" panose="020B0503020204020204" pitchFamily="34" charset="-122"/>
              </a:rPr>
              <a:t>人次</a:t>
            </a:r>
          </a:p>
        </p:txBody>
      </p:sp>
      <p:sp>
        <p:nvSpPr>
          <p:cNvPr id="215" name="矩形 214"/>
          <p:cNvSpPr/>
          <p:nvPr/>
        </p:nvSpPr>
        <p:spPr>
          <a:xfrm>
            <a:off x="2013328" y="5142917"/>
            <a:ext cx="2964298" cy="523220"/>
          </a:xfrm>
          <a:prstGeom prst="rect">
            <a:avLst/>
          </a:prstGeom>
          <a:solidFill>
            <a:srgbClr val="FFFFFF">
              <a:alpha val="45098"/>
            </a:srgbClr>
          </a:solidFill>
        </p:spPr>
        <p:txBody>
          <a:bodyPr wrap="square">
            <a:spAutoFit/>
          </a:bodyPr>
          <a:lstStyle/>
          <a:p>
            <a:r>
              <a:rPr lang="zh-CN" altLang="en-US" sz="1400" b="1" dirty="0">
                <a:latin typeface="微软雅黑" panose="020B0503020204020204" pitchFamily="34" charset="-122"/>
                <a:ea typeface="微软雅黑" panose="020B0503020204020204" pitchFamily="34" charset="-122"/>
              </a:rPr>
              <a:t>研究生</a:t>
            </a:r>
            <a:r>
              <a:rPr lang="en-US" altLang="zh-CN" sz="1400" b="1" dirty="0">
                <a:solidFill>
                  <a:srgbClr val="C00000"/>
                </a:solidFill>
                <a:latin typeface="微软雅黑" panose="020B0503020204020204" pitchFamily="34" charset="-122"/>
                <a:ea typeface="微软雅黑" panose="020B0503020204020204" pitchFamily="34" charset="-122"/>
              </a:rPr>
              <a:t>328</a:t>
            </a:r>
            <a:r>
              <a:rPr lang="zh-CN" altLang="en-US" sz="1400" b="1" dirty="0">
                <a:solidFill>
                  <a:srgbClr val="C00000"/>
                </a:solidFill>
                <a:latin typeface="微软雅黑" panose="020B0503020204020204" pitchFamily="34" charset="-122"/>
                <a:ea typeface="微软雅黑" panose="020B0503020204020204" pitchFamily="34" charset="-122"/>
              </a:rPr>
              <a:t>人次</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 </a:t>
            </a:r>
            <a:r>
              <a:rPr lang="en-US" altLang="zh-CN" sz="1400" b="1" dirty="0">
                <a:solidFill>
                  <a:srgbClr val="C00000"/>
                </a:solidFill>
                <a:latin typeface="微软雅黑" panose="020B0503020204020204" pitchFamily="34" charset="-122"/>
                <a:ea typeface="微软雅黑" panose="020B0503020204020204" pitchFamily="34" charset="-122"/>
              </a:rPr>
              <a:t>65</a:t>
            </a:r>
            <a:r>
              <a:rPr lang="zh-CN" altLang="en-US" sz="1400" b="1" dirty="0">
                <a:solidFill>
                  <a:srgbClr val="C00000"/>
                </a:solidFill>
                <a:latin typeface="微软雅黑" panose="020B0503020204020204" pitchFamily="34" charset="-122"/>
                <a:ea typeface="微软雅黑" panose="020B0503020204020204" pitchFamily="34" charset="-122"/>
              </a:rPr>
              <a:t>个</a:t>
            </a:r>
            <a:r>
              <a:rPr lang="zh-CN" altLang="en-US" sz="1400" b="1" dirty="0">
                <a:latin typeface="微软雅黑" panose="020B0503020204020204" pitchFamily="34" charset="-122"/>
                <a:ea typeface="微软雅黑" panose="020B0503020204020204" pitchFamily="34" charset="-122"/>
              </a:rPr>
              <a:t>国家与地区</a:t>
            </a:r>
            <a:endParaRPr lang="en-US" altLang="zh-CN" sz="1400" b="1" dirty="0">
              <a:latin typeface="微软雅黑" panose="020B0503020204020204" pitchFamily="34" charset="-122"/>
              <a:ea typeface="微软雅黑" panose="020B0503020204020204" pitchFamily="34" charset="-122"/>
            </a:endParaRPr>
          </a:p>
          <a:p>
            <a:r>
              <a:rPr lang="en-US" altLang="zh-CN" sz="1400" b="1" dirty="0">
                <a:solidFill>
                  <a:srgbClr val="C00000"/>
                </a:solidFill>
                <a:latin typeface="微软雅黑" panose="020B0503020204020204" pitchFamily="34" charset="-122"/>
                <a:ea typeface="微软雅黑" panose="020B0503020204020204" pitchFamily="34" charset="-122"/>
              </a:rPr>
              <a:t>270</a:t>
            </a:r>
            <a:r>
              <a:rPr lang="zh-CN" altLang="en-US" sz="1400" b="1" dirty="0">
                <a:solidFill>
                  <a:srgbClr val="C00000"/>
                </a:solidFill>
                <a:latin typeface="微软雅黑" panose="020B0503020204020204" pitchFamily="34" charset="-122"/>
                <a:ea typeface="微软雅黑" panose="020B0503020204020204" pitchFamily="34" charset="-122"/>
              </a:rPr>
              <a:t>多所</a:t>
            </a:r>
            <a:r>
              <a:rPr lang="zh-CN" altLang="en-US" sz="1400" b="1" dirty="0">
                <a:latin typeface="微软雅黑" panose="020B0503020204020204" pitchFamily="34" charset="-122"/>
                <a:ea typeface="微软雅黑" panose="020B0503020204020204" pitchFamily="34" charset="-122"/>
              </a:rPr>
              <a:t>大学及机构</a:t>
            </a:r>
          </a:p>
        </p:txBody>
      </p:sp>
      <p:sp>
        <p:nvSpPr>
          <p:cNvPr id="217" name="Teardrop 32"/>
          <p:cNvSpPr/>
          <p:nvPr/>
        </p:nvSpPr>
        <p:spPr>
          <a:xfrm rot="8100000">
            <a:off x="1625233" y="4930309"/>
            <a:ext cx="387381" cy="390132"/>
          </a:xfrm>
          <a:prstGeom prst="teardrop">
            <a:avLst/>
          </a:prstGeom>
          <a:solidFill>
            <a:srgbClr val="DC30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065" b="1" dirty="0">
              <a:solidFill>
                <a:prstClr val="black">
                  <a:lumMod val="85000"/>
                  <a:lumOff val="15000"/>
                </a:prstClr>
              </a:solidFill>
              <a:latin typeface="Century Gothic" panose="020B0502020202020204" pitchFamily="34" charset="0"/>
              <a:ea typeface="微软雅黑" panose="020B0503020204020204" pitchFamily="34" charset="-122"/>
              <a:sym typeface="Arial" panose="020B0604020202020204" pitchFamily="34" charset="0"/>
            </a:endParaRPr>
          </a:p>
        </p:txBody>
      </p:sp>
      <p:sp>
        <p:nvSpPr>
          <p:cNvPr id="221" name="Teardrop 32"/>
          <p:cNvSpPr/>
          <p:nvPr/>
        </p:nvSpPr>
        <p:spPr>
          <a:xfrm rot="8100000">
            <a:off x="1901196" y="3247548"/>
            <a:ext cx="387381" cy="390132"/>
          </a:xfrm>
          <a:prstGeom prst="teardrop">
            <a:avLst/>
          </a:prstGeom>
          <a:solidFill>
            <a:srgbClr val="DC30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065" b="1" dirty="0">
              <a:solidFill>
                <a:prstClr val="black">
                  <a:lumMod val="85000"/>
                  <a:lumOff val="15000"/>
                </a:prstClr>
              </a:solidFill>
              <a:latin typeface="Century Gothic" panose="020B0502020202020204" pitchFamily="34" charset="0"/>
              <a:ea typeface="微软雅黑" panose="020B0503020204020204" pitchFamily="34" charset="-122"/>
              <a:sym typeface="Arial" panose="020B0604020202020204" pitchFamily="34" charset="0"/>
            </a:endParaRPr>
          </a:p>
        </p:txBody>
      </p:sp>
      <p:grpSp>
        <p:nvGrpSpPr>
          <p:cNvPr id="339" name="Group 279"/>
          <p:cNvGrpSpPr/>
          <p:nvPr/>
        </p:nvGrpSpPr>
        <p:grpSpPr>
          <a:xfrm>
            <a:off x="842714" y="2322056"/>
            <a:ext cx="387381" cy="390132"/>
            <a:chOff x="846989" y="1401020"/>
            <a:chExt cx="877416" cy="877416"/>
          </a:xfrm>
          <a:solidFill>
            <a:srgbClr val="268868"/>
          </a:solidFill>
          <a:effectLst/>
        </p:grpSpPr>
        <p:sp>
          <p:nvSpPr>
            <p:cNvPr id="340" name="Teardrop 32"/>
            <p:cNvSpPr/>
            <p:nvPr/>
          </p:nvSpPr>
          <p:spPr>
            <a:xfrm rot="8100000">
              <a:off x="846989" y="1401020"/>
              <a:ext cx="877416" cy="877416"/>
            </a:xfrm>
            <a:prstGeom prst="teardrop">
              <a:avLst/>
            </a:prstGeom>
            <a:solidFill>
              <a:srgbClr val="DC30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20000"/>
                </a:lnSpc>
                <a:spcBef>
                  <a:spcPct val="0"/>
                </a:spcBef>
                <a:spcAft>
                  <a:spcPct val="0"/>
                </a:spcAft>
              </a:pPr>
              <a:endParaRPr lang="en-US" sz="1065" b="1" dirty="0">
                <a:solidFill>
                  <a:prstClr val="black">
                    <a:lumMod val="85000"/>
                    <a:lumOff val="15000"/>
                  </a:prstClr>
                </a:solidFill>
                <a:latin typeface="Century Gothic" panose="020B0502020202020204" pitchFamily="34" charset="0"/>
                <a:ea typeface="微软雅黑" panose="020B0503020204020204" pitchFamily="34" charset="-122"/>
                <a:sym typeface="Arial" panose="020B0604020202020204" pitchFamily="34" charset="0"/>
              </a:endParaRPr>
            </a:p>
          </p:txBody>
        </p:sp>
        <p:sp>
          <p:nvSpPr>
            <p:cNvPr id="341" name="Oval 33"/>
            <p:cNvSpPr/>
            <p:nvPr/>
          </p:nvSpPr>
          <p:spPr>
            <a:xfrm>
              <a:off x="1026728" y="1603576"/>
              <a:ext cx="518138" cy="472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120000"/>
                </a:lnSpc>
                <a:spcBef>
                  <a:spcPct val="0"/>
                </a:spcBef>
                <a:spcAft>
                  <a:spcPct val="0"/>
                </a:spcAft>
              </a:pPr>
              <a:endParaRPr lang="en-US" sz="1065" b="1" dirty="0">
                <a:solidFill>
                  <a:prstClr val="black">
                    <a:lumMod val="85000"/>
                    <a:lumOff val="15000"/>
                  </a:prstClr>
                </a:solidFill>
                <a:latin typeface="Century Gothic" panose="020B0502020202020204" pitchFamily="34" charset="0"/>
                <a:ea typeface="微软雅黑" panose="020B0503020204020204" pitchFamily="34" charset="-122"/>
                <a:sym typeface="Arial" panose="020B0604020202020204" pitchFamily="34" charset="0"/>
              </a:endParaRPr>
            </a:p>
          </p:txBody>
        </p:sp>
      </p:grpSp>
      <p:sp>
        <p:nvSpPr>
          <p:cNvPr id="342" name="Oval 33"/>
          <p:cNvSpPr/>
          <p:nvPr/>
        </p:nvSpPr>
        <p:spPr>
          <a:xfrm>
            <a:off x="1979484" y="3345662"/>
            <a:ext cx="228759" cy="210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120000"/>
              </a:lnSpc>
              <a:spcBef>
                <a:spcPct val="0"/>
              </a:spcBef>
              <a:spcAft>
                <a:spcPct val="0"/>
              </a:spcAft>
            </a:pPr>
            <a:endParaRPr lang="en-US" sz="1065" b="1" dirty="0">
              <a:solidFill>
                <a:prstClr val="black">
                  <a:lumMod val="85000"/>
                  <a:lumOff val="15000"/>
                </a:prstClr>
              </a:solidFill>
              <a:latin typeface="Century Gothic" panose="020B0502020202020204" pitchFamily="34" charset="0"/>
              <a:ea typeface="微软雅黑" panose="020B0503020204020204" pitchFamily="34" charset="-122"/>
              <a:sym typeface="Arial" panose="020B0604020202020204" pitchFamily="34" charset="0"/>
            </a:endParaRPr>
          </a:p>
        </p:txBody>
      </p:sp>
      <p:sp>
        <p:nvSpPr>
          <p:cNvPr id="343" name="Oval 33"/>
          <p:cNvSpPr/>
          <p:nvPr/>
        </p:nvSpPr>
        <p:spPr>
          <a:xfrm>
            <a:off x="1709554" y="5031686"/>
            <a:ext cx="228759" cy="210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base">
              <a:lnSpc>
                <a:spcPct val="120000"/>
              </a:lnSpc>
              <a:spcBef>
                <a:spcPct val="0"/>
              </a:spcBef>
              <a:spcAft>
                <a:spcPct val="0"/>
              </a:spcAft>
            </a:pPr>
            <a:endParaRPr lang="en-US" sz="1065" b="1" dirty="0">
              <a:solidFill>
                <a:prstClr val="black">
                  <a:lumMod val="85000"/>
                  <a:lumOff val="15000"/>
                </a:prstClr>
              </a:solidFill>
              <a:latin typeface="Century Gothic" panose="020B0502020202020204" pitchFamily="34" charset="0"/>
              <a:ea typeface="微软雅黑" panose="020B0503020204020204" pitchFamily="34" charset="-122"/>
              <a:sym typeface="Arial" panose="020B0604020202020204" pitchFamily="34" charset="0"/>
            </a:endParaRPr>
          </a:p>
        </p:txBody>
      </p:sp>
      <p:sp>
        <p:nvSpPr>
          <p:cNvPr id="208" name="TextBox 3"/>
          <p:cNvSpPr txBox="1"/>
          <p:nvPr/>
        </p:nvSpPr>
        <p:spPr>
          <a:xfrm>
            <a:off x="441053" y="1126151"/>
            <a:ext cx="9297307"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a:defRPr/>
            </a:pPr>
            <a:r>
              <a:rPr lang="zh-CN" altLang="en-US" sz="2000" b="1" kern="0" dirty="0">
                <a:solidFill>
                  <a:prstClr val="white"/>
                </a:solidFill>
                <a:ea typeface="微软雅黑" panose="020B0503020204020204" pitchFamily="34" charset="-122"/>
                <a:sym typeface="+mn-ea"/>
              </a:rPr>
              <a:t>面向未来，探索国际化培养模式</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209" name="组合 208"/>
          <p:cNvGrpSpPr/>
          <p:nvPr/>
        </p:nvGrpSpPr>
        <p:grpSpPr>
          <a:xfrm>
            <a:off x="1" y="33018"/>
            <a:ext cx="1388224" cy="1046128"/>
            <a:chOff x="0" y="0"/>
            <a:chExt cx="6897954" cy="4536440"/>
          </a:xfrm>
        </p:grpSpPr>
        <p:sp>
          <p:nvSpPr>
            <p:cNvPr id="210" name="直角三角形 209"/>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直角三角形 210"/>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直角三角形 211"/>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8" name="矩形 217">
            <a:extLst>
              <a:ext uri="{FF2B5EF4-FFF2-40B4-BE49-F238E27FC236}">
                <a16:creationId xmlns:a16="http://schemas.microsoft.com/office/drawing/2014/main" id="{125499FA-29BC-8943-A580-7C78F06CBB8A}"/>
              </a:ext>
            </a:extLst>
          </p:cNvPr>
          <p:cNvSpPr/>
          <p:nvPr/>
        </p:nvSpPr>
        <p:spPr>
          <a:xfrm>
            <a:off x="694113" y="362151"/>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315" y="4352924"/>
            <a:ext cx="3207076" cy="2147967"/>
          </a:xfrm>
          <a:prstGeom prst="rect">
            <a:avLst/>
          </a:prstGeom>
          <a:ln>
            <a:noFill/>
          </a:ln>
          <a:effectLst>
            <a:outerShdw blurRad="292100" dist="139700" dir="2700000" algn="tl" rotWithShape="0">
              <a:srgbClr val="333333">
                <a:alpha val="65000"/>
              </a:srgbClr>
            </a:outerShdw>
          </a:effectLst>
        </p:spPr>
      </p:pic>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3</a:t>
            </a:r>
            <a:r>
              <a:rPr lang="zh-CN" altLang="en-US" sz="2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、面向未来，探索国际化培养模式</a:t>
            </a:r>
          </a:p>
        </p:txBody>
      </p:sp>
      <p:pic>
        <p:nvPicPr>
          <p:cNvPr id="66" name="图片 6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0856" y="1798890"/>
            <a:ext cx="3536372" cy="235758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11564"/>
          <a:stretch>
            <a:fillRect/>
          </a:stretch>
        </p:blipFill>
        <p:spPr>
          <a:xfrm>
            <a:off x="8146479" y="4352925"/>
            <a:ext cx="3419273" cy="2147967"/>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t="18362"/>
          <a:stretch>
            <a:fillRect/>
          </a:stretch>
        </p:blipFill>
        <p:spPr>
          <a:xfrm>
            <a:off x="640856" y="4352940"/>
            <a:ext cx="3536372" cy="214795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668050" y="2325107"/>
            <a:ext cx="2987606" cy="1477328"/>
          </a:xfrm>
          <a:prstGeom prst="rect">
            <a:avLst/>
          </a:prstGeom>
        </p:spPr>
        <p:txBody>
          <a:bodyPr wrap="square">
            <a:spAutoFit/>
          </a:bodyPr>
          <a:lstStyle/>
          <a:p>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学生赴境外交流学习主要通过国家公派和校际交流项目的支持，此外还有机会通过短期访问、学术会议、暑期学校和暑期实践出访交流</a:t>
            </a:r>
            <a:endParaRPr lang="zh-CN" altLang="en-US" b="1" dirty="0">
              <a:latin typeface="微软雅黑" panose="020B0503020204020204" pitchFamily="34" charset="-122"/>
              <a:ea typeface="微软雅黑" panose="020B0503020204020204" pitchFamily="34" charset="-122"/>
            </a:endParaRPr>
          </a:p>
        </p:txBody>
      </p:sp>
      <p:sp>
        <p:nvSpPr>
          <p:cNvPr id="8" name="矩形 7"/>
          <p:cNvSpPr/>
          <p:nvPr/>
        </p:nvSpPr>
        <p:spPr>
          <a:xfrm>
            <a:off x="8146478" y="1798890"/>
            <a:ext cx="3419274" cy="2031325"/>
          </a:xfrm>
          <a:prstGeom prst="rect">
            <a:avLst/>
          </a:prstGeom>
        </p:spPr>
        <p:txBody>
          <a:bodyPr wrap="square">
            <a:spAutoFit/>
          </a:bodyPr>
          <a:lstStyle/>
          <a:p>
            <a:pPr algn="just"/>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在国际学术交流基金以及青年科研基金的支持下，学院共资助</a:t>
            </a:r>
            <a:r>
              <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80</a:t>
            </a:r>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余名研究生参加国内外学术会议，通过参会活动提升自身的学术修养，并且在学术活动中充分展现学院研究生的学术风采和学习成果。</a:t>
            </a:r>
            <a:endParaRPr lang="zh-CN" altLang="en-US"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8" name="燕尾形 207"/>
          <p:cNvSpPr/>
          <p:nvPr/>
        </p:nvSpPr>
        <p:spPr>
          <a:xfrm rot="5400000">
            <a:off x="4695680" y="1690906"/>
            <a:ext cx="359946" cy="575914"/>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209" name="直接连接符 208"/>
          <p:cNvCxnSpPr/>
          <p:nvPr/>
        </p:nvCxnSpPr>
        <p:spPr>
          <a:xfrm flipV="1">
            <a:off x="4587696" y="3911262"/>
            <a:ext cx="3114895" cy="10206"/>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0" name="燕尾形 209"/>
          <p:cNvSpPr/>
          <p:nvPr/>
        </p:nvSpPr>
        <p:spPr>
          <a:xfrm rot="5400000">
            <a:off x="8284374" y="1249578"/>
            <a:ext cx="359946" cy="575914"/>
          </a:xfrm>
          <a:prstGeom prst="chevron">
            <a:avLst/>
          </a:prstGeom>
          <a:solidFill>
            <a:srgbClr val="DC3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black"/>
              </a:solidFill>
            </a:endParaRPr>
          </a:p>
        </p:txBody>
      </p:sp>
      <p:cxnSp>
        <p:nvCxnSpPr>
          <p:cNvPr id="211" name="直接连接符 210"/>
          <p:cNvCxnSpPr/>
          <p:nvPr/>
        </p:nvCxnSpPr>
        <p:spPr>
          <a:xfrm flipV="1">
            <a:off x="8261675" y="3817006"/>
            <a:ext cx="3114895" cy="10206"/>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2" name="矩形 211"/>
          <p:cNvSpPr/>
          <p:nvPr/>
        </p:nvSpPr>
        <p:spPr>
          <a:xfrm>
            <a:off x="657412" y="3558418"/>
            <a:ext cx="3519816" cy="307777"/>
          </a:xfrm>
          <a:prstGeom prst="rect">
            <a:avLst/>
          </a:prstGeom>
          <a:solidFill>
            <a:srgbClr val="006B59">
              <a:alpha val="45098"/>
            </a:srgbClr>
          </a:solidFill>
        </p:spPr>
        <p:txBody>
          <a:bodyPr wrap="square">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2018</a:t>
            </a:r>
            <a:r>
              <a:rPr lang="zh-CN" altLang="en-US" sz="1400" b="1" dirty="0">
                <a:solidFill>
                  <a:schemeClr val="bg1"/>
                </a:solidFill>
                <a:latin typeface="微软雅黑" panose="020B0503020204020204" pitchFamily="34" charset="-122"/>
                <a:ea typeface="微软雅黑" panose="020B0503020204020204" pitchFamily="34" charset="-122"/>
              </a:rPr>
              <a:t>走进中东</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中东地区考察项目</a:t>
            </a:r>
          </a:p>
        </p:txBody>
      </p:sp>
      <p:sp>
        <p:nvSpPr>
          <p:cNvPr id="213" name="矩形 212"/>
          <p:cNvSpPr/>
          <p:nvPr/>
        </p:nvSpPr>
        <p:spPr>
          <a:xfrm>
            <a:off x="649134" y="5915999"/>
            <a:ext cx="3519816" cy="307777"/>
          </a:xfrm>
          <a:prstGeom prst="rect">
            <a:avLst/>
          </a:prstGeom>
          <a:solidFill>
            <a:srgbClr val="006B59">
              <a:alpha val="45098"/>
            </a:srgbClr>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第五届国际青年志愿者论坛</a:t>
            </a:r>
          </a:p>
        </p:txBody>
      </p:sp>
      <p:sp>
        <p:nvSpPr>
          <p:cNvPr id="216" name="矩形 215"/>
          <p:cNvSpPr/>
          <p:nvPr/>
        </p:nvSpPr>
        <p:spPr>
          <a:xfrm>
            <a:off x="8146479" y="5869348"/>
            <a:ext cx="3419273" cy="523220"/>
          </a:xfrm>
          <a:prstGeom prst="rect">
            <a:avLst/>
          </a:prstGeom>
          <a:solidFill>
            <a:srgbClr val="006B59">
              <a:alpha val="45098"/>
            </a:srgbClr>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“一带一路”区域国别研究学术实践</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r>
              <a:rPr lang="zh-CN" altLang="en-US" sz="1400" b="1" dirty="0">
                <a:solidFill>
                  <a:schemeClr val="bg1"/>
                </a:solidFill>
                <a:latin typeface="微软雅黑" panose="020B0503020204020204" pitchFamily="34" charset="-122"/>
                <a:ea typeface="微软雅黑" panose="020B0503020204020204" pitchFamily="34" charset="-122"/>
              </a:rPr>
              <a:t>代表团赴马来西亚调研考察</a:t>
            </a:r>
          </a:p>
        </p:txBody>
      </p:sp>
      <p:sp>
        <p:nvSpPr>
          <p:cNvPr id="218" name="矩形 217"/>
          <p:cNvSpPr/>
          <p:nvPr/>
        </p:nvSpPr>
        <p:spPr>
          <a:xfrm>
            <a:off x="4558315" y="5915999"/>
            <a:ext cx="3218562" cy="307777"/>
          </a:xfrm>
          <a:prstGeom prst="rect">
            <a:avLst/>
          </a:prstGeom>
          <a:solidFill>
            <a:srgbClr val="006B59">
              <a:alpha val="45098"/>
            </a:srgbClr>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东盟教育论坛暨青年演讲比赛</a:t>
            </a:r>
          </a:p>
        </p:txBody>
      </p:sp>
      <p:pic>
        <p:nvPicPr>
          <p:cNvPr id="2" name="图片 1"/>
          <p:cNvPicPr>
            <a:picLocks noChangeAspect="1"/>
          </p:cNvPicPr>
          <p:nvPr/>
        </p:nvPicPr>
        <p:blipFill>
          <a:blip r:embed="rId9"/>
          <a:stretch>
            <a:fillRect/>
          </a:stretch>
        </p:blipFill>
        <p:spPr>
          <a:xfrm>
            <a:off x="376247" y="1212186"/>
            <a:ext cx="10468537" cy="402371"/>
          </a:xfrm>
          <a:prstGeom prst="rect">
            <a:avLst/>
          </a:prstGeom>
        </p:spPr>
      </p:pic>
      <p:grpSp>
        <p:nvGrpSpPr>
          <p:cNvPr id="25" name="组合 24"/>
          <p:cNvGrpSpPr/>
          <p:nvPr/>
        </p:nvGrpSpPr>
        <p:grpSpPr>
          <a:xfrm>
            <a:off x="1" y="33018"/>
            <a:ext cx="1388224" cy="1046128"/>
            <a:chOff x="0" y="0"/>
            <a:chExt cx="6897954" cy="4536440"/>
          </a:xfrm>
        </p:grpSpPr>
        <p:sp>
          <p:nvSpPr>
            <p:cNvPr id="26" name="直角三角形 25"/>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a:extLst>
              <a:ext uri="{FF2B5EF4-FFF2-40B4-BE49-F238E27FC236}">
                <a16:creationId xmlns:a16="http://schemas.microsoft.com/office/drawing/2014/main" id="{51C74F85-2868-8747-9FDE-979D332074AC}"/>
              </a:ext>
            </a:extLst>
          </p:cNvPr>
          <p:cNvSpPr/>
          <p:nvPr/>
        </p:nvSpPr>
        <p:spPr>
          <a:xfrm>
            <a:off x="694113" y="331005"/>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grpSp>
        <p:nvGrpSpPr>
          <p:cNvPr id="27" name="组合 26"/>
          <p:cNvGrpSpPr/>
          <p:nvPr/>
        </p:nvGrpSpPr>
        <p:grpSpPr>
          <a:xfrm>
            <a:off x="3172516" y="3715041"/>
            <a:ext cx="5193423" cy="4352277"/>
            <a:chOff x="2665718" y="3118073"/>
            <a:chExt cx="7621070" cy="6572338"/>
          </a:xfrm>
        </p:grpSpPr>
        <p:grpSp>
          <p:nvGrpSpPr>
            <p:cNvPr id="28" name="Group 50"/>
            <p:cNvGrpSpPr/>
            <p:nvPr/>
          </p:nvGrpSpPr>
          <p:grpSpPr>
            <a:xfrm>
              <a:off x="5082931" y="5822209"/>
              <a:ext cx="2743123" cy="2743123"/>
              <a:chOff x="3614476" y="3221164"/>
              <a:chExt cx="1950772" cy="1950772"/>
            </a:xfrm>
            <a:solidFill>
              <a:srgbClr val="C14F4E"/>
            </a:solidFill>
          </p:grpSpPr>
          <p:sp>
            <p:nvSpPr>
              <p:cNvPr id="35" name="Chord 48"/>
              <p:cNvSpPr/>
              <p:nvPr/>
            </p:nvSpPr>
            <p:spPr>
              <a:xfrm rot="6300000">
                <a:off x="3614476" y="3221164"/>
                <a:ext cx="1950772" cy="1950772"/>
              </a:xfrm>
              <a:prstGeom prst="chord">
                <a:avLst>
                  <a:gd name="adj1" fmla="val 4234771"/>
                  <a:gd name="adj2" fmla="val 155319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ln>
            </p:spPr>
            <p:txBody>
              <a:bodyPr vert="horz" wrap="square" lIns="128580" tIns="64290" rIns="128580" bIns="64290" numCol="1" anchor="t" anchorCtr="0" compatLnSpc="1"/>
              <a:lstStyle/>
              <a:p>
                <a:pPr defTabSz="457200">
                  <a:lnSpc>
                    <a:spcPct val="120000"/>
                  </a:lnSpc>
                </a:pPr>
                <a:endParaRPr lang="en-US" sz="16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9" name="Arc 43"/>
            <p:cNvSpPr/>
            <p:nvPr/>
          </p:nvSpPr>
          <p:spPr>
            <a:xfrm>
              <a:off x="3971615" y="4774888"/>
              <a:ext cx="4915523" cy="4915523"/>
            </a:xfrm>
            <a:prstGeom prst="arc">
              <a:avLst>
                <a:gd name="adj1" fmla="val 10769273"/>
                <a:gd name="adj2" fmla="val 0"/>
              </a:avLst>
            </a:prstGeom>
            <a:ln w="57150" cap="rnd">
              <a:solidFill>
                <a:srgbClr val="30333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ardrop 12"/>
            <p:cNvSpPr/>
            <p:nvPr/>
          </p:nvSpPr>
          <p:spPr>
            <a:xfrm rot="5400000">
              <a:off x="2665718" y="5853036"/>
              <a:ext cx="1145170" cy="1145170"/>
            </a:xfrm>
            <a:prstGeom prst="teardrop">
              <a:avLst/>
            </a:prstGeom>
            <a:solidFill>
              <a:srgbClr val="3033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ardrop 13"/>
            <p:cNvSpPr/>
            <p:nvPr/>
          </p:nvSpPr>
          <p:spPr>
            <a:xfrm rot="5400000">
              <a:off x="3355498" y="4165571"/>
              <a:ext cx="1145170" cy="1145170"/>
            </a:xfrm>
            <a:prstGeom prst="teardrop">
              <a:avLst/>
            </a:prstGeom>
            <a:solidFill>
              <a:srgbClr val="C14F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ardrop 14"/>
            <p:cNvSpPr/>
            <p:nvPr/>
          </p:nvSpPr>
          <p:spPr>
            <a:xfrm rot="16200000" flipH="1">
              <a:off x="8381521" y="4165572"/>
              <a:ext cx="1145170" cy="1145170"/>
            </a:xfrm>
            <a:prstGeom prst="teardrop">
              <a:avLst/>
            </a:prstGeom>
            <a:solidFill>
              <a:srgbClr val="C14F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ardrop 15"/>
            <p:cNvSpPr/>
            <p:nvPr/>
          </p:nvSpPr>
          <p:spPr>
            <a:xfrm rot="16200000" flipH="1">
              <a:off x="9141618" y="5853036"/>
              <a:ext cx="1145170" cy="1145170"/>
            </a:xfrm>
            <a:prstGeom prst="teardrop">
              <a:avLst/>
            </a:prstGeom>
            <a:solidFill>
              <a:srgbClr val="3033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ardrop 16"/>
            <p:cNvSpPr/>
            <p:nvPr/>
          </p:nvSpPr>
          <p:spPr>
            <a:xfrm rot="13500000" flipH="1">
              <a:off x="5858111" y="3118073"/>
              <a:ext cx="1145170" cy="1145170"/>
            </a:xfrm>
            <a:prstGeom prst="teardrop">
              <a:avLst/>
            </a:prstGeom>
            <a:solidFill>
              <a:srgbClr val="3033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矩形 36"/>
          <p:cNvSpPr/>
          <p:nvPr/>
        </p:nvSpPr>
        <p:spPr>
          <a:xfrm>
            <a:off x="308360" y="5062737"/>
            <a:ext cx="2967791" cy="1384995"/>
          </a:xfrm>
          <a:prstGeom prst="rect">
            <a:avLst/>
          </a:prstGeom>
        </p:spPr>
        <p:txBody>
          <a:bodyPr wrap="square">
            <a:spAutoFit/>
          </a:bodyPr>
          <a:lstStyle/>
          <a:p>
            <a:pPr algn="ctr"/>
            <a:r>
              <a:rPr lang="zh-CN" altLang="en-US" sz="1400" b="1" dirty="0">
                <a:solidFill>
                  <a:srgbClr val="DC303C"/>
                </a:solidFill>
                <a:latin typeface="微软雅黑" panose="020B0503020204020204" pitchFamily="34" charset="-122"/>
                <a:ea typeface="微软雅黑" panose="020B0503020204020204" pitchFamily="34" charset="-122"/>
                <a:sym typeface="Calibri" panose="020F0502020204030204" pitchFamily="34" charset="0"/>
              </a:rPr>
              <a:t>全校公共外语类课程的</a:t>
            </a:r>
            <a:endParaRPr lang="en-US" altLang="zh-CN" sz="1400" b="1" dirty="0">
              <a:solidFill>
                <a:srgbClr val="DC303C"/>
              </a:solidFill>
              <a:latin typeface="微软雅黑" panose="020B0503020204020204" pitchFamily="34" charset="-122"/>
              <a:ea typeface="微软雅黑" panose="020B0503020204020204" pitchFamily="34" charset="-122"/>
              <a:sym typeface="Calibri" panose="020F0502020204030204" pitchFamily="34" charset="0"/>
            </a:endParaRPr>
          </a:p>
          <a:p>
            <a:pPr algn="ctr"/>
            <a:r>
              <a:rPr lang="zh-CN" altLang="en-US" sz="1400" b="1" dirty="0">
                <a:solidFill>
                  <a:srgbClr val="DC303C"/>
                </a:solidFill>
                <a:latin typeface="微软雅黑" panose="020B0503020204020204" pitchFamily="34" charset="-122"/>
                <a:ea typeface="微软雅黑" panose="020B0503020204020204" pitchFamily="34" charset="-122"/>
                <a:sym typeface="Calibri" panose="020F0502020204030204" pitchFamily="34" charset="0"/>
              </a:rPr>
              <a:t>改革和创新工作持续进行</a:t>
            </a:r>
            <a:endParaRPr lang="en-US" altLang="zh-CN" sz="1400" b="1" dirty="0">
              <a:solidFill>
                <a:srgbClr val="DC303C"/>
              </a:solidFill>
              <a:latin typeface="微软雅黑" panose="020B0503020204020204" pitchFamily="34" charset="-122"/>
              <a:ea typeface="微软雅黑" panose="020B0503020204020204" pitchFamily="34" charset="-122"/>
              <a:sym typeface="Calibri" panose="020F0502020204030204" pitchFamily="34" charset="0"/>
            </a:endParaRPr>
          </a:p>
          <a:p>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北京大学大学英语教育实行</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弹性制学分</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分级模块化教学方案</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，根据入学英语分级考试结果，对不同语言能力的同学</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分级教学</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因材施教</a:t>
            </a:r>
          </a:p>
        </p:txBody>
      </p:sp>
      <p:sp>
        <p:nvSpPr>
          <p:cNvPr id="38" name="矩形 37"/>
          <p:cNvSpPr/>
          <p:nvPr/>
        </p:nvSpPr>
        <p:spPr>
          <a:xfrm>
            <a:off x="519982" y="3551649"/>
            <a:ext cx="2956643" cy="867930"/>
          </a:xfrm>
          <a:prstGeom prst="rect">
            <a:avLst/>
          </a:prstGeom>
        </p:spPr>
        <p:txBody>
          <a:bodyPr wrap="square">
            <a:spAutoFit/>
          </a:bodyPr>
          <a:lstStyle/>
          <a:p>
            <a:pPr>
              <a:lnSpc>
                <a:spcPct val="120000"/>
              </a:lnSpc>
            </a:pP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课程改革</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注重学生的差异</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，在兼顾语言能力培养的同时重视学生</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人文素养的提升</a:t>
            </a:r>
            <a:endParaRPr lang="zh-CN" altLang="en-US" sz="14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39" name="矩形 38"/>
          <p:cNvSpPr/>
          <p:nvPr/>
        </p:nvSpPr>
        <p:spPr>
          <a:xfrm>
            <a:off x="3770367" y="1834911"/>
            <a:ext cx="4140227" cy="1880130"/>
          </a:xfrm>
          <a:prstGeom prst="rect">
            <a:avLst/>
          </a:prstGeom>
        </p:spPr>
        <p:txBody>
          <a:bodyPr wrap="square">
            <a:spAutoFit/>
          </a:bodyPr>
          <a:lstStyle/>
          <a:p>
            <a:pPr>
              <a:lnSpc>
                <a:spcPct val="120000"/>
              </a:lnSpc>
            </a:pPr>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20</a:t>
            </a:r>
            <a:r>
              <a:rPr lang="en-US" altLang="en-US" sz="1400" b="1" dirty="0">
                <a:latin typeface="微软雅黑" panose="020B0503020204020204" pitchFamily="34" charset="-122"/>
                <a:ea typeface="微软雅黑" panose="020B0503020204020204" pitchFamily="34" charset="-122"/>
                <a:sym typeface="Calibri" panose="020F0502020204030204" pitchFamily="34" charset="0"/>
              </a:rPr>
              <a:t>1</a:t>
            </a:r>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8</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年，大学英语和语言中心为全校</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6000</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余名</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本科生</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开设了</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3</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门</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大学英语基础课程及 </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44</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门</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大学英语模块化教学课程，开设</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博士生一外</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英语课程</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30</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个班</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硕士生一外</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英语课程</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21</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个班</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、博士硕士</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一外小语种</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课程各</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5</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个班</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26</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个语种</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的</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二外</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选修课程（本硕博合上）</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32</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个班</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。以及专门为</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本科生</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开设的</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6</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学时</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4</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学分</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的德、法、日、意语种选修课</a:t>
            </a:r>
            <a:r>
              <a:rPr lang="en-US" altLang="zh-CN"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13</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个班</a:t>
            </a:r>
          </a:p>
        </p:txBody>
      </p:sp>
      <p:sp>
        <p:nvSpPr>
          <p:cNvPr id="40" name="矩形 39"/>
          <p:cNvSpPr/>
          <p:nvPr/>
        </p:nvSpPr>
        <p:spPr>
          <a:xfrm>
            <a:off x="8061830" y="3350569"/>
            <a:ext cx="3698129" cy="1384995"/>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2015</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年</a:t>
            </a:r>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9</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月，北京大学外国语学院主导实施的北京大学“</a:t>
            </a:r>
            <a:r>
              <a:rPr lang="zh-CN" altLang="en-US" sz="1400" b="1" dirty="0">
                <a:solidFill>
                  <a:srgbClr val="C00000"/>
                </a:solidFill>
                <a:latin typeface="微软雅黑" panose="020B0503020204020204" pitchFamily="34" charset="-122"/>
                <a:ea typeface="微软雅黑" panose="020B0503020204020204" pitchFamily="34" charset="-122"/>
                <a:sym typeface="Calibri" panose="020F0502020204030204" pitchFamily="34" charset="0"/>
              </a:rPr>
              <a:t>‘一带一路’外国语言与文化系列公共课程</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”项目启动。该项目课程由该语种母语外教讲授，启动之初就聘请了</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15</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位外籍教师</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开设</a:t>
            </a:r>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15</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个语种共</a:t>
            </a:r>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16</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个班的课程，举办了</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15</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场文化节</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活动，选课人数达</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325</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人次</a:t>
            </a:r>
            <a:endParaRPr lang="zh-CN" altLang="en-US" sz="1400" b="1"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41" name="矩形 40"/>
          <p:cNvSpPr/>
          <p:nvPr/>
        </p:nvSpPr>
        <p:spPr>
          <a:xfrm>
            <a:off x="8697097" y="4955015"/>
            <a:ext cx="3072714" cy="1600438"/>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2016</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年增至</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22</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个语种</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a:t>
            </a:r>
            <a:r>
              <a:rPr lang="en-US" altLang="zh-CN" sz="1400" b="1" dirty="0">
                <a:latin typeface="微软雅黑" panose="020B0503020204020204" pitchFamily="34" charset="-122"/>
                <a:ea typeface="微软雅黑" panose="020B0503020204020204" pitchFamily="34" charset="-122"/>
                <a:sym typeface="Calibri" panose="020F0502020204030204" pitchFamily="34" charset="0"/>
              </a:rPr>
              <a:t>2018</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年已开设</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30</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个语种</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的公共外语课程，开放</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课程门数</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362</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，选课</a:t>
            </a:r>
            <a:r>
              <a:rPr lang="zh-CN" altLang="en-US"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人次</a:t>
            </a:r>
            <a:r>
              <a:rPr lang="en-US" altLang="zh-CN" sz="1400" b="1" dirty="0">
                <a:solidFill>
                  <a:srgbClr val="006B59"/>
                </a:solidFill>
                <a:latin typeface="微软雅黑" panose="020B0503020204020204" pitchFamily="34" charset="-122"/>
                <a:ea typeface="微软雅黑" panose="020B0503020204020204" pitchFamily="34" charset="-122"/>
                <a:sym typeface="Calibri" panose="020F0502020204030204" pitchFamily="34" charset="0"/>
              </a:rPr>
              <a:t>20946</a:t>
            </a:r>
            <a:r>
              <a:rPr lang="zh-CN" altLang="en-US" sz="1400" b="1" dirty="0">
                <a:latin typeface="微软雅黑" panose="020B0503020204020204" pitchFamily="34" charset="-122"/>
                <a:ea typeface="微软雅黑" panose="020B0503020204020204" pitchFamily="34" charset="-122"/>
                <a:sym typeface="Calibri" panose="020F0502020204030204" pitchFamily="34" charset="0"/>
              </a:rPr>
              <a:t>。与此同时，学院利用这些语言课程的建设，储备和丰富用于教学和科研的语种资源，为“国别和区域研究”二级学科建设做好资源和人才储备</a:t>
            </a:r>
          </a:p>
        </p:txBody>
      </p:sp>
      <p:sp>
        <p:nvSpPr>
          <p:cNvPr id="26" name="TextBox 3"/>
          <p:cNvSpPr txBox="1"/>
          <p:nvPr/>
        </p:nvSpPr>
        <p:spPr>
          <a:xfrm>
            <a:off x="169506" y="1230102"/>
            <a:ext cx="12191999"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lvl="0">
              <a:defRPr/>
            </a:pPr>
            <a:r>
              <a:rPr lang="zh-CN" altLang="en-US" sz="2000" b="1" kern="0" dirty="0">
                <a:solidFill>
                  <a:prstClr val="white"/>
                </a:solidFill>
                <a:ea typeface="微软雅黑" panose="020B0503020204020204" pitchFamily="34" charset="-122"/>
                <a:sym typeface="+mn-ea"/>
              </a:rPr>
              <a:t>因需施教，革新全校公外教学模式</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42" name="组合 41"/>
          <p:cNvGrpSpPr/>
          <p:nvPr/>
        </p:nvGrpSpPr>
        <p:grpSpPr>
          <a:xfrm>
            <a:off x="1" y="33018"/>
            <a:ext cx="1388224" cy="1046128"/>
            <a:chOff x="0" y="0"/>
            <a:chExt cx="6897954" cy="4536440"/>
          </a:xfrm>
        </p:grpSpPr>
        <p:sp>
          <p:nvSpPr>
            <p:cNvPr id="43" name="直角三角形 4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直角三角形 4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直角三角形 45"/>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矩形 43">
            <a:extLst>
              <a:ext uri="{FF2B5EF4-FFF2-40B4-BE49-F238E27FC236}">
                <a16:creationId xmlns:a16="http://schemas.microsoft.com/office/drawing/2014/main" id="{5DB7D707-5E2E-2644-944A-0A81D661F6CE}"/>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33" y="1367977"/>
            <a:ext cx="11031194" cy="1426210"/>
          </a:xfrm>
          <a:prstGeom prst="rect">
            <a:avLst/>
          </a:prstGeom>
        </p:spPr>
      </p:pic>
      <p:grpSp>
        <p:nvGrpSpPr>
          <p:cNvPr id="2"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pic>
        <p:nvPicPr>
          <p:cNvPr id="66" name="图片 6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3" name="矩形 2"/>
          <p:cNvSpPr/>
          <p:nvPr/>
        </p:nvSpPr>
        <p:spPr>
          <a:xfrm>
            <a:off x="779597" y="3104651"/>
            <a:ext cx="1620957" cy="338554"/>
          </a:xfrm>
          <a:prstGeom prst="rect">
            <a:avLst/>
          </a:prstGeom>
        </p:spPr>
        <p:txBody>
          <a:bodyPr wrap="none">
            <a:spAutoFit/>
          </a:bodyPr>
          <a:lstStyle/>
          <a:p>
            <a:r>
              <a:rPr lang="zh-CN" altLang="zh-CN"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多课堂联动育人</a:t>
            </a:r>
            <a:endParaRPr lang="zh-CN" altLang="en-US" sz="1600" b="1" dirty="0">
              <a:solidFill>
                <a:srgbClr val="006B59"/>
              </a:solidFill>
              <a:latin typeface="微软雅黑" panose="020B0503020204020204" pitchFamily="34" charset="-122"/>
              <a:ea typeface="微软雅黑" panose="020B0503020204020204" pitchFamily="34" charset="-122"/>
            </a:endParaRPr>
          </a:p>
        </p:txBody>
      </p:sp>
      <p:sp>
        <p:nvSpPr>
          <p:cNvPr id="4" name="矩形 3"/>
          <p:cNvSpPr/>
          <p:nvPr/>
        </p:nvSpPr>
        <p:spPr>
          <a:xfrm>
            <a:off x="254700" y="3389243"/>
            <a:ext cx="2783775" cy="1169551"/>
          </a:xfrm>
          <a:prstGeom prst="rect">
            <a:avLst/>
          </a:prstGeom>
        </p:spPr>
        <p:txBody>
          <a:bodyPr wrap="square">
            <a:spAutoFit/>
          </a:bodyPr>
          <a:lstStyle/>
          <a:p>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注重加强</a:t>
            </a:r>
            <a:r>
              <a:rPr lang="zh-CN"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课内课外</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网上网下</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校内校外</a:t>
            </a:r>
            <a:r>
              <a:rPr lang="zh-CN"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结合，构建突出教学第一课堂、激活实践第二课堂、占领网络新课堂、用好社会大课堂的</a:t>
            </a:r>
            <a:r>
              <a:rPr lang="zh-CN"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联动体系</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40" name="矩形 39"/>
          <p:cNvSpPr/>
          <p:nvPr/>
        </p:nvSpPr>
        <p:spPr>
          <a:xfrm>
            <a:off x="5727639" y="3104651"/>
            <a:ext cx="1620957" cy="338554"/>
          </a:xfrm>
          <a:prstGeom prst="rect">
            <a:avLst/>
          </a:prstGeom>
        </p:spPr>
        <p:txBody>
          <a:bodyPr wrap="none">
            <a:spAutoFit/>
          </a:bodyPr>
          <a:lstStyle/>
          <a:p>
            <a:r>
              <a:rPr lang="zh-CN" altLang="zh-CN"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多主体协同育人</a:t>
            </a:r>
            <a:endParaRPr lang="zh-CN" altLang="en-US"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矩形 40"/>
          <p:cNvSpPr/>
          <p:nvPr/>
        </p:nvSpPr>
        <p:spPr>
          <a:xfrm>
            <a:off x="5261027" y="3503034"/>
            <a:ext cx="3204391" cy="2831544"/>
          </a:xfrm>
          <a:prstGeom prst="rect">
            <a:avLst/>
          </a:prstGeom>
        </p:spPr>
        <p:txBody>
          <a:bodyPr wrap="square">
            <a:spAutoFit/>
          </a:bodyPr>
          <a:lstStyle/>
          <a:p>
            <a:pPr>
              <a:spcBef>
                <a:spcPts val="1200"/>
              </a:spcBef>
            </a:pP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加强</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学工与教学</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在新生入学、评奖评优等方面的</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互联互动</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共同参与</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。同时积极配合教学举办各类活动，助力学生专业能力提升。</a:t>
            </a:r>
            <a:endParaRPr lang="en-US" altLang="zh-CN"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1200"/>
              </a:spcBef>
            </a:pP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在平台协同共建方面：外院分管</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研究生教学副院长</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与</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学工</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一起确定共建学术科研、文体活动、支部工作、学生助理</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四个平台</a:t>
            </a:r>
            <a:r>
              <a:rPr lang="zh-CN" altLang="en-US" sz="14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，共同举办研究生学术论坛，组织跨专业联谊文体活动，确立研究生党支部成为沟通信息、增进了解、辐射带动的重要平台，同时设置多个助理岗位。</a:t>
            </a:r>
            <a:endParaRPr lang="zh-CN" altLang="en-US" sz="1400" b="1" dirty="0">
              <a:latin typeface="微软雅黑" panose="020B0503020204020204" pitchFamily="34" charset="-122"/>
              <a:ea typeface="微软雅黑" panose="020B0503020204020204" pitchFamily="34" charset="-122"/>
            </a:endParaRPr>
          </a:p>
        </p:txBody>
      </p:sp>
      <p:sp>
        <p:nvSpPr>
          <p:cNvPr id="42" name="矩形 41"/>
          <p:cNvSpPr/>
          <p:nvPr/>
        </p:nvSpPr>
        <p:spPr>
          <a:xfrm>
            <a:off x="10129124" y="3148777"/>
            <a:ext cx="1005403" cy="338554"/>
          </a:xfrm>
          <a:prstGeom prst="rect">
            <a:avLst/>
          </a:prstGeom>
        </p:spPr>
        <p:txBody>
          <a:bodyPr wrap="none">
            <a:spAutoFit/>
          </a:bodyPr>
          <a:lstStyle/>
          <a:p>
            <a:r>
              <a:rPr lang="zh-CN" altLang="en-US"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成果喜人</a:t>
            </a:r>
          </a:p>
        </p:txBody>
      </p:sp>
      <p:sp>
        <p:nvSpPr>
          <p:cNvPr id="43" name="矩形 42"/>
          <p:cNvSpPr/>
          <p:nvPr/>
        </p:nvSpPr>
        <p:spPr>
          <a:xfrm>
            <a:off x="8545128" y="3503034"/>
            <a:ext cx="3567667" cy="2477601"/>
          </a:xfrm>
          <a:prstGeom prst="rect">
            <a:avLst/>
          </a:prstGeom>
        </p:spPr>
        <p:txBody>
          <a:bodyPr wrap="square">
            <a:spAutoFit/>
          </a:bodyPr>
          <a:lstStyle/>
          <a:p>
            <a:r>
              <a:rPr lang="zh-CN" altLang="zh-CN" sz="1400" b="1" dirty="0">
                <a:latin typeface="微软雅黑" panose="020B0503020204020204" pitchFamily="34" charset="-122"/>
                <a:ea typeface="微软雅黑" panose="020B0503020204020204" pitchFamily="34" charset="-122"/>
              </a:rPr>
              <a:t>连年被评为</a:t>
            </a:r>
            <a:r>
              <a:rPr lang="zh-CN" altLang="zh-CN" sz="1400" b="1" dirty="0">
                <a:solidFill>
                  <a:srgbClr val="C00000"/>
                </a:solidFill>
                <a:latin typeface="微软雅黑" panose="020B0503020204020204" pitchFamily="34" charset="-122"/>
                <a:ea typeface="微软雅黑" panose="020B0503020204020204" pitchFamily="34" charset="-122"/>
              </a:rPr>
              <a:t>学生工作先进单位</a:t>
            </a:r>
            <a:r>
              <a:rPr lang="zh-CN" altLang="zh-CN" sz="1400" b="1" dirty="0">
                <a:latin typeface="微软雅黑" panose="020B0503020204020204" pitchFamily="34" charset="-122"/>
                <a:ea typeface="微软雅黑" panose="020B0503020204020204" pitchFamily="34" charset="-122"/>
              </a:rPr>
              <a:t>、</a:t>
            </a:r>
            <a:r>
              <a:rPr lang="zh-CN" altLang="zh-CN" sz="1400" b="1" dirty="0">
                <a:solidFill>
                  <a:srgbClr val="C00000"/>
                </a:solidFill>
                <a:latin typeface="微软雅黑" panose="020B0503020204020204" pitchFamily="34" charset="-122"/>
                <a:ea typeface="微软雅黑" panose="020B0503020204020204" pitchFamily="34" charset="-122"/>
              </a:rPr>
              <a:t>红旗团委</a:t>
            </a:r>
            <a:r>
              <a:rPr lang="zh-CN" altLang="zh-CN" sz="1400" b="1" dirty="0">
                <a:latin typeface="微软雅黑" panose="020B0503020204020204" pitchFamily="34" charset="-122"/>
                <a:ea typeface="微软雅黑" panose="020B0503020204020204" pitchFamily="34" charset="-122"/>
              </a:rPr>
              <a:t>等</a:t>
            </a:r>
            <a:endParaRPr lang="en-US" altLang="zh-CN" sz="1400" b="1" dirty="0">
              <a:latin typeface="微软雅黑" panose="020B0503020204020204" pitchFamily="34" charset="-122"/>
              <a:ea typeface="微软雅黑" panose="020B0503020204020204" pitchFamily="34" charset="-122"/>
            </a:endParaRPr>
          </a:p>
          <a:p>
            <a:pPr>
              <a:spcBef>
                <a:spcPts val="600"/>
              </a:spcBef>
            </a:pPr>
            <a:r>
              <a:rPr lang="zh-CN" altLang="zh-CN" sz="1400" b="1" dirty="0">
                <a:latin typeface="微软雅黑" panose="020B0503020204020204" pitchFamily="34" charset="-122"/>
                <a:ea typeface="微软雅黑" panose="020B0503020204020204" pitchFamily="34" charset="-122"/>
              </a:rPr>
              <a:t>学院团委</a:t>
            </a:r>
            <a:r>
              <a:rPr lang="zh-CN" altLang="zh-CN" sz="1400" b="1" dirty="0">
                <a:solidFill>
                  <a:srgbClr val="C00000"/>
                </a:solidFill>
                <a:latin typeface="微软雅黑" panose="020B0503020204020204" pitchFamily="34" charset="-122"/>
                <a:ea typeface="微软雅黑" panose="020B0503020204020204" pitchFamily="34" charset="-122"/>
              </a:rPr>
              <a:t>连续三年</a:t>
            </a:r>
            <a:r>
              <a:rPr lang="zh-CN" altLang="zh-CN" sz="1400" b="1" dirty="0">
                <a:latin typeface="微软雅黑" panose="020B0503020204020204" pitchFamily="34" charset="-122"/>
                <a:ea typeface="微软雅黑" panose="020B0503020204020204" pitchFamily="34" charset="-122"/>
              </a:rPr>
              <a:t>荣获纪念“一二·九”运动师生歌会</a:t>
            </a:r>
            <a:r>
              <a:rPr lang="zh-CN" altLang="zh-CN" sz="1400" b="1" dirty="0">
                <a:solidFill>
                  <a:srgbClr val="C00000"/>
                </a:solidFill>
                <a:latin typeface="微软雅黑" panose="020B0503020204020204" pitchFamily="34" charset="-122"/>
                <a:ea typeface="微软雅黑" panose="020B0503020204020204" pitchFamily="34" charset="-122"/>
              </a:rPr>
              <a:t>甲组冠军</a:t>
            </a:r>
            <a:r>
              <a:rPr lang="zh-CN" altLang="zh-CN"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a:spcBef>
                <a:spcPts val="600"/>
              </a:spcBef>
            </a:pPr>
            <a:r>
              <a:rPr lang="zh-CN" altLang="zh-CN" sz="1400" b="1" dirty="0">
                <a:latin typeface="微软雅黑" panose="020B0503020204020204" pitchFamily="34" charset="-122"/>
                <a:ea typeface="微软雅黑" panose="020B0503020204020204" pitchFamily="34" charset="-122"/>
              </a:rPr>
              <a:t>外院青协和党支部共同设计开展的</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赴北京市第一福利院敬老陪伴及助老教学活动</a:t>
            </a:r>
            <a:r>
              <a:rPr lang="zh-CN" altLang="en-US"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荣获</a:t>
            </a:r>
            <a:r>
              <a:rPr lang="en-US" altLang="zh-CN" sz="1400" b="1" dirty="0">
                <a:latin typeface="微软雅黑" panose="020B0503020204020204" pitchFamily="34" charset="-122"/>
                <a:ea typeface="微软雅黑" panose="020B0503020204020204" pitchFamily="34" charset="-122"/>
              </a:rPr>
              <a:t>2016</a:t>
            </a:r>
            <a:r>
              <a:rPr lang="zh-CN" altLang="zh-CN" sz="1400" b="1" dirty="0">
                <a:latin typeface="微软雅黑" panose="020B0503020204020204" pitchFamily="34" charset="-122"/>
                <a:ea typeface="微软雅黑" panose="020B0503020204020204" pitchFamily="34" charset="-122"/>
              </a:rPr>
              <a:t>年</a:t>
            </a:r>
            <a:r>
              <a:rPr lang="zh-CN" altLang="zh-CN" sz="1400" b="1" dirty="0">
                <a:solidFill>
                  <a:srgbClr val="C00000"/>
                </a:solidFill>
                <a:latin typeface="微软雅黑" panose="020B0503020204020204" pitchFamily="34" charset="-122"/>
                <a:ea typeface="微软雅黑" panose="020B0503020204020204" pitchFamily="34" charset="-122"/>
              </a:rPr>
              <a:t>“青春伴夕阳”</a:t>
            </a:r>
            <a:r>
              <a:rPr lang="zh-CN" altLang="zh-CN" sz="1400" b="1" dirty="0">
                <a:latin typeface="微软雅黑" panose="020B0503020204020204" pitchFamily="34" charset="-122"/>
                <a:ea typeface="微软雅黑" panose="020B0503020204020204" pitchFamily="34" charset="-122"/>
              </a:rPr>
              <a:t>敬老公益项目设计大赛</a:t>
            </a:r>
            <a:r>
              <a:rPr lang="zh-CN" altLang="zh-CN" sz="1400" b="1" dirty="0">
                <a:solidFill>
                  <a:srgbClr val="C00000"/>
                </a:solidFill>
                <a:latin typeface="微软雅黑" panose="020B0503020204020204" pitchFamily="34" charset="-122"/>
                <a:ea typeface="微软雅黑" panose="020B0503020204020204" pitchFamily="34" charset="-122"/>
              </a:rPr>
              <a:t>全国二等奖</a:t>
            </a:r>
            <a:r>
              <a:rPr lang="zh-CN" altLang="zh-CN"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p>
            <a:pPr>
              <a:spcBef>
                <a:spcPts val="600"/>
              </a:spcBef>
            </a:pPr>
            <a:r>
              <a:rPr lang="en-US" altLang="zh-CN" sz="1400" b="1" dirty="0">
                <a:latin typeface="微软雅黑" panose="020B0503020204020204" pitchFamily="34" charset="-122"/>
                <a:ea typeface="微软雅黑" panose="020B0503020204020204" pitchFamily="34" charset="-122"/>
              </a:rPr>
              <a:t>2013</a:t>
            </a:r>
            <a:r>
              <a:rPr lang="zh-CN" altLang="zh-CN" sz="1400" b="1" dirty="0">
                <a:latin typeface="微软雅黑" panose="020B0503020204020204" pitchFamily="34" charset="-122"/>
                <a:ea typeface="微软雅黑" panose="020B0503020204020204" pitchFamily="34" charset="-122"/>
              </a:rPr>
              <a:t>级阿拉伯语本科生班</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2014</a:t>
            </a:r>
            <a:r>
              <a:rPr lang="zh-CN" altLang="zh-CN" sz="1400" b="1" dirty="0">
                <a:latin typeface="微软雅黑" panose="020B0503020204020204" pitchFamily="34" charset="-122"/>
                <a:ea typeface="微软雅黑" panose="020B0503020204020204" pitchFamily="34" charset="-122"/>
              </a:rPr>
              <a:t>级泰语本科生班</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2015</a:t>
            </a:r>
            <a:r>
              <a:rPr lang="zh-CN" altLang="zh-CN" sz="1400" b="1" dirty="0">
                <a:latin typeface="微软雅黑" panose="020B0503020204020204" pitchFamily="34" charset="-122"/>
                <a:ea typeface="微软雅黑" panose="020B0503020204020204" pitchFamily="34" charset="-122"/>
              </a:rPr>
              <a:t>级希伯来语本科生班被评为</a:t>
            </a:r>
            <a:r>
              <a:rPr lang="zh-CN" altLang="zh-CN" sz="1400" b="1" dirty="0">
                <a:solidFill>
                  <a:srgbClr val="C00000"/>
                </a:solidFill>
                <a:latin typeface="微软雅黑" panose="020B0503020204020204" pitchFamily="34" charset="-122"/>
                <a:ea typeface="微软雅黑" panose="020B0503020204020204" pitchFamily="34" charset="-122"/>
              </a:rPr>
              <a:t>北京市优秀班集体</a:t>
            </a:r>
            <a:r>
              <a:rPr lang="zh-CN" altLang="zh-CN" sz="1400" b="1" dirty="0">
                <a:latin typeface="微软雅黑" panose="020B0503020204020204" pitchFamily="34" charset="-122"/>
                <a:ea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endParaRPr>
          </a:p>
        </p:txBody>
      </p:sp>
      <p:sp>
        <p:nvSpPr>
          <p:cNvPr id="46" name="椭圆 45"/>
          <p:cNvSpPr/>
          <p:nvPr/>
        </p:nvSpPr>
        <p:spPr>
          <a:xfrm>
            <a:off x="-94608" y="2651810"/>
            <a:ext cx="796533" cy="768612"/>
          </a:xfrm>
          <a:prstGeom prst="ellipse">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latin typeface="微软雅黑" panose="020B0503020204020204" pitchFamily="34" charset="-122"/>
                <a:ea typeface="微软雅黑" panose="020B0503020204020204" pitchFamily="34" charset="-122"/>
              </a:rPr>
              <a:t>01</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7" name="椭圆 46"/>
          <p:cNvSpPr/>
          <p:nvPr/>
        </p:nvSpPr>
        <p:spPr>
          <a:xfrm>
            <a:off x="4925189" y="2821265"/>
            <a:ext cx="796533" cy="768612"/>
          </a:xfrm>
          <a:prstGeom prst="ellipse">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latin typeface="微软雅黑" panose="020B0503020204020204" pitchFamily="34" charset="-122"/>
                <a:ea typeface="微软雅黑" panose="020B0503020204020204" pitchFamily="34" charset="-122"/>
              </a:rPr>
              <a:t>02</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48" name="椭圆 47"/>
          <p:cNvSpPr/>
          <p:nvPr/>
        </p:nvSpPr>
        <p:spPr>
          <a:xfrm>
            <a:off x="9309792" y="2794187"/>
            <a:ext cx="796533" cy="768612"/>
          </a:xfrm>
          <a:prstGeom prst="ellipse">
            <a:avLst/>
          </a:prstGeom>
          <a:solidFill>
            <a:srgbClr val="C0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FFFF"/>
                </a:solidFill>
                <a:latin typeface="微软雅黑" panose="020B0503020204020204" pitchFamily="34" charset="-122"/>
                <a:ea typeface="微软雅黑" panose="020B0503020204020204" pitchFamily="34" charset="-122"/>
              </a:rPr>
              <a:t>03</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6" cstate="print"/>
          <a:stretch>
            <a:fillRect/>
          </a:stretch>
        </p:blipFill>
        <p:spPr>
          <a:xfrm>
            <a:off x="230692" y="4815270"/>
            <a:ext cx="2685228" cy="1546795"/>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7" cstate="print"/>
          <a:stretch>
            <a:fillRect/>
          </a:stretch>
        </p:blipFill>
        <p:spPr>
          <a:xfrm>
            <a:off x="3103244" y="3616956"/>
            <a:ext cx="2028540" cy="13768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3"/>
          <p:cNvSpPr txBox="1"/>
          <p:nvPr/>
        </p:nvSpPr>
        <p:spPr>
          <a:xfrm>
            <a:off x="356475" y="1014908"/>
            <a:ext cx="9543587" cy="400110"/>
          </a:xfrm>
          <a:prstGeom prst="rect">
            <a:avLst/>
          </a:prstGeom>
          <a:gradFill flip="none" rotWithShape="1">
            <a:gsLst>
              <a:gs pos="68000">
                <a:srgbClr val="9B0000"/>
              </a:gs>
              <a:gs pos="98000">
                <a:srgbClr val="ED7D31">
                  <a:lumMod val="20000"/>
                  <a:lumOff val="80000"/>
                  <a:alpha val="0"/>
                </a:srgbClr>
              </a:gs>
            </a:gsLst>
            <a:lin ang="0" scaled="1"/>
            <a:tileRect/>
          </a:gradFill>
        </p:spPr>
        <p:txBody>
          <a:bodyPr wrap="square">
            <a:spAutoFit/>
            <a:scene3d>
              <a:camera prst="orthographicFront"/>
              <a:lightRig rig="threePt" dir="t"/>
            </a:scene3d>
            <a:sp3d extrusionH="12700"/>
          </a:bodyPr>
          <a:lstStyle/>
          <a:p>
            <a:pPr>
              <a:defRPr/>
            </a:pPr>
            <a:r>
              <a:rPr lang="zh-CN" altLang="en-US" sz="2000" b="1" kern="0" dirty="0">
                <a:solidFill>
                  <a:prstClr val="white"/>
                </a:solidFill>
                <a:ea typeface="微软雅黑" panose="020B0503020204020204" pitchFamily="34" charset="-122"/>
                <a:sym typeface="+mn-ea"/>
              </a:rPr>
              <a:t>深化协同育人，推动学生思政工作改革</a:t>
            </a:r>
            <a:endParaRPr kumimoji="0" lang="zh-CN" altLang="en-US" sz="2000" b="1" i="0" u="none" strike="noStrike" kern="0" cap="none" spc="0" normalizeH="0" baseline="0" noProof="0" dirty="0">
              <a:ln>
                <a:noFill/>
              </a:ln>
              <a:solidFill>
                <a:prstClr val="white"/>
              </a:solidFill>
              <a:effectLst/>
              <a:uLnTx/>
              <a:uFillTx/>
              <a:ea typeface="微软雅黑" panose="020B0503020204020204" pitchFamily="34" charset="-122"/>
            </a:endParaRPr>
          </a:p>
        </p:txBody>
      </p:sp>
      <p:grpSp>
        <p:nvGrpSpPr>
          <p:cNvPr id="25" name="组合 24"/>
          <p:cNvGrpSpPr/>
          <p:nvPr/>
        </p:nvGrpSpPr>
        <p:grpSpPr>
          <a:xfrm>
            <a:off x="1" y="33018"/>
            <a:ext cx="1388224" cy="1046128"/>
            <a:chOff x="0" y="0"/>
            <a:chExt cx="6897954" cy="4536440"/>
          </a:xfrm>
        </p:grpSpPr>
        <p:sp>
          <p:nvSpPr>
            <p:cNvPr id="26" name="直角三角形 25"/>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a:extLst>
              <a:ext uri="{FF2B5EF4-FFF2-40B4-BE49-F238E27FC236}">
                <a16:creationId xmlns:a16="http://schemas.microsoft.com/office/drawing/2014/main" id="{775B47AC-A4A3-394E-A45B-C0D42C0F3CB0}"/>
              </a:ext>
            </a:extLst>
          </p:cNvPr>
          <p:cNvSpPr/>
          <p:nvPr/>
        </p:nvSpPr>
        <p:spPr>
          <a:xfrm>
            <a:off x="694113" y="159574"/>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kern="1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kern="100" dirty="0">
                <a:latin typeface="微软雅黑" panose="020B0503020204020204" pitchFamily="34" charset="-122"/>
                <a:ea typeface="微软雅黑" panose="020B0503020204020204" pitchFamily="34" charset="-122"/>
                <a:cs typeface="Times New Roman" panose="02020603050405020304" pitchFamily="18" charset="0"/>
              </a:rPr>
              <a:t>、夯实基础，推动本科人才培养改革</a:t>
            </a:r>
            <a:endParaRPr lang="zh-CN" altLang="en-US" sz="24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33" name="矩形 32"/>
          <p:cNvSpPr/>
          <p:nvPr/>
        </p:nvSpPr>
        <p:spPr>
          <a:xfrm>
            <a:off x="1982006" y="1831555"/>
            <a:ext cx="2518572" cy="523188"/>
          </a:xfrm>
          <a:prstGeom prst="rect">
            <a:avLst/>
          </a:prstGeom>
        </p:spPr>
        <p:txBody>
          <a:bodyPr wrap="none" lIns="91407" tIns="45704" rIns="91407" bIns="45704">
            <a:spAutoFit/>
          </a:bodyPr>
          <a:lstStyle/>
          <a:p>
            <a:pPr algn="r"/>
            <a:r>
              <a:rPr lang="zh-CN" altLang="zh-CN" sz="1400" b="1" dirty="0">
                <a:latin typeface="微软雅黑" panose="020B0503020204020204" pitchFamily="34" charset="-122"/>
                <a:ea typeface="微软雅黑" panose="020B0503020204020204" pitchFamily="34" charset="-122"/>
              </a:rPr>
              <a:t>“外语专业国际体验教学</a:t>
            </a:r>
            <a:endParaRPr lang="en-US" altLang="zh-CN" sz="1400" b="1" dirty="0">
              <a:latin typeface="微软雅黑" panose="020B0503020204020204" pitchFamily="34" charset="-122"/>
              <a:ea typeface="微软雅黑" panose="020B0503020204020204" pitchFamily="34" charset="-122"/>
            </a:endParaRPr>
          </a:p>
          <a:p>
            <a:pPr algn="r"/>
            <a:r>
              <a:rPr lang="zh-CN" altLang="zh-CN" sz="1400" b="1" dirty="0">
                <a:latin typeface="微软雅黑" panose="020B0503020204020204" pitchFamily="34" charset="-122"/>
                <a:ea typeface="微软雅黑" panose="020B0503020204020204" pitchFamily="34" charset="-122"/>
              </a:rPr>
              <a:t>管理模式的创新与实践”项目</a:t>
            </a:r>
            <a:endParaRPr lang="en-US" altLang="zh-CN" sz="1400" b="1" dirty="0">
              <a:solidFill>
                <a:srgbClr val="2C3637"/>
              </a:solidFill>
              <a:latin typeface="微软雅黑" panose="020B0503020204020204" pitchFamily="34" charset="-122"/>
              <a:ea typeface="微软雅黑" panose="020B0503020204020204" pitchFamily="34" charset="-122"/>
            </a:endParaRPr>
          </a:p>
        </p:txBody>
      </p:sp>
      <p:sp>
        <p:nvSpPr>
          <p:cNvPr id="34" name="矩形 47"/>
          <p:cNvSpPr>
            <a:spLocks noChangeArrowheads="1"/>
          </p:cNvSpPr>
          <p:nvPr/>
        </p:nvSpPr>
        <p:spPr bwMode="auto">
          <a:xfrm>
            <a:off x="721360" y="2298851"/>
            <a:ext cx="3766965" cy="6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400" b="1" dirty="0">
                <a:solidFill>
                  <a:srgbClr val="C00000"/>
                </a:solidFill>
              </a:rPr>
              <a:t>获得</a:t>
            </a:r>
            <a:r>
              <a:rPr lang="zh-CN" altLang="zh-CN" sz="1400" b="1" dirty="0">
                <a:solidFill>
                  <a:srgbClr val="C00000"/>
                </a:solidFill>
              </a:rPr>
              <a:t>国家级优秀教学成果二等奖</a:t>
            </a:r>
            <a:r>
              <a:rPr lang="zh-CN" altLang="en-US" sz="1400" b="1" dirty="0">
                <a:solidFill>
                  <a:srgbClr val="C00000"/>
                </a:solidFill>
              </a:rPr>
              <a:t>（</a:t>
            </a:r>
            <a:r>
              <a:rPr lang="en-US" altLang="zh-CN" sz="1400" b="1" dirty="0">
                <a:solidFill>
                  <a:srgbClr val="C00000"/>
                </a:solidFill>
              </a:rPr>
              <a:t>2018</a:t>
            </a:r>
            <a:r>
              <a:rPr lang="zh-CN" altLang="en-US" sz="1400" b="1" dirty="0">
                <a:solidFill>
                  <a:srgbClr val="C00000"/>
                </a:solidFill>
              </a:rPr>
              <a:t>）</a:t>
            </a:r>
            <a:endParaRPr lang="en-US" altLang="zh-CN" sz="1400" b="1" dirty="0">
              <a:solidFill>
                <a:srgbClr val="C00000"/>
              </a:solidFill>
            </a:endParaRPr>
          </a:p>
          <a:p>
            <a:pPr algn="r">
              <a:lnSpc>
                <a:spcPct val="120000"/>
              </a:lnSpc>
              <a:spcBef>
                <a:spcPct val="0"/>
              </a:spcBef>
              <a:buNone/>
            </a:pPr>
            <a:r>
              <a:rPr lang="zh-CN" altLang="zh-CN" sz="1400" b="1" dirty="0">
                <a:solidFill>
                  <a:srgbClr val="C00000"/>
                </a:solidFill>
              </a:rPr>
              <a:t>北京市优秀教学成果一等奖</a:t>
            </a:r>
            <a:r>
              <a:rPr lang="zh-CN" altLang="en-US" sz="1400" b="1" dirty="0">
                <a:solidFill>
                  <a:srgbClr val="C00000"/>
                </a:solidFill>
              </a:rPr>
              <a:t>（</a:t>
            </a:r>
            <a:r>
              <a:rPr lang="en-US" altLang="zh-CN" sz="1400" b="1" dirty="0">
                <a:solidFill>
                  <a:srgbClr val="C00000"/>
                </a:solidFill>
              </a:rPr>
              <a:t>2018</a:t>
            </a:r>
            <a:r>
              <a:rPr lang="zh-CN" altLang="en-US" sz="1400" b="1" dirty="0">
                <a:solidFill>
                  <a:srgbClr val="C00000"/>
                </a:solidFill>
              </a:rPr>
              <a:t>）</a:t>
            </a:r>
            <a:endParaRPr lang="zh-CN" altLang="en-US" sz="1400" b="1" dirty="0">
              <a:solidFill>
                <a:srgbClr val="C00000"/>
              </a:solidFill>
              <a:sym typeface="微软雅黑" panose="020B0503020204020204" pitchFamily="34" charset="-122"/>
            </a:endParaRPr>
          </a:p>
        </p:txBody>
      </p:sp>
      <p:sp>
        <p:nvSpPr>
          <p:cNvPr id="68" name="矩形 67"/>
          <p:cNvSpPr/>
          <p:nvPr/>
        </p:nvSpPr>
        <p:spPr>
          <a:xfrm>
            <a:off x="1446703" y="3175546"/>
            <a:ext cx="3057181" cy="307744"/>
          </a:xfrm>
          <a:prstGeom prst="rect">
            <a:avLst/>
          </a:prstGeom>
        </p:spPr>
        <p:txBody>
          <a:bodyPr wrap="none" lIns="91407" tIns="45704" rIns="91407" bIns="45704">
            <a:spAutoFit/>
          </a:bodyPr>
          <a:lstStyle/>
          <a:p>
            <a:r>
              <a:rPr lang="zh-CN" altLang="en-US" sz="1400" b="1" dirty="0">
                <a:latin typeface="微软雅黑" panose="020B0503020204020204" pitchFamily="34" charset="-122"/>
                <a:ea typeface="微软雅黑" panose="020B0503020204020204" pitchFamily="34" charset="-122"/>
              </a:rPr>
              <a:t>外国语言与外国历史跨专业课程建设</a:t>
            </a:r>
            <a:endParaRPr lang="en-US" altLang="zh-CN" sz="1400" b="1" dirty="0">
              <a:solidFill>
                <a:srgbClr val="2C3637"/>
              </a:solidFill>
              <a:latin typeface="微软雅黑" panose="020B0503020204020204" pitchFamily="34" charset="-122"/>
              <a:ea typeface="微软雅黑" panose="020B0503020204020204" pitchFamily="34" charset="-122"/>
            </a:endParaRPr>
          </a:p>
        </p:txBody>
      </p:sp>
      <p:sp>
        <p:nvSpPr>
          <p:cNvPr id="71" name="矩形 47"/>
          <p:cNvSpPr>
            <a:spLocks noChangeArrowheads="1"/>
          </p:cNvSpPr>
          <p:nvPr/>
        </p:nvSpPr>
        <p:spPr bwMode="auto">
          <a:xfrm>
            <a:off x="1032841" y="3380409"/>
            <a:ext cx="3455484" cy="32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400" b="1" dirty="0">
                <a:solidFill>
                  <a:srgbClr val="C00000"/>
                </a:solidFill>
              </a:rPr>
              <a:t>北京市优秀教学成果一等奖</a:t>
            </a:r>
            <a:endParaRPr lang="zh-CN" altLang="en-US" sz="1400" b="1" dirty="0">
              <a:solidFill>
                <a:srgbClr val="C00000"/>
              </a:solidFill>
              <a:sym typeface="微软雅黑" panose="020B0503020204020204" pitchFamily="34" charset="-122"/>
            </a:endParaRPr>
          </a:p>
        </p:txBody>
      </p:sp>
      <p:sp>
        <p:nvSpPr>
          <p:cNvPr id="72" name="矩形 71"/>
          <p:cNvSpPr/>
          <p:nvPr/>
        </p:nvSpPr>
        <p:spPr>
          <a:xfrm>
            <a:off x="1958146" y="3979563"/>
            <a:ext cx="2518572" cy="307744"/>
          </a:xfrm>
          <a:prstGeom prst="rect">
            <a:avLst/>
          </a:prstGeom>
        </p:spPr>
        <p:txBody>
          <a:bodyPr wrap="none" lIns="91407" tIns="45704" rIns="91407" bIns="45704">
            <a:spAutoFit/>
          </a:bodyPr>
          <a:lstStyle/>
          <a:p>
            <a:r>
              <a:rPr lang="zh-CN" altLang="en-US" sz="1400" b="1" dirty="0">
                <a:latin typeface="微软雅黑" panose="020B0503020204020204" pitchFamily="34" charset="-122"/>
                <a:ea typeface="微软雅黑" panose="020B0503020204020204" pitchFamily="34" charset="-122"/>
              </a:rPr>
              <a:t>中东研究复合型人才培养模式</a:t>
            </a:r>
            <a:endParaRPr lang="en-US" altLang="zh-CN" sz="1400" b="1" dirty="0">
              <a:solidFill>
                <a:srgbClr val="2C3637"/>
              </a:solidFill>
              <a:latin typeface="微软雅黑" panose="020B0503020204020204" pitchFamily="34" charset="-122"/>
              <a:ea typeface="微软雅黑" panose="020B0503020204020204" pitchFamily="34" charset="-122"/>
            </a:endParaRPr>
          </a:p>
        </p:txBody>
      </p:sp>
      <p:sp>
        <p:nvSpPr>
          <p:cNvPr id="75" name="矩形 47"/>
          <p:cNvSpPr>
            <a:spLocks noChangeArrowheads="1"/>
          </p:cNvSpPr>
          <p:nvPr/>
        </p:nvSpPr>
        <p:spPr bwMode="auto">
          <a:xfrm>
            <a:off x="936569" y="4189705"/>
            <a:ext cx="3455484" cy="32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400" b="1" dirty="0">
                <a:solidFill>
                  <a:srgbClr val="C00000"/>
                </a:solidFill>
              </a:rPr>
              <a:t>北京市优秀教学成果二等奖</a:t>
            </a:r>
            <a:endParaRPr lang="zh-CN" altLang="en-US" sz="1400" b="1" dirty="0">
              <a:solidFill>
                <a:srgbClr val="C00000"/>
              </a:solidFill>
              <a:sym typeface="微软雅黑" panose="020B0503020204020204" pitchFamily="34" charset="-122"/>
            </a:endParaRPr>
          </a:p>
        </p:txBody>
      </p:sp>
      <p:sp>
        <p:nvSpPr>
          <p:cNvPr id="76" name="矩形 75"/>
          <p:cNvSpPr/>
          <p:nvPr/>
        </p:nvSpPr>
        <p:spPr>
          <a:xfrm>
            <a:off x="6983029" y="4035967"/>
            <a:ext cx="3455484" cy="523188"/>
          </a:xfrm>
          <a:prstGeom prst="rect">
            <a:avLst/>
          </a:prstGeom>
        </p:spPr>
        <p:txBody>
          <a:bodyPr wrap="square" lIns="91407" tIns="45704" rIns="91407" bIns="45704">
            <a:spAutoFit/>
          </a:bodyPr>
          <a:lstStyle/>
          <a:p>
            <a:r>
              <a:rPr lang="zh-CN" altLang="en-US" sz="1400" b="1" dirty="0">
                <a:latin typeface="微软雅黑" panose="020B0503020204020204" pitchFamily="34" charset="-122"/>
                <a:ea typeface="微软雅黑" panose="020B0503020204020204" pitchFamily="34" charset="-122"/>
              </a:rPr>
              <a:t>教育教学成果获得</a:t>
            </a:r>
            <a:r>
              <a:rPr lang="zh-CN" altLang="en-US" sz="1400" b="1" dirty="0">
                <a:solidFill>
                  <a:srgbClr val="006B59"/>
                </a:solidFill>
                <a:latin typeface="微软雅黑" panose="020B0503020204020204" pitchFamily="34" charset="-122"/>
                <a:ea typeface="微软雅黑" panose="020B0503020204020204" pitchFamily="34" charset="-122"/>
              </a:rPr>
              <a:t>北京大学优秀教学成果</a:t>
            </a:r>
            <a:r>
              <a:rPr lang="zh-CN" altLang="en-US" sz="1400" b="1" dirty="0">
                <a:solidFill>
                  <a:srgbClr val="C00000"/>
                </a:solidFill>
                <a:latin typeface="微软雅黑" panose="020B0503020204020204" pitchFamily="34" charset="-122"/>
                <a:ea typeface="微软雅黑" panose="020B0503020204020204" pitchFamily="34" charset="-122"/>
              </a:rPr>
              <a:t>特等奖</a:t>
            </a:r>
            <a:r>
              <a:rPr lang="en-US" altLang="zh-CN" sz="1400" b="1" dirty="0">
                <a:solidFill>
                  <a:srgbClr val="C00000"/>
                </a:solidFill>
                <a:latin typeface="微软雅黑" panose="020B0503020204020204" pitchFamily="34" charset="-122"/>
                <a:ea typeface="微软雅黑" panose="020B0503020204020204" pitchFamily="34" charset="-122"/>
              </a:rPr>
              <a:t>1</a:t>
            </a:r>
            <a:r>
              <a:rPr lang="zh-CN" altLang="en-US" sz="1400" b="1" dirty="0">
                <a:solidFill>
                  <a:srgbClr val="C00000"/>
                </a:solidFill>
                <a:latin typeface="微软雅黑" panose="020B0503020204020204" pitchFamily="34" charset="-122"/>
                <a:ea typeface="微软雅黑" panose="020B0503020204020204" pitchFamily="34" charset="-122"/>
              </a:rPr>
              <a:t>项、一等奖</a:t>
            </a:r>
            <a:r>
              <a:rPr lang="en-US" altLang="zh-CN" sz="1400" b="1" dirty="0">
                <a:solidFill>
                  <a:srgbClr val="C00000"/>
                </a:solidFill>
                <a:latin typeface="微软雅黑" panose="020B0503020204020204" pitchFamily="34" charset="-122"/>
                <a:ea typeface="微软雅黑" panose="020B0503020204020204" pitchFamily="34" charset="-122"/>
              </a:rPr>
              <a:t>3</a:t>
            </a:r>
            <a:r>
              <a:rPr lang="zh-CN" altLang="en-US" sz="1400" b="1" dirty="0">
                <a:solidFill>
                  <a:srgbClr val="C00000"/>
                </a:solidFill>
                <a:latin typeface="微软雅黑" panose="020B0503020204020204" pitchFamily="34" charset="-122"/>
                <a:ea typeface="微软雅黑" panose="020B0503020204020204" pitchFamily="34" charset="-122"/>
              </a:rPr>
              <a:t>项、二等奖</a:t>
            </a:r>
            <a:r>
              <a:rPr lang="en-US" altLang="zh-CN" sz="1400" b="1" dirty="0">
                <a:solidFill>
                  <a:srgbClr val="C00000"/>
                </a:solidFill>
                <a:latin typeface="微软雅黑" panose="020B0503020204020204" pitchFamily="34" charset="-122"/>
                <a:ea typeface="微软雅黑" panose="020B0503020204020204" pitchFamily="34" charset="-122"/>
              </a:rPr>
              <a:t>3</a:t>
            </a:r>
            <a:r>
              <a:rPr lang="zh-CN" altLang="en-US" sz="1400" b="1" dirty="0">
                <a:solidFill>
                  <a:srgbClr val="C00000"/>
                </a:solidFill>
                <a:latin typeface="微软雅黑" panose="020B0503020204020204" pitchFamily="34" charset="-122"/>
                <a:ea typeface="微软雅黑" panose="020B0503020204020204" pitchFamily="34" charset="-122"/>
              </a:rPr>
              <a:t>项</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79" name="矩形 78"/>
          <p:cNvSpPr/>
          <p:nvPr/>
        </p:nvSpPr>
        <p:spPr>
          <a:xfrm>
            <a:off x="7092802" y="1801586"/>
            <a:ext cx="2021641" cy="307744"/>
          </a:xfrm>
          <a:prstGeom prst="rect">
            <a:avLst/>
          </a:prstGeom>
        </p:spPr>
        <p:txBody>
          <a:bodyPr wrap="none" lIns="91407" tIns="45704" rIns="91407" bIns="45704">
            <a:spAutoFit/>
          </a:bodyPr>
          <a:lstStyle/>
          <a:p>
            <a:r>
              <a:rPr lang="zh-CN" altLang="en-US" sz="1400" b="1" dirty="0">
                <a:latin typeface="微软雅黑" panose="020B0503020204020204" pitchFamily="34" charset="-122"/>
                <a:ea typeface="微软雅黑" panose="020B0503020204020204" pitchFamily="34" charset="-122"/>
              </a:rPr>
              <a:t>北京大学</a:t>
            </a:r>
            <a:r>
              <a:rPr lang="zh-CN" altLang="en-US" sz="1400" b="1" dirty="0">
                <a:solidFill>
                  <a:srgbClr val="C00000"/>
                </a:solidFill>
                <a:latin typeface="微软雅黑" panose="020B0503020204020204" pitchFamily="34" charset="-122"/>
                <a:ea typeface="微软雅黑" panose="020B0503020204020204" pitchFamily="34" charset="-122"/>
              </a:rPr>
              <a:t>优秀教材</a:t>
            </a:r>
            <a:r>
              <a:rPr lang="en-US" altLang="zh-CN" sz="1400" b="1" dirty="0">
                <a:solidFill>
                  <a:srgbClr val="C00000"/>
                </a:solidFill>
                <a:latin typeface="微软雅黑" panose="020B0503020204020204" pitchFamily="34" charset="-122"/>
                <a:ea typeface="微软雅黑" panose="020B0503020204020204" pitchFamily="34" charset="-122"/>
              </a:rPr>
              <a:t>15</a:t>
            </a:r>
            <a:r>
              <a:rPr lang="zh-CN" altLang="en-US" sz="1400" b="1" dirty="0">
                <a:solidFill>
                  <a:srgbClr val="C00000"/>
                </a:solidFill>
                <a:latin typeface="微软雅黑" panose="020B0503020204020204" pitchFamily="34" charset="-122"/>
                <a:ea typeface="微软雅黑" panose="020B0503020204020204" pitchFamily="34" charset="-122"/>
              </a:rPr>
              <a:t>项</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87" name="矩形 86"/>
          <p:cNvSpPr/>
          <p:nvPr/>
        </p:nvSpPr>
        <p:spPr>
          <a:xfrm>
            <a:off x="7092802" y="2117163"/>
            <a:ext cx="2739786" cy="307744"/>
          </a:xfrm>
          <a:prstGeom prst="rect">
            <a:avLst/>
          </a:prstGeom>
        </p:spPr>
        <p:txBody>
          <a:bodyPr wrap="none" lIns="91407" tIns="45704" rIns="91407" bIns="45704">
            <a:spAutoFit/>
          </a:bodyPr>
          <a:lstStyle/>
          <a:p>
            <a:r>
              <a:rPr lang="zh-CN" altLang="en-US" sz="1400" b="1" dirty="0">
                <a:latin typeface="微软雅黑" panose="020B0503020204020204" pitchFamily="34" charset="-122"/>
                <a:ea typeface="微软雅黑" panose="020B0503020204020204" pitchFamily="34" charset="-122"/>
              </a:rPr>
              <a:t>北京大学</a:t>
            </a:r>
            <a:r>
              <a:rPr lang="zh-CN" altLang="en-US" sz="1400" b="1" dirty="0">
                <a:solidFill>
                  <a:srgbClr val="C00000"/>
                </a:solidFill>
                <a:latin typeface="微软雅黑" panose="020B0503020204020204" pitchFamily="34" charset="-122"/>
                <a:ea typeface="微软雅黑" panose="020B0503020204020204" pitchFamily="34" charset="-122"/>
              </a:rPr>
              <a:t>本科教学改革项目</a:t>
            </a:r>
            <a:r>
              <a:rPr lang="en-US" altLang="zh-CN" sz="1400" b="1" dirty="0">
                <a:solidFill>
                  <a:srgbClr val="C00000"/>
                </a:solidFill>
                <a:latin typeface="微软雅黑" panose="020B0503020204020204" pitchFamily="34" charset="-122"/>
                <a:ea typeface="微软雅黑" panose="020B0503020204020204" pitchFamily="34" charset="-122"/>
              </a:rPr>
              <a:t>12</a:t>
            </a:r>
            <a:r>
              <a:rPr lang="zh-CN" altLang="en-US" sz="1400" b="1" dirty="0">
                <a:solidFill>
                  <a:srgbClr val="C00000"/>
                </a:solidFill>
                <a:latin typeface="微软雅黑" panose="020B0503020204020204" pitchFamily="34" charset="-122"/>
                <a:ea typeface="微软雅黑" panose="020B0503020204020204" pitchFamily="34" charset="-122"/>
              </a:rPr>
              <a:t>项</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89" name="矩形 88"/>
          <p:cNvSpPr/>
          <p:nvPr/>
        </p:nvSpPr>
        <p:spPr>
          <a:xfrm>
            <a:off x="1796807" y="4781750"/>
            <a:ext cx="2877644" cy="523188"/>
          </a:xfrm>
          <a:prstGeom prst="rect">
            <a:avLst/>
          </a:prstGeom>
        </p:spPr>
        <p:txBody>
          <a:bodyPr wrap="none" lIns="91407" tIns="45704" rIns="91407" bIns="45704">
            <a:spAutoFit/>
          </a:bodyPr>
          <a:lstStyle/>
          <a:p>
            <a:r>
              <a:rPr lang="zh-CN" altLang="en-US" sz="1400" b="1" dirty="0">
                <a:latin typeface="微软雅黑" panose="020B0503020204020204" pitchFamily="34" charset="-122"/>
                <a:ea typeface="微软雅黑" panose="020B0503020204020204" pitchFamily="34" charset="-122"/>
              </a:rPr>
              <a:t>付志明教授</a:t>
            </a:r>
            <a:endParaRPr lang="en-US" altLang="zh-CN" sz="1400" b="1" dirty="0">
              <a:latin typeface="微软雅黑" panose="020B0503020204020204" pitchFamily="34" charset="-122"/>
              <a:ea typeface="微软雅黑" panose="020B0503020204020204" pitchFamily="34" charset="-122"/>
            </a:endParaRPr>
          </a:p>
          <a:p>
            <a:r>
              <a:rPr lang="zh-CN" altLang="en-US" sz="1400" b="1" dirty="0">
                <a:solidFill>
                  <a:srgbClr val="C00000"/>
                </a:solidFill>
                <a:latin typeface="微软雅黑" panose="020B0503020204020204" pitchFamily="34" charset="-122"/>
                <a:ea typeface="微软雅黑" panose="020B0503020204020204" pitchFamily="34" charset="-122"/>
              </a:rPr>
              <a:t>第十四届北京市高等学校教学名师</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91" name="矩形 90"/>
          <p:cNvSpPr/>
          <p:nvPr/>
        </p:nvSpPr>
        <p:spPr>
          <a:xfrm>
            <a:off x="7092802" y="2914462"/>
            <a:ext cx="3455484" cy="523188"/>
          </a:xfrm>
          <a:prstGeom prst="rect">
            <a:avLst/>
          </a:prstGeom>
        </p:spPr>
        <p:txBody>
          <a:bodyPr wrap="square" lIns="91407" tIns="45704" rIns="91407" bIns="45704">
            <a:spAutoFit/>
          </a:bodyPr>
          <a:lstStyle/>
          <a:p>
            <a:r>
              <a:rPr lang="en-US" altLang="zh-CN" sz="1400" b="1" dirty="0">
                <a:latin typeface="微软雅黑" panose="020B0503020204020204" pitchFamily="34" charset="-122"/>
                <a:ea typeface="微软雅黑" panose="020B0503020204020204" pitchFamily="34" charset="-122"/>
              </a:rPr>
              <a:t>14</a:t>
            </a:r>
            <a:r>
              <a:rPr lang="zh-CN" altLang="en-US" sz="1400" b="1" dirty="0">
                <a:latin typeface="微软雅黑" panose="020B0503020204020204" pitchFamily="34" charset="-122"/>
                <a:ea typeface="微软雅黑" panose="020B0503020204020204" pitchFamily="34" charset="-122"/>
              </a:rPr>
              <a:t>名教师荣获</a:t>
            </a:r>
            <a:r>
              <a:rPr lang="zh-CN" altLang="en-US" sz="1400" b="1" dirty="0">
                <a:solidFill>
                  <a:srgbClr val="006B59"/>
                </a:solidFill>
                <a:latin typeface="微软雅黑" panose="020B0503020204020204" pitchFamily="34" charset="-122"/>
                <a:ea typeface="微软雅黑" panose="020B0503020204020204" pitchFamily="34" charset="-122"/>
              </a:rPr>
              <a:t>北京大学教学优秀奖</a:t>
            </a:r>
            <a:endParaRPr lang="en-US" altLang="zh-CN" sz="1400" b="1" dirty="0">
              <a:solidFill>
                <a:srgbClr val="006B59"/>
              </a:solidFill>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段晴教授团队获</a:t>
            </a:r>
            <a:r>
              <a:rPr lang="zh-CN" altLang="en-US" sz="1400" b="1" dirty="0">
                <a:solidFill>
                  <a:srgbClr val="C00000"/>
                </a:solidFill>
                <a:latin typeface="微软雅黑" panose="020B0503020204020204" pitchFamily="34" charset="-122"/>
                <a:ea typeface="微软雅黑" panose="020B0503020204020204" pitchFamily="34" charset="-122"/>
              </a:rPr>
              <a:t>年度优秀教学团队奖</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cxnSp>
        <p:nvCxnSpPr>
          <p:cNvPr id="92" name="直接连接符 91"/>
          <p:cNvCxnSpPr/>
          <p:nvPr/>
        </p:nvCxnSpPr>
        <p:spPr>
          <a:xfrm>
            <a:off x="5873400" y="1566952"/>
            <a:ext cx="0" cy="5003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 name="椭圆 92"/>
          <p:cNvSpPr/>
          <p:nvPr/>
        </p:nvSpPr>
        <p:spPr>
          <a:xfrm>
            <a:off x="5767038" y="2109330"/>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4" name="椭圆 93"/>
          <p:cNvSpPr/>
          <p:nvPr/>
        </p:nvSpPr>
        <p:spPr>
          <a:xfrm>
            <a:off x="5762537" y="3241114"/>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5" name="椭圆 94"/>
          <p:cNvSpPr/>
          <p:nvPr/>
        </p:nvSpPr>
        <p:spPr>
          <a:xfrm>
            <a:off x="5781503" y="5017093"/>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cxnSp>
        <p:nvCxnSpPr>
          <p:cNvPr id="96" name="直接连接符 95"/>
          <p:cNvCxnSpPr/>
          <p:nvPr/>
        </p:nvCxnSpPr>
        <p:spPr>
          <a:xfrm>
            <a:off x="4857400" y="2210928"/>
            <a:ext cx="2032000" cy="0"/>
          </a:xfrm>
          <a:prstGeom prst="line">
            <a:avLst/>
          </a:prstGeom>
          <a:ln>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4873503" y="3308286"/>
            <a:ext cx="2032000" cy="0"/>
          </a:xfrm>
          <a:prstGeom prst="line">
            <a:avLst/>
          </a:prstGeom>
          <a:ln>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4833102" y="5090063"/>
            <a:ext cx="2032000" cy="0"/>
          </a:xfrm>
          <a:prstGeom prst="line">
            <a:avLst/>
          </a:prstGeom>
          <a:ln>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99" name="组合 98"/>
          <p:cNvGrpSpPr/>
          <p:nvPr/>
        </p:nvGrpSpPr>
        <p:grpSpPr>
          <a:xfrm>
            <a:off x="6561836" y="5798968"/>
            <a:ext cx="504000" cy="504000"/>
            <a:chOff x="7982080" y="4240456"/>
            <a:chExt cx="504000" cy="504000"/>
          </a:xfrm>
        </p:grpSpPr>
        <p:sp>
          <p:nvSpPr>
            <p:cNvPr id="100" name="椭圆 99"/>
            <p:cNvSpPr/>
            <p:nvPr/>
          </p:nvSpPr>
          <p:spPr>
            <a:xfrm>
              <a:off x="7982080" y="4240456"/>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1" name="Freeform 108"/>
            <p:cNvSpPr>
              <a:spLocks noChangeAspect="1" noEditPoints="1"/>
            </p:cNvSpPr>
            <p:nvPr/>
          </p:nvSpPr>
          <p:spPr bwMode="auto">
            <a:xfrm>
              <a:off x="8054080" y="4382788"/>
              <a:ext cx="360000" cy="219337"/>
            </a:xfrm>
            <a:custGeom>
              <a:avLst/>
              <a:gdLst>
                <a:gd name="T0" fmla="*/ 126 w 128"/>
                <a:gd name="T1" fmla="*/ 74 h 78"/>
                <a:gd name="T2" fmla="*/ 114 w 128"/>
                <a:gd name="T3" fmla="*/ 74 h 78"/>
                <a:gd name="T4" fmla="*/ 114 w 128"/>
                <a:gd name="T5" fmla="*/ 50 h 78"/>
                <a:gd name="T6" fmla="*/ 108 w 128"/>
                <a:gd name="T7" fmla="*/ 44 h 78"/>
                <a:gd name="T8" fmla="*/ 94 w 128"/>
                <a:gd name="T9" fmla="*/ 44 h 78"/>
                <a:gd name="T10" fmla="*/ 88 w 128"/>
                <a:gd name="T11" fmla="*/ 50 h 78"/>
                <a:gd name="T12" fmla="*/ 88 w 128"/>
                <a:gd name="T13" fmla="*/ 74 h 78"/>
                <a:gd name="T14" fmla="*/ 77 w 128"/>
                <a:gd name="T15" fmla="*/ 74 h 78"/>
                <a:gd name="T16" fmla="*/ 77 w 128"/>
                <a:gd name="T17" fmla="*/ 6 h 78"/>
                <a:gd name="T18" fmla="*/ 71 w 128"/>
                <a:gd name="T19" fmla="*/ 0 h 78"/>
                <a:gd name="T20" fmla="*/ 57 w 128"/>
                <a:gd name="T21" fmla="*/ 0 h 78"/>
                <a:gd name="T22" fmla="*/ 51 w 128"/>
                <a:gd name="T23" fmla="*/ 6 h 78"/>
                <a:gd name="T24" fmla="*/ 51 w 128"/>
                <a:gd name="T25" fmla="*/ 74 h 78"/>
                <a:gd name="T26" fmla="*/ 40 w 128"/>
                <a:gd name="T27" fmla="*/ 74 h 78"/>
                <a:gd name="T28" fmla="*/ 40 w 128"/>
                <a:gd name="T29" fmla="*/ 35 h 78"/>
                <a:gd name="T30" fmla="*/ 34 w 128"/>
                <a:gd name="T31" fmla="*/ 29 h 78"/>
                <a:gd name="T32" fmla="*/ 20 w 128"/>
                <a:gd name="T33" fmla="*/ 29 h 78"/>
                <a:gd name="T34" fmla="*/ 14 w 128"/>
                <a:gd name="T35" fmla="*/ 35 h 78"/>
                <a:gd name="T36" fmla="*/ 14 w 128"/>
                <a:gd name="T37" fmla="*/ 74 h 78"/>
                <a:gd name="T38" fmla="*/ 2 w 128"/>
                <a:gd name="T39" fmla="*/ 74 h 78"/>
                <a:gd name="T40" fmla="*/ 0 w 128"/>
                <a:gd name="T41" fmla="*/ 76 h 78"/>
                <a:gd name="T42" fmla="*/ 2 w 128"/>
                <a:gd name="T43" fmla="*/ 78 h 78"/>
                <a:gd name="T44" fmla="*/ 126 w 128"/>
                <a:gd name="T45" fmla="*/ 78 h 78"/>
                <a:gd name="T46" fmla="*/ 128 w 128"/>
                <a:gd name="T47" fmla="*/ 76 h 78"/>
                <a:gd name="T48" fmla="*/ 126 w 128"/>
                <a:gd name="T49" fmla="*/ 74 h 78"/>
                <a:gd name="T50" fmla="*/ 36 w 128"/>
                <a:gd name="T51" fmla="*/ 74 h 78"/>
                <a:gd name="T52" fmla="*/ 18 w 128"/>
                <a:gd name="T53" fmla="*/ 74 h 78"/>
                <a:gd name="T54" fmla="*/ 18 w 128"/>
                <a:gd name="T55" fmla="*/ 34 h 78"/>
                <a:gd name="T56" fmla="*/ 36 w 128"/>
                <a:gd name="T57" fmla="*/ 34 h 78"/>
                <a:gd name="T58" fmla="*/ 36 w 128"/>
                <a:gd name="T59" fmla="*/ 74 h 78"/>
                <a:gd name="T60" fmla="*/ 73 w 128"/>
                <a:gd name="T61" fmla="*/ 74 h 78"/>
                <a:gd name="T62" fmla="*/ 55 w 128"/>
                <a:gd name="T63" fmla="*/ 74 h 78"/>
                <a:gd name="T64" fmla="*/ 55 w 128"/>
                <a:gd name="T65" fmla="*/ 4 h 78"/>
                <a:gd name="T66" fmla="*/ 73 w 128"/>
                <a:gd name="T67" fmla="*/ 4 h 78"/>
                <a:gd name="T68" fmla="*/ 73 w 128"/>
                <a:gd name="T69" fmla="*/ 74 h 78"/>
                <a:gd name="T70" fmla="*/ 110 w 128"/>
                <a:gd name="T71" fmla="*/ 74 h 78"/>
                <a:gd name="T72" fmla="*/ 92 w 128"/>
                <a:gd name="T73" fmla="*/ 74 h 78"/>
                <a:gd name="T74" fmla="*/ 92 w 128"/>
                <a:gd name="T75" fmla="*/ 49 h 78"/>
                <a:gd name="T76" fmla="*/ 110 w 128"/>
                <a:gd name="T77" fmla="*/ 49 h 78"/>
                <a:gd name="T78" fmla="*/ 110 w 128"/>
                <a:gd name="T79"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78">
                  <a:moveTo>
                    <a:pt x="126" y="74"/>
                  </a:moveTo>
                  <a:cubicBezTo>
                    <a:pt x="114" y="74"/>
                    <a:pt x="114" y="74"/>
                    <a:pt x="114" y="74"/>
                  </a:cubicBezTo>
                  <a:cubicBezTo>
                    <a:pt x="114" y="50"/>
                    <a:pt x="114" y="50"/>
                    <a:pt x="114" y="50"/>
                  </a:cubicBezTo>
                  <a:cubicBezTo>
                    <a:pt x="114" y="47"/>
                    <a:pt x="112" y="44"/>
                    <a:pt x="108" y="44"/>
                  </a:cubicBezTo>
                  <a:cubicBezTo>
                    <a:pt x="94" y="44"/>
                    <a:pt x="94" y="44"/>
                    <a:pt x="94" y="44"/>
                  </a:cubicBezTo>
                  <a:cubicBezTo>
                    <a:pt x="90" y="44"/>
                    <a:pt x="88" y="47"/>
                    <a:pt x="88" y="50"/>
                  </a:cubicBezTo>
                  <a:cubicBezTo>
                    <a:pt x="88" y="74"/>
                    <a:pt x="88" y="74"/>
                    <a:pt x="88" y="74"/>
                  </a:cubicBezTo>
                  <a:cubicBezTo>
                    <a:pt x="77" y="74"/>
                    <a:pt x="77" y="74"/>
                    <a:pt x="77" y="74"/>
                  </a:cubicBezTo>
                  <a:cubicBezTo>
                    <a:pt x="77" y="6"/>
                    <a:pt x="77" y="6"/>
                    <a:pt x="77" y="6"/>
                  </a:cubicBezTo>
                  <a:cubicBezTo>
                    <a:pt x="77" y="2"/>
                    <a:pt x="75" y="0"/>
                    <a:pt x="71" y="0"/>
                  </a:cubicBezTo>
                  <a:cubicBezTo>
                    <a:pt x="57" y="0"/>
                    <a:pt x="57" y="0"/>
                    <a:pt x="57" y="0"/>
                  </a:cubicBezTo>
                  <a:cubicBezTo>
                    <a:pt x="53" y="0"/>
                    <a:pt x="51" y="2"/>
                    <a:pt x="51" y="6"/>
                  </a:cubicBezTo>
                  <a:cubicBezTo>
                    <a:pt x="51" y="74"/>
                    <a:pt x="51" y="74"/>
                    <a:pt x="51" y="74"/>
                  </a:cubicBezTo>
                  <a:cubicBezTo>
                    <a:pt x="40" y="74"/>
                    <a:pt x="40" y="74"/>
                    <a:pt x="40" y="74"/>
                  </a:cubicBezTo>
                  <a:cubicBezTo>
                    <a:pt x="40" y="35"/>
                    <a:pt x="40" y="35"/>
                    <a:pt x="40" y="35"/>
                  </a:cubicBezTo>
                  <a:cubicBezTo>
                    <a:pt x="40" y="32"/>
                    <a:pt x="38" y="29"/>
                    <a:pt x="34" y="29"/>
                  </a:cubicBezTo>
                  <a:cubicBezTo>
                    <a:pt x="20" y="29"/>
                    <a:pt x="20" y="29"/>
                    <a:pt x="20" y="29"/>
                  </a:cubicBezTo>
                  <a:cubicBezTo>
                    <a:pt x="16" y="29"/>
                    <a:pt x="14" y="32"/>
                    <a:pt x="14" y="35"/>
                  </a:cubicBezTo>
                  <a:cubicBezTo>
                    <a:pt x="14" y="74"/>
                    <a:pt x="14" y="74"/>
                    <a:pt x="14" y="74"/>
                  </a:cubicBezTo>
                  <a:cubicBezTo>
                    <a:pt x="2" y="74"/>
                    <a:pt x="2" y="74"/>
                    <a:pt x="2" y="74"/>
                  </a:cubicBezTo>
                  <a:cubicBezTo>
                    <a:pt x="1" y="74"/>
                    <a:pt x="0" y="75"/>
                    <a:pt x="0" y="76"/>
                  </a:cubicBezTo>
                  <a:cubicBezTo>
                    <a:pt x="0" y="77"/>
                    <a:pt x="1" y="78"/>
                    <a:pt x="2" y="78"/>
                  </a:cubicBezTo>
                  <a:cubicBezTo>
                    <a:pt x="126" y="78"/>
                    <a:pt x="126" y="78"/>
                    <a:pt x="126" y="78"/>
                  </a:cubicBezTo>
                  <a:cubicBezTo>
                    <a:pt x="127" y="78"/>
                    <a:pt x="128" y="77"/>
                    <a:pt x="128" y="76"/>
                  </a:cubicBezTo>
                  <a:cubicBezTo>
                    <a:pt x="128" y="75"/>
                    <a:pt x="127" y="74"/>
                    <a:pt x="126" y="74"/>
                  </a:cubicBezTo>
                  <a:close/>
                  <a:moveTo>
                    <a:pt x="36" y="74"/>
                  </a:moveTo>
                  <a:cubicBezTo>
                    <a:pt x="18" y="74"/>
                    <a:pt x="18" y="74"/>
                    <a:pt x="18" y="74"/>
                  </a:cubicBezTo>
                  <a:cubicBezTo>
                    <a:pt x="18" y="34"/>
                    <a:pt x="18" y="34"/>
                    <a:pt x="18" y="34"/>
                  </a:cubicBezTo>
                  <a:cubicBezTo>
                    <a:pt x="36" y="34"/>
                    <a:pt x="36" y="34"/>
                    <a:pt x="36" y="34"/>
                  </a:cubicBezTo>
                  <a:lnTo>
                    <a:pt x="36" y="74"/>
                  </a:lnTo>
                  <a:close/>
                  <a:moveTo>
                    <a:pt x="73" y="74"/>
                  </a:moveTo>
                  <a:cubicBezTo>
                    <a:pt x="55" y="74"/>
                    <a:pt x="55" y="74"/>
                    <a:pt x="55" y="74"/>
                  </a:cubicBezTo>
                  <a:cubicBezTo>
                    <a:pt x="55" y="4"/>
                    <a:pt x="55" y="4"/>
                    <a:pt x="55" y="4"/>
                  </a:cubicBezTo>
                  <a:cubicBezTo>
                    <a:pt x="73" y="4"/>
                    <a:pt x="73" y="4"/>
                    <a:pt x="73" y="4"/>
                  </a:cubicBezTo>
                  <a:lnTo>
                    <a:pt x="73" y="74"/>
                  </a:lnTo>
                  <a:close/>
                  <a:moveTo>
                    <a:pt x="110" y="74"/>
                  </a:moveTo>
                  <a:cubicBezTo>
                    <a:pt x="92" y="74"/>
                    <a:pt x="92" y="74"/>
                    <a:pt x="92" y="74"/>
                  </a:cubicBezTo>
                  <a:cubicBezTo>
                    <a:pt x="92" y="49"/>
                    <a:pt x="92" y="49"/>
                    <a:pt x="92" y="49"/>
                  </a:cubicBezTo>
                  <a:cubicBezTo>
                    <a:pt x="110" y="49"/>
                    <a:pt x="110" y="49"/>
                    <a:pt x="110" y="49"/>
                  </a:cubicBezTo>
                  <a:lnTo>
                    <a:pt x="110" y="74"/>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nvGrpSpPr>
          <p:cNvPr id="105" name="组合 104"/>
          <p:cNvGrpSpPr/>
          <p:nvPr/>
        </p:nvGrpSpPr>
        <p:grpSpPr>
          <a:xfrm>
            <a:off x="4704617" y="4046707"/>
            <a:ext cx="504000" cy="504000"/>
            <a:chOff x="4613213" y="4247997"/>
            <a:chExt cx="504000" cy="504000"/>
          </a:xfrm>
        </p:grpSpPr>
        <p:sp>
          <p:nvSpPr>
            <p:cNvPr id="106" name="椭圆 105"/>
            <p:cNvSpPr/>
            <p:nvPr/>
          </p:nvSpPr>
          <p:spPr>
            <a:xfrm>
              <a:off x="4613213" y="4247997"/>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7" name="Freeform 70"/>
            <p:cNvSpPr>
              <a:spLocks noChangeAspect="1" noEditPoints="1"/>
            </p:cNvSpPr>
            <p:nvPr/>
          </p:nvSpPr>
          <p:spPr bwMode="auto">
            <a:xfrm>
              <a:off x="4703213" y="4337463"/>
              <a:ext cx="324000" cy="325068"/>
            </a:xfrm>
            <a:custGeom>
              <a:avLst/>
              <a:gdLst>
                <a:gd name="T0" fmla="*/ 111 w 128"/>
                <a:gd name="T1" fmla="*/ 62 h 128"/>
                <a:gd name="T2" fmla="*/ 68 w 128"/>
                <a:gd name="T3" fmla="*/ 17 h 128"/>
                <a:gd name="T4" fmla="*/ 66 w 128"/>
                <a:gd name="T5" fmla="*/ 2 h 128"/>
                <a:gd name="T6" fmla="*/ 62 w 128"/>
                <a:gd name="T7" fmla="*/ 2 h 128"/>
                <a:gd name="T8" fmla="*/ 60 w 128"/>
                <a:gd name="T9" fmla="*/ 17 h 128"/>
                <a:gd name="T10" fmla="*/ 17 w 128"/>
                <a:gd name="T11" fmla="*/ 62 h 128"/>
                <a:gd name="T12" fmla="*/ 0 w 128"/>
                <a:gd name="T13" fmla="*/ 64 h 128"/>
                <a:gd name="T14" fmla="*/ 17 w 128"/>
                <a:gd name="T15" fmla="*/ 66 h 128"/>
                <a:gd name="T16" fmla="*/ 60 w 128"/>
                <a:gd name="T17" fmla="*/ 111 h 128"/>
                <a:gd name="T18" fmla="*/ 62 w 128"/>
                <a:gd name="T19" fmla="*/ 126 h 128"/>
                <a:gd name="T20" fmla="*/ 66 w 128"/>
                <a:gd name="T21" fmla="*/ 126 h 128"/>
                <a:gd name="T22" fmla="*/ 68 w 128"/>
                <a:gd name="T23" fmla="*/ 111 h 128"/>
                <a:gd name="T24" fmla="*/ 111 w 128"/>
                <a:gd name="T25" fmla="*/ 66 h 128"/>
                <a:gd name="T26" fmla="*/ 128 w 128"/>
                <a:gd name="T27" fmla="*/ 64 h 128"/>
                <a:gd name="T28" fmla="*/ 62 w 128"/>
                <a:gd name="T29" fmla="*/ 106 h 128"/>
                <a:gd name="T30" fmla="*/ 48 w 128"/>
                <a:gd name="T31" fmla="*/ 103 h 128"/>
                <a:gd name="T32" fmla="*/ 25 w 128"/>
                <a:gd name="T33" fmla="*/ 80 h 128"/>
                <a:gd name="T34" fmla="*/ 22 w 128"/>
                <a:gd name="T35" fmla="*/ 66 h 128"/>
                <a:gd name="T36" fmla="*/ 62 w 128"/>
                <a:gd name="T37" fmla="*/ 106 h 128"/>
                <a:gd name="T38" fmla="*/ 22 w 128"/>
                <a:gd name="T39" fmla="*/ 62 h 128"/>
                <a:gd name="T40" fmla="*/ 25 w 128"/>
                <a:gd name="T41" fmla="*/ 48 h 128"/>
                <a:gd name="T42" fmla="*/ 48 w 128"/>
                <a:gd name="T43" fmla="*/ 25 h 128"/>
                <a:gd name="T44" fmla="*/ 62 w 128"/>
                <a:gd name="T45" fmla="*/ 22 h 128"/>
                <a:gd name="T46" fmla="*/ 106 w 128"/>
                <a:gd name="T47" fmla="*/ 68 h 128"/>
                <a:gd name="T48" fmla="*/ 94 w 128"/>
                <a:gd name="T49" fmla="*/ 94 h 128"/>
                <a:gd name="T50" fmla="*/ 68 w 128"/>
                <a:gd name="T51" fmla="*/ 106 h 128"/>
                <a:gd name="T52" fmla="*/ 66 w 128"/>
                <a:gd name="T53" fmla="*/ 66 h 128"/>
                <a:gd name="T54" fmla="*/ 106 w 128"/>
                <a:gd name="T55" fmla="*/ 68 h 128"/>
                <a:gd name="T56" fmla="*/ 66 w 128"/>
                <a:gd name="T57" fmla="*/ 22 h 128"/>
                <a:gd name="T58" fmla="*/ 80 w 128"/>
                <a:gd name="T59" fmla="*/ 25 h 128"/>
                <a:gd name="T60" fmla="*/ 103 w 128"/>
                <a:gd name="T61" fmla="*/ 48 h 128"/>
                <a:gd name="T62" fmla="*/ 106 w 128"/>
                <a:gd name="T63" fmla="*/ 6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28">
                  <a:moveTo>
                    <a:pt x="126" y="62"/>
                  </a:moveTo>
                  <a:cubicBezTo>
                    <a:pt x="111" y="62"/>
                    <a:pt x="111" y="62"/>
                    <a:pt x="111" y="62"/>
                  </a:cubicBezTo>
                  <a:cubicBezTo>
                    <a:pt x="111" y="60"/>
                    <a:pt x="111" y="60"/>
                    <a:pt x="111" y="60"/>
                  </a:cubicBezTo>
                  <a:cubicBezTo>
                    <a:pt x="109" y="38"/>
                    <a:pt x="90" y="19"/>
                    <a:pt x="68" y="17"/>
                  </a:cubicBezTo>
                  <a:cubicBezTo>
                    <a:pt x="66" y="17"/>
                    <a:pt x="66" y="17"/>
                    <a:pt x="66" y="17"/>
                  </a:cubicBezTo>
                  <a:cubicBezTo>
                    <a:pt x="66" y="2"/>
                    <a:pt x="66" y="2"/>
                    <a:pt x="66" y="2"/>
                  </a:cubicBezTo>
                  <a:cubicBezTo>
                    <a:pt x="66" y="1"/>
                    <a:pt x="65" y="0"/>
                    <a:pt x="64" y="0"/>
                  </a:cubicBezTo>
                  <a:cubicBezTo>
                    <a:pt x="63" y="0"/>
                    <a:pt x="62" y="1"/>
                    <a:pt x="62" y="2"/>
                  </a:cubicBezTo>
                  <a:cubicBezTo>
                    <a:pt x="62" y="17"/>
                    <a:pt x="62" y="17"/>
                    <a:pt x="62" y="17"/>
                  </a:cubicBezTo>
                  <a:cubicBezTo>
                    <a:pt x="60" y="17"/>
                    <a:pt x="60" y="17"/>
                    <a:pt x="60" y="17"/>
                  </a:cubicBezTo>
                  <a:cubicBezTo>
                    <a:pt x="38" y="19"/>
                    <a:pt x="19" y="38"/>
                    <a:pt x="17" y="60"/>
                  </a:cubicBezTo>
                  <a:cubicBezTo>
                    <a:pt x="17" y="62"/>
                    <a:pt x="17" y="62"/>
                    <a:pt x="17" y="62"/>
                  </a:cubicBezTo>
                  <a:cubicBezTo>
                    <a:pt x="2" y="62"/>
                    <a:pt x="2" y="62"/>
                    <a:pt x="2" y="62"/>
                  </a:cubicBezTo>
                  <a:cubicBezTo>
                    <a:pt x="1" y="62"/>
                    <a:pt x="0" y="63"/>
                    <a:pt x="0" y="64"/>
                  </a:cubicBezTo>
                  <a:cubicBezTo>
                    <a:pt x="0" y="65"/>
                    <a:pt x="1" y="66"/>
                    <a:pt x="2" y="66"/>
                  </a:cubicBezTo>
                  <a:cubicBezTo>
                    <a:pt x="17" y="66"/>
                    <a:pt x="17" y="66"/>
                    <a:pt x="17" y="66"/>
                  </a:cubicBezTo>
                  <a:cubicBezTo>
                    <a:pt x="17" y="68"/>
                    <a:pt x="17" y="68"/>
                    <a:pt x="17" y="68"/>
                  </a:cubicBezTo>
                  <a:cubicBezTo>
                    <a:pt x="19" y="90"/>
                    <a:pt x="38" y="109"/>
                    <a:pt x="60" y="111"/>
                  </a:cubicBezTo>
                  <a:cubicBezTo>
                    <a:pt x="62" y="111"/>
                    <a:pt x="62" y="111"/>
                    <a:pt x="62" y="111"/>
                  </a:cubicBezTo>
                  <a:cubicBezTo>
                    <a:pt x="62" y="126"/>
                    <a:pt x="62" y="126"/>
                    <a:pt x="62" y="126"/>
                  </a:cubicBezTo>
                  <a:cubicBezTo>
                    <a:pt x="62" y="127"/>
                    <a:pt x="63" y="128"/>
                    <a:pt x="64" y="128"/>
                  </a:cubicBezTo>
                  <a:cubicBezTo>
                    <a:pt x="65" y="128"/>
                    <a:pt x="66" y="127"/>
                    <a:pt x="66" y="126"/>
                  </a:cubicBezTo>
                  <a:cubicBezTo>
                    <a:pt x="66" y="111"/>
                    <a:pt x="66" y="111"/>
                    <a:pt x="66" y="111"/>
                  </a:cubicBezTo>
                  <a:cubicBezTo>
                    <a:pt x="68" y="111"/>
                    <a:pt x="68" y="111"/>
                    <a:pt x="68" y="111"/>
                  </a:cubicBezTo>
                  <a:cubicBezTo>
                    <a:pt x="90" y="109"/>
                    <a:pt x="109" y="90"/>
                    <a:pt x="111" y="68"/>
                  </a:cubicBezTo>
                  <a:cubicBezTo>
                    <a:pt x="111" y="66"/>
                    <a:pt x="111" y="66"/>
                    <a:pt x="111" y="66"/>
                  </a:cubicBezTo>
                  <a:cubicBezTo>
                    <a:pt x="126" y="66"/>
                    <a:pt x="126" y="66"/>
                    <a:pt x="126" y="66"/>
                  </a:cubicBezTo>
                  <a:cubicBezTo>
                    <a:pt x="127" y="66"/>
                    <a:pt x="128" y="65"/>
                    <a:pt x="128" y="64"/>
                  </a:cubicBezTo>
                  <a:cubicBezTo>
                    <a:pt x="128" y="63"/>
                    <a:pt x="127" y="62"/>
                    <a:pt x="126" y="62"/>
                  </a:cubicBezTo>
                  <a:close/>
                  <a:moveTo>
                    <a:pt x="62" y="106"/>
                  </a:moveTo>
                  <a:cubicBezTo>
                    <a:pt x="60" y="106"/>
                    <a:pt x="60" y="106"/>
                    <a:pt x="60" y="106"/>
                  </a:cubicBezTo>
                  <a:cubicBezTo>
                    <a:pt x="56" y="106"/>
                    <a:pt x="52" y="105"/>
                    <a:pt x="48" y="103"/>
                  </a:cubicBezTo>
                  <a:cubicBezTo>
                    <a:pt x="43" y="101"/>
                    <a:pt x="38" y="98"/>
                    <a:pt x="34" y="94"/>
                  </a:cubicBezTo>
                  <a:cubicBezTo>
                    <a:pt x="30" y="90"/>
                    <a:pt x="27" y="85"/>
                    <a:pt x="25" y="80"/>
                  </a:cubicBezTo>
                  <a:cubicBezTo>
                    <a:pt x="23" y="76"/>
                    <a:pt x="22" y="72"/>
                    <a:pt x="22" y="68"/>
                  </a:cubicBezTo>
                  <a:cubicBezTo>
                    <a:pt x="22" y="66"/>
                    <a:pt x="22" y="66"/>
                    <a:pt x="22" y="66"/>
                  </a:cubicBezTo>
                  <a:cubicBezTo>
                    <a:pt x="62" y="66"/>
                    <a:pt x="62" y="66"/>
                    <a:pt x="62" y="66"/>
                  </a:cubicBezTo>
                  <a:lnTo>
                    <a:pt x="62" y="106"/>
                  </a:lnTo>
                  <a:close/>
                  <a:moveTo>
                    <a:pt x="62" y="62"/>
                  </a:moveTo>
                  <a:cubicBezTo>
                    <a:pt x="22" y="62"/>
                    <a:pt x="22" y="62"/>
                    <a:pt x="22" y="62"/>
                  </a:cubicBezTo>
                  <a:cubicBezTo>
                    <a:pt x="22" y="60"/>
                    <a:pt x="22" y="60"/>
                    <a:pt x="22" y="60"/>
                  </a:cubicBezTo>
                  <a:cubicBezTo>
                    <a:pt x="22" y="56"/>
                    <a:pt x="23" y="52"/>
                    <a:pt x="25" y="48"/>
                  </a:cubicBezTo>
                  <a:cubicBezTo>
                    <a:pt x="27" y="43"/>
                    <a:pt x="30" y="38"/>
                    <a:pt x="34" y="34"/>
                  </a:cubicBezTo>
                  <a:cubicBezTo>
                    <a:pt x="38" y="30"/>
                    <a:pt x="43" y="27"/>
                    <a:pt x="48" y="25"/>
                  </a:cubicBezTo>
                  <a:cubicBezTo>
                    <a:pt x="52" y="23"/>
                    <a:pt x="56" y="22"/>
                    <a:pt x="60" y="22"/>
                  </a:cubicBezTo>
                  <a:cubicBezTo>
                    <a:pt x="62" y="22"/>
                    <a:pt x="62" y="22"/>
                    <a:pt x="62" y="22"/>
                  </a:cubicBezTo>
                  <a:lnTo>
                    <a:pt x="62" y="62"/>
                  </a:lnTo>
                  <a:close/>
                  <a:moveTo>
                    <a:pt x="106" y="68"/>
                  </a:moveTo>
                  <a:cubicBezTo>
                    <a:pt x="106" y="72"/>
                    <a:pt x="105" y="76"/>
                    <a:pt x="103" y="80"/>
                  </a:cubicBezTo>
                  <a:cubicBezTo>
                    <a:pt x="101" y="85"/>
                    <a:pt x="98" y="90"/>
                    <a:pt x="94" y="94"/>
                  </a:cubicBezTo>
                  <a:cubicBezTo>
                    <a:pt x="90" y="98"/>
                    <a:pt x="85" y="101"/>
                    <a:pt x="80" y="103"/>
                  </a:cubicBezTo>
                  <a:cubicBezTo>
                    <a:pt x="76" y="105"/>
                    <a:pt x="72" y="106"/>
                    <a:pt x="68" y="106"/>
                  </a:cubicBezTo>
                  <a:cubicBezTo>
                    <a:pt x="66" y="106"/>
                    <a:pt x="66" y="106"/>
                    <a:pt x="66" y="106"/>
                  </a:cubicBezTo>
                  <a:cubicBezTo>
                    <a:pt x="66" y="66"/>
                    <a:pt x="66" y="66"/>
                    <a:pt x="66" y="66"/>
                  </a:cubicBezTo>
                  <a:cubicBezTo>
                    <a:pt x="106" y="66"/>
                    <a:pt x="106" y="66"/>
                    <a:pt x="106" y="66"/>
                  </a:cubicBezTo>
                  <a:lnTo>
                    <a:pt x="106" y="68"/>
                  </a:lnTo>
                  <a:close/>
                  <a:moveTo>
                    <a:pt x="66" y="62"/>
                  </a:moveTo>
                  <a:cubicBezTo>
                    <a:pt x="66" y="22"/>
                    <a:pt x="66" y="22"/>
                    <a:pt x="66" y="22"/>
                  </a:cubicBezTo>
                  <a:cubicBezTo>
                    <a:pt x="68" y="22"/>
                    <a:pt x="68" y="22"/>
                    <a:pt x="68" y="22"/>
                  </a:cubicBezTo>
                  <a:cubicBezTo>
                    <a:pt x="72" y="22"/>
                    <a:pt x="76" y="23"/>
                    <a:pt x="80" y="25"/>
                  </a:cubicBezTo>
                  <a:cubicBezTo>
                    <a:pt x="85" y="27"/>
                    <a:pt x="90" y="30"/>
                    <a:pt x="94" y="34"/>
                  </a:cubicBezTo>
                  <a:cubicBezTo>
                    <a:pt x="98" y="38"/>
                    <a:pt x="101" y="43"/>
                    <a:pt x="103" y="48"/>
                  </a:cubicBezTo>
                  <a:cubicBezTo>
                    <a:pt x="105" y="52"/>
                    <a:pt x="106" y="56"/>
                    <a:pt x="106" y="60"/>
                  </a:cubicBezTo>
                  <a:cubicBezTo>
                    <a:pt x="106" y="62"/>
                    <a:pt x="106" y="62"/>
                    <a:pt x="106" y="62"/>
                  </a:cubicBezTo>
                  <a:lnTo>
                    <a:pt x="66" y="62"/>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nvGrpSpPr>
          <p:cNvPr id="108" name="组合 107"/>
          <p:cNvGrpSpPr/>
          <p:nvPr/>
        </p:nvGrpSpPr>
        <p:grpSpPr>
          <a:xfrm>
            <a:off x="6482818" y="1981875"/>
            <a:ext cx="504000" cy="504000"/>
            <a:chOff x="7982080" y="3120819"/>
            <a:chExt cx="504000" cy="504000"/>
          </a:xfrm>
        </p:grpSpPr>
        <p:sp>
          <p:nvSpPr>
            <p:cNvPr id="109" name="椭圆 108"/>
            <p:cNvSpPr/>
            <p:nvPr/>
          </p:nvSpPr>
          <p:spPr>
            <a:xfrm>
              <a:off x="7982080" y="3120819"/>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0" name="Freeform 73"/>
            <p:cNvSpPr>
              <a:spLocks noChangeAspect="1" noEditPoints="1"/>
            </p:cNvSpPr>
            <p:nvPr/>
          </p:nvSpPr>
          <p:spPr bwMode="auto">
            <a:xfrm>
              <a:off x="8072080" y="3190343"/>
              <a:ext cx="324000" cy="364952"/>
            </a:xfrm>
            <a:custGeom>
              <a:avLst/>
              <a:gdLst>
                <a:gd name="T0" fmla="*/ 114 w 114"/>
                <a:gd name="T1" fmla="*/ 95 h 128"/>
                <a:gd name="T2" fmla="*/ 114 w 114"/>
                <a:gd name="T3" fmla="*/ 34 h 128"/>
                <a:gd name="T4" fmla="*/ 112 w 114"/>
                <a:gd name="T5" fmla="*/ 32 h 128"/>
                <a:gd name="T6" fmla="*/ 58 w 114"/>
                <a:gd name="T7" fmla="*/ 1 h 128"/>
                <a:gd name="T8" fmla="*/ 57 w 114"/>
                <a:gd name="T9" fmla="*/ 0 h 128"/>
                <a:gd name="T10" fmla="*/ 56 w 114"/>
                <a:gd name="T11" fmla="*/ 1 h 128"/>
                <a:gd name="T12" fmla="*/ 1 w 114"/>
                <a:gd name="T13" fmla="*/ 32 h 128"/>
                <a:gd name="T14" fmla="*/ 0 w 114"/>
                <a:gd name="T15" fmla="*/ 34 h 128"/>
                <a:gd name="T16" fmla="*/ 0 w 114"/>
                <a:gd name="T17" fmla="*/ 94 h 128"/>
                <a:gd name="T18" fmla="*/ 0 w 114"/>
                <a:gd name="T19" fmla="*/ 95 h 128"/>
                <a:gd name="T20" fmla="*/ 1 w 114"/>
                <a:gd name="T21" fmla="*/ 97 h 128"/>
                <a:gd name="T22" fmla="*/ 56 w 114"/>
                <a:gd name="T23" fmla="*/ 128 h 128"/>
                <a:gd name="T24" fmla="*/ 58 w 114"/>
                <a:gd name="T25" fmla="*/ 128 h 128"/>
                <a:gd name="T26" fmla="*/ 112 w 114"/>
                <a:gd name="T27" fmla="*/ 97 h 128"/>
                <a:gd name="T28" fmla="*/ 114 w 114"/>
                <a:gd name="T29" fmla="*/ 95 h 128"/>
                <a:gd name="T30" fmla="*/ 55 w 114"/>
                <a:gd name="T31" fmla="*/ 122 h 128"/>
                <a:gd name="T32" fmla="*/ 5 w 114"/>
                <a:gd name="T33" fmla="*/ 93 h 128"/>
                <a:gd name="T34" fmla="*/ 5 w 114"/>
                <a:gd name="T35" fmla="*/ 38 h 128"/>
                <a:gd name="T36" fmla="*/ 55 w 114"/>
                <a:gd name="T37" fmla="*/ 67 h 128"/>
                <a:gd name="T38" fmla="*/ 55 w 114"/>
                <a:gd name="T39" fmla="*/ 122 h 128"/>
                <a:gd name="T40" fmla="*/ 57 w 114"/>
                <a:gd name="T41" fmla="*/ 63 h 128"/>
                <a:gd name="T42" fmla="*/ 7 w 114"/>
                <a:gd name="T43" fmla="*/ 34 h 128"/>
                <a:gd name="T44" fmla="*/ 57 w 114"/>
                <a:gd name="T45" fmla="*/ 5 h 128"/>
                <a:gd name="T46" fmla="*/ 107 w 114"/>
                <a:gd name="T47" fmla="*/ 34 h 128"/>
                <a:gd name="T48" fmla="*/ 57 w 114"/>
                <a:gd name="T49" fmla="*/ 63 h 128"/>
                <a:gd name="T50" fmla="*/ 109 w 114"/>
                <a:gd name="T51" fmla="*/ 93 h 128"/>
                <a:gd name="T52" fmla="*/ 59 w 114"/>
                <a:gd name="T53" fmla="*/ 122 h 128"/>
                <a:gd name="T54" fmla="*/ 59 w 114"/>
                <a:gd name="T55" fmla="*/ 67 h 128"/>
                <a:gd name="T56" fmla="*/ 109 w 114"/>
                <a:gd name="T57" fmla="*/ 38 h 128"/>
                <a:gd name="T58" fmla="*/ 109 w 114"/>
                <a:gd name="T59" fmla="*/ 9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28">
                  <a:moveTo>
                    <a:pt x="114" y="95"/>
                  </a:moveTo>
                  <a:cubicBezTo>
                    <a:pt x="114" y="34"/>
                    <a:pt x="114" y="34"/>
                    <a:pt x="114" y="34"/>
                  </a:cubicBezTo>
                  <a:cubicBezTo>
                    <a:pt x="114" y="33"/>
                    <a:pt x="113" y="32"/>
                    <a:pt x="112" y="32"/>
                  </a:cubicBezTo>
                  <a:cubicBezTo>
                    <a:pt x="58" y="1"/>
                    <a:pt x="58" y="1"/>
                    <a:pt x="58" y="1"/>
                  </a:cubicBezTo>
                  <a:cubicBezTo>
                    <a:pt x="58" y="0"/>
                    <a:pt x="57" y="0"/>
                    <a:pt x="57" y="0"/>
                  </a:cubicBezTo>
                  <a:cubicBezTo>
                    <a:pt x="57" y="0"/>
                    <a:pt x="56" y="0"/>
                    <a:pt x="56" y="1"/>
                  </a:cubicBezTo>
                  <a:cubicBezTo>
                    <a:pt x="1" y="32"/>
                    <a:pt x="1" y="32"/>
                    <a:pt x="1" y="32"/>
                  </a:cubicBezTo>
                  <a:cubicBezTo>
                    <a:pt x="1" y="32"/>
                    <a:pt x="0" y="33"/>
                    <a:pt x="0" y="34"/>
                  </a:cubicBezTo>
                  <a:cubicBezTo>
                    <a:pt x="0" y="94"/>
                    <a:pt x="0" y="94"/>
                    <a:pt x="0" y="94"/>
                  </a:cubicBezTo>
                  <a:cubicBezTo>
                    <a:pt x="0" y="94"/>
                    <a:pt x="0" y="95"/>
                    <a:pt x="0" y="95"/>
                  </a:cubicBezTo>
                  <a:cubicBezTo>
                    <a:pt x="0" y="95"/>
                    <a:pt x="1" y="96"/>
                    <a:pt x="1" y="97"/>
                  </a:cubicBezTo>
                  <a:cubicBezTo>
                    <a:pt x="56" y="128"/>
                    <a:pt x="56" y="128"/>
                    <a:pt x="56" y="128"/>
                  </a:cubicBezTo>
                  <a:cubicBezTo>
                    <a:pt x="56" y="128"/>
                    <a:pt x="57" y="128"/>
                    <a:pt x="58" y="128"/>
                  </a:cubicBezTo>
                  <a:cubicBezTo>
                    <a:pt x="112" y="97"/>
                    <a:pt x="112" y="97"/>
                    <a:pt x="112" y="97"/>
                  </a:cubicBezTo>
                  <a:cubicBezTo>
                    <a:pt x="113" y="96"/>
                    <a:pt x="114" y="95"/>
                    <a:pt x="114" y="95"/>
                  </a:cubicBezTo>
                  <a:close/>
                  <a:moveTo>
                    <a:pt x="55" y="122"/>
                  </a:moveTo>
                  <a:cubicBezTo>
                    <a:pt x="5" y="93"/>
                    <a:pt x="5" y="93"/>
                    <a:pt x="5" y="93"/>
                  </a:cubicBezTo>
                  <a:cubicBezTo>
                    <a:pt x="5" y="38"/>
                    <a:pt x="5" y="38"/>
                    <a:pt x="5" y="38"/>
                  </a:cubicBezTo>
                  <a:cubicBezTo>
                    <a:pt x="55" y="67"/>
                    <a:pt x="55" y="67"/>
                    <a:pt x="55" y="67"/>
                  </a:cubicBezTo>
                  <a:lnTo>
                    <a:pt x="55" y="122"/>
                  </a:lnTo>
                  <a:close/>
                  <a:moveTo>
                    <a:pt x="57" y="63"/>
                  </a:moveTo>
                  <a:cubicBezTo>
                    <a:pt x="7" y="34"/>
                    <a:pt x="7" y="34"/>
                    <a:pt x="7" y="34"/>
                  </a:cubicBezTo>
                  <a:cubicBezTo>
                    <a:pt x="57" y="5"/>
                    <a:pt x="57" y="5"/>
                    <a:pt x="57" y="5"/>
                  </a:cubicBezTo>
                  <a:cubicBezTo>
                    <a:pt x="107" y="34"/>
                    <a:pt x="107" y="34"/>
                    <a:pt x="107" y="34"/>
                  </a:cubicBezTo>
                  <a:lnTo>
                    <a:pt x="57" y="63"/>
                  </a:lnTo>
                  <a:close/>
                  <a:moveTo>
                    <a:pt x="109" y="93"/>
                  </a:moveTo>
                  <a:cubicBezTo>
                    <a:pt x="59" y="122"/>
                    <a:pt x="59" y="122"/>
                    <a:pt x="59" y="122"/>
                  </a:cubicBezTo>
                  <a:cubicBezTo>
                    <a:pt x="59" y="67"/>
                    <a:pt x="59" y="67"/>
                    <a:pt x="59" y="67"/>
                  </a:cubicBezTo>
                  <a:cubicBezTo>
                    <a:pt x="109" y="38"/>
                    <a:pt x="109" y="38"/>
                    <a:pt x="109" y="38"/>
                  </a:cubicBezTo>
                  <a:lnTo>
                    <a:pt x="109" y="93"/>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nvGrpSpPr>
          <p:cNvPr id="111" name="组合 110"/>
          <p:cNvGrpSpPr/>
          <p:nvPr/>
        </p:nvGrpSpPr>
        <p:grpSpPr>
          <a:xfrm>
            <a:off x="6503750" y="4068852"/>
            <a:ext cx="504000" cy="504000"/>
            <a:chOff x="4613213" y="5317762"/>
            <a:chExt cx="504000" cy="504000"/>
          </a:xfrm>
        </p:grpSpPr>
        <p:sp>
          <p:nvSpPr>
            <p:cNvPr id="112" name="椭圆 111"/>
            <p:cNvSpPr/>
            <p:nvPr/>
          </p:nvSpPr>
          <p:spPr>
            <a:xfrm>
              <a:off x="4613213" y="5317762"/>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3" name="组合 112"/>
            <p:cNvGrpSpPr>
              <a:grpSpLocks noChangeAspect="1"/>
            </p:cNvGrpSpPr>
            <p:nvPr/>
          </p:nvGrpSpPr>
          <p:grpSpPr>
            <a:xfrm>
              <a:off x="4775213" y="5422357"/>
              <a:ext cx="180000" cy="294810"/>
              <a:chOff x="8350250" y="5110163"/>
              <a:chExt cx="293688" cy="481012"/>
            </a:xfrm>
            <a:solidFill>
              <a:schemeClr val="bg1"/>
            </a:solidFill>
          </p:grpSpPr>
          <p:sp>
            <p:nvSpPr>
              <p:cNvPr id="114" name="Freeform 52"/>
              <p:cNvSpPr/>
              <p:nvPr/>
            </p:nvSpPr>
            <p:spPr bwMode="auto">
              <a:xfrm>
                <a:off x="8350250" y="5327650"/>
                <a:ext cx="293688" cy="263525"/>
              </a:xfrm>
              <a:custGeom>
                <a:avLst/>
                <a:gdLst>
                  <a:gd name="T0" fmla="*/ 69 w 78"/>
                  <a:gd name="T1" fmla="*/ 65 h 70"/>
                  <a:gd name="T2" fmla="*/ 41 w 78"/>
                  <a:gd name="T3" fmla="*/ 65 h 70"/>
                  <a:gd name="T4" fmla="*/ 41 w 78"/>
                  <a:gd name="T5" fmla="*/ 43 h 70"/>
                  <a:gd name="T6" fmla="*/ 43 w 78"/>
                  <a:gd name="T7" fmla="*/ 42 h 70"/>
                  <a:gd name="T8" fmla="*/ 78 w 78"/>
                  <a:gd name="T9" fmla="*/ 3 h 70"/>
                  <a:gd name="T10" fmla="*/ 76 w 78"/>
                  <a:gd name="T11" fmla="*/ 0 h 70"/>
                  <a:gd name="T12" fmla="*/ 74 w 78"/>
                  <a:gd name="T13" fmla="*/ 3 h 70"/>
                  <a:gd name="T14" fmla="*/ 64 w 78"/>
                  <a:gd name="T15" fmla="*/ 27 h 70"/>
                  <a:gd name="T16" fmla="*/ 39 w 78"/>
                  <a:gd name="T17" fmla="*/ 38 h 70"/>
                  <a:gd name="T18" fmla="*/ 14 w 78"/>
                  <a:gd name="T19" fmla="*/ 27 h 70"/>
                  <a:gd name="T20" fmla="*/ 4 w 78"/>
                  <a:gd name="T21" fmla="*/ 4 h 70"/>
                  <a:gd name="T22" fmla="*/ 4 w 78"/>
                  <a:gd name="T23" fmla="*/ 3 h 70"/>
                  <a:gd name="T24" fmla="*/ 2 w 78"/>
                  <a:gd name="T25" fmla="*/ 0 h 70"/>
                  <a:gd name="T26" fmla="*/ 0 w 78"/>
                  <a:gd name="T27" fmla="*/ 2 h 70"/>
                  <a:gd name="T28" fmla="*/ 0 w 78"/>
                  <a:gd name="T29" fmla="*/ 4 h 70"/>
                  <a:gd name="T30" fmla="*/ 35 w 78"/>
                  <a:gd name="T31" fmla="*/ 42 h 70"/>
                  <a:gd name="T32" fmla="*/ 37 w 78"/>
                  <a:gd name="T33" fmla="*/ 43 h 70"/>
                  <a:gd name="T34" fmla="*/ 37 w 78"/>
                  <a:gd name="T35" fmla="*/ 65 h 70"/>
                  <a:gd name="T36" fmla="*/ 9 w 78"/>
                  <a:gd name="T37" fmla="*/ 65 h 70"/>
                  <a:gd name="T38" fmla="*/ 7 w 78"/>
                  <a:gd name="T39" fmla="*/ 68 h 70"/>
                  <a:gd name="T40" fmla="*/ 9 w 78"/>
                  <a:gd name="T41" fmla="*/ 70 h 70"/>
                  <a:gd name="T42" fmla="*/ 69 w 78"/>
                  <a:gd name="T43" fmla="*/ 70 h 70"/>
                  <a:gd name="T44" fmla="*/ 71 w 78"/>
                  <a:gd name="T45" fmla="*/ 68 h 70"/>
                  <a:gd name="T46" fmla="*/ 69 w 78"/>
                  <a:gd name="T4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0">
                    <a:moveTo>
                      <a:pt x="69" y="65"/>
                    </a:moveTo>
                    <a:cubicBezTo>
                      <a:pt x="41" y="65"/>
                      <a:pt x="41" y="65"/>
                      <a:pt x="41" y="65"/>
                    </a:cubicBezTo>
                    <a:cubicBezTo>
                      <a:pt x="41" y="43"/>
                      <a:pt x="41" y="43"/>
                      <a:pt x="41" y="43"/>
                    </a:cubicBezTo>
                    <a:cubicBezTo>
                      <a:pt x="43" y="42"/>
                      <a:pt x="43" y="42"/>
                      <a:pt x="43" y="42"/>
                    </a:cubicBezTo>
                    <a:cubicBezTo>
                      <a:pt x="63" y="40"/>
                      <a:pt x="78" y="23"/>
                      <a:pt x="78" y="3"/>
                    </a:cubicBezTo>
                    <a:cubicBezTo>
                      <a:pt x="78" y="2"/>
                      <a:pt x="77" y="0"/>
                      <a:pt x="76" y="0"/>
                    </a:cubicBezTo>
                    <a:cubicBezTo>
                      <a:pt x="75" y="0"/>
                      <a:pt x="74" y="2"/>
                      <a:pt x="74" y="3"/>
                    </a:cubicBezTo>
                    <a:cubicBezTo>
                      <a:pt x="74" y="12"/>
                      <a:pt x="70" y="21"/>
                      <a:pt x="64" y="27"/>
                    </a:cubicBezTo>
                    <a:cubicBezTo>
                      <a:pt x="57" y="34"/>
                      <a:pt x="48" y="38"/>
                      <a:pt x="39" y="38"/>
                    </a:cubicBezTo>
                    <a:cubicBezTo>
                      <a:pt x="30" y="38"/>
                      <a:pt x="21" y="34"/>
                      <a:pt x="14" y="27"/>
                    </a:cubicBezTo>
                    <a:cubicBezTo>
                      <a:pt x="8" y="21"/>
                      <a:pt x="5" y="13"/>
                      <a:pt x="4" y="4"/>
                    </a:cubicBezTo>
                    <a:cubicBezTo>
                      <a:pt x="4" y="3"/>
                      <a:pt x="4" y="3"/>
                      <a:pt x="4" y="3"/>
                    </a:cubicBezTo>
                    <a:cubicBezTo>
                      <a:pt x="4" y="1"/>
                      <a:pt x="3" y="0"/>
                      <a:pt x="2" y="0"/>
                    </a:cubicBezTo>
                    <a:cubicBezTo>
                      <a:pt x="1" y="0"/>
                      <a:pt x="0" y="1"/>
                      <a:pt x="0" y="2"/>
                    </a:cubicBezTo>
                    <a:cubicBezTo>
                      <a:pt x="0" y="4"/>
                      <a:pt x="0" y="4"/>
                      <a:pt x="0" y="4"/>
                    </a:cubicBezTo>
                    <a:cubicBezTo>
                      <a:pt x="0" y="24"/>
                      <a:pt x="15" y="40"/>
                      <a:pt x="35" y="42"/>
                    </a:cubicBezTo>
                    <a:cubicBezTo>
                      <a:pt x="37" y="43"/>
                      <a:pt x="37" y="43"/>
                      <a:pt x="37" y="43"/>
                    </a:cubicBezTo>
                    <a:cubicBezTo>
                      <a:pt x="37" y="65"/>
                      <a:pt x="37" y="65"/>
                      <a:pt x="37" y="65"/>
                    </a:cubicBezTo>
                    <a:cubicBezTo>
                      <a:pt x="9" y="65"/>
                      <a:pt x="9" y="65"/>
                      <a:pt x="9" y="65"/>
                    </a:cubicBezTo>
                    <a:cubicBezTo>
                      <a:pt x="8" y="65"/>
                      <a:pt x="7" y="66"/>
                      <a:pt x="7" y="68"/>
                    </a:cubicBezTo>
                    <a:cubicBezTo>
                      <a:pt x="7" y="69"/>
                      <a:pt x="8" y="70"/>
                      <a:pt x="9" y="70"/>
                    </a:cubicBezTo>
                    <a:cubicBezTo>
                      <a:pt x="69" y="70"/>
                      <a:pt x="69" y="70"/>
                      <a:pt x="69" y="70"/>
                    </a:cubicBezTo>
                    <a:cubicBezTo>
                      <a:pt x="70" y="70"/>
                      <a:pt x="71" y="69"/>
                      <a:pt x="71" y="68"/>
                    </a:cubicBezTo>
                    <a:cubicBezTo>
                      <a:pt x="71" y="66"/>
                      <a:pt x="70" y="65"/>
                      <a:pt x="69" y="65"/>
                    </a:cubicBezTo>
                    <a:close/>
                  </a:path>
                </a:pathLst>
              </a:custGeom>
              <a:grp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sp>
            <p:nvSpPr>
              <p:cNvPr id="115" name="Freeform 53"/>
              <p:cNvSpPr>
                <a:spLocks noEditPoints="1"/>
              </p:cNvSpPr>
              <p:nvPr/>
            </p:nvSpPr>
            <p:spPr bwMode="auto">
              <a:xfrm>
                <a:off x="8402638" y="5110163"/>
                <a:ext cx="187325" cy="319088"/>
              </a:xfrm>
              <a:custGeom>
                <a:avLst/>
                <a:gdLst>
                  <a:gd name="T0" fmla="*/ 25 w 50"/>
                  <a:gd name="T1" fmla="*/ 85 h 85"/>
                  <a:gd name="T2" fmla="*/ 50 w 50"/>
                  <a:gd name="T3" fmla="*/ 61 h 85"/>
                  <a:gd name="T4" fmla="*/ 50 w 50"/>
                  <a:gd name="T5" fmla="*/ 25 h 85"/>
                  <a:gd name="T6" fmla="*/ 25 w 50"/>
                  <a:gd name="T7" fmla="*/ 0 h 85"/>
                  <a:gd name="T8" fmla="*/ 0 w 50"/>
                  <a:gd name="T9" fmla="*/ 25 h 85"/>
                  <a:gd name="T10" fmla="*/ 0 w 50"/>
                  <a:gd name="T11" fmla="*/ 61 h 85"/>
                  <a:gd name="T12" fmla="*/ 25 w 50"/>
                  <a:gd name="T13" fmla="*/ 85 h 85"/>
                  <a:gd name="T14" fmla="*/ 7 w 50"/>
                  <a:gd name="T15" fmla="*/ 16 h 85"/>
                  <a:gd name="T16" fmla="*/ 11 w 50"/>
                  <a:gd name="T17" fmla="*/ 10 h 85"/>
                  <a:gd name="T18" fmla="*/ 25 w 50"/>
                  <a:gd name="T19" fmla="*/ 5 h 85"/>
                  <a:gd name="T20" fmla="*/ 39 w 50"/>
                  <a:gd name="T21" fmla="*/ 10 h 85"/>
                  <a:gd name="T22" fmla="*/ 43 w 50"/>
                  <a:gd name="T23" fmla="*/ 16 h 85"/>
                  <a:gd name="T24" fmla="*/ 44 w 50"/>
                  <a:gd name="T25" fmla="*/ 18 h 85"/>
                  <a:gd name="T26" fmla="*/ 6 w 50"/>
                  <a:gd name="T27" fmla="*/ 18 h 85"/>
                  <a:gd name="T28" fmla="*/ 7 w 50"/>
                  <a:gd name="T29" fmla="*/ 16 h 85"/>
                  <a:gd name="T30" fmla="*/ 5 w 50"/>
                  <a:gd name="T31" fmla="*/ 23 h 85"/>
                  <a:gd name="T32" fmla="*/ 45 w 50"/>
                  <a:gd name="T33" fmla="*/ 23 h 85"/>
                  <a:gd name="T34" fmla="*/ 45 w 50"/>
                  <a:gd name="T35" fmla="*/ 25 h 85"/>
                  <a:gd name="T36" fmla="*/ 45 w 50"/>
                  <a:gd name="T37" fmla="*/ 33 h 85"/>
                  <a:gd name="T38" fmla="*/ 5 w 50"/>
                  <a:gd name="T39" fmla="*/ 33 h 85"/>
                  <a:gd name="T40" fmla="*/ 5 w 50"/>
                  <a:gd name="T41" fmla="*/ 23 h 85"/>
                  <a:gd name="T42" fmla="*/ 5 w 50"/>
                  <a:gd name="T43" fmla="*/ 37 h 85"/>
                  <a:gd name="T44" fmla="*/ 45 w 50"/>
                  <a:gd name="T45" fmla="*/ 37 h 85"/>
                  <a:gd name="T46" fmla="*/ 45 w 50"/>
                  <a:gd name="T47" fmla="*/ 48 h 85"/>
                  <a:gd name="T48" fmla="*/ 5 w 50"/>
                  <a:gd name="T49" fmla="*/ 48 h 85"/>
                  <a:gd name="T50" fmla="*/ 5 w 50"/>
                  <a:gd name="T51" fmla="*/ 37 h 85"/>
                  <a:gd name="T52" fmla="*/ 5 w 50"/>
                  <a:gd name="T53" fmla="*/ 61 h 85"/>
                  <a:gd name="T54" fmla="*/ 5 w 50"/>
                  <a:gd name="T55" fmla="*/ 52 h 85"/>
                  <a:gd name="T56" fmla="*/ 45 w 50"/>
                  <a:gd name="T57" fmla="*/ 52 h 85"/>
                  <a:gd name="T58" fmla="*/ 45 w 50"/>
                  <a:gd name="T59" fmla="*/ 63 h 85"/>
                  <a:gd name="T60" fmla="*/ 5 w 50"/>
                  <a:gd name="T61" fmla="*/ 63 h 85"/>
                  <a:gd name="T62" fmla="*/ 5 w 50"/>
                  <a:gd name="T63" fmla="*/ 61 h 85"/>
                  <a:gd name="T64" fmla="*/ 6 w 50"/>
                  <a:gd name="T65" fmla="*/ 67 h 85"/>
                  <a:gd name="T66" fmla="*/ 44 w 50"/>
                  <a:gd name="T67" fmla="*/ 67 h 85"/>
                  <a:gd name="T68" fmla="*/ 43 w 50"/>
                  <a:gd name="T69" fmla="*/ 69 h 85"/>
                  <a:gd name="T70" fmla="*/ 39 w 50"/>
                  <a:gd name="T71" fmla="*/ 75 h 85"/>
                  <a:gd name="T72" fmla="*/ 25 w 50"/>
                  <a:gd name="T73" fmla="*/ 81 h 85"/>
                  <a:gd name="T74" fmla="*/ 11 w 50"/>
                  <a:gd name="T75" fmla="*/ 75 h 85"/>
                  <a:gd name="T76" fmla="*/ 7 w 50"/>
                  <a:gd name="T77" fmla="*/ 69 h 85"/>
                  <a:gd name="T78" fmla="*/ 6 w 50"/>
                  <a:gd name="T7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85">
                    <a:moveTo>
                      <a:pt x="25" y="85"/>
                    </a:moveTo>
                    <a:cubicBezTo>
                      <a:pt x="39" y="85"/>
                      <a:pt x="50" y="74"/>
                      <a:pt x="50" y="61"/>
                    </a:cubicBezTo>
                    <a:cubicBezTo>
                      <a:pt x="50" y="25"/>
                      <a:pt x="50" y="25"/>
                      <a:pt x="50" y="25"/>
                    </a:cubicBezTo>
                    <a:cubicBezTo>
                      <a:pt x="50" y="11"/>
                      <a:pt x="39" y="0"/>
                      <a:pt x="25" y="0"/>
                    </a:cubicBezTo>
                    <a:cubicBezTo>
                      <a:pt x="11" y="0"/>
                      <a:pt x="0" y="11"/>
                      <a:pt x="0" y="25"/>
                    </a:cubicBezTo>
                    <a:cubicBezTo>
                      <a:pt x="0" y="61"/>
                      <a:pt x="0" y="61"/>
                      <a:pt x="0" y="61"/>
                    </a:cubicBezTo>
                    <a:cubicBezTo>
                      <a:pt x="0" y="74"/>
                      <a:pt x="11" y="85"/>
                      <a:pt x="25" y="85"/>
                    </a:cubicBezTo>
                    <a:close/>
                    <a:moveTo>
                      <a:pt x="7" y="16"/>
                    </a:moveTo>
                    <a:cubicBezTo>
                      <a:pt x="8" y="14"/>
                      <a:pt x="9" y="12"/>
                      <a:pt x="11" y="10"/>
                    </a:cubicBezTo>
                    <a:cubicBezTo>
                      <a:pt x="15" y="7"/>
                      <a:pt x="20" y="5"/>
                      <a:pt x="25" y="5"/>
                    </a:cubicBezTo>
                    <a:cubicBezTo>
                      <a:pt x="30" y="5"/>
                      <a:pt x="35" y="7"/>
                      <a:pt x="39" y="10"/>
                    </a:cubicBezTo>
                    <a:cubicBezTo>
                      <a:pt x="41" y="12"/>
                      <a:pt x="42" y="14"/>
                      <a:pt x="43" y="16"/>
                    </a:cubicBezTo>
                    <a:cubicBezTo>
                      <a:pt x="44" y="18"/>
                      <a:pt x="44" y="18"/>
                      <a:pt x="44" y="18"/>
                    </a:cubicBezTo>
                    <a:cubicBezTo>
                      <a:pt x="6" y="18"/>
                      <a:pt x="6" y="18"/>
                      <a:pt x="6" y="18"/>
                    </a:cubicBezTo>
                    <a:lnTo>
                      <a:pt x="7" y="16"/>
                    </a:lnTo>
                    <a:close/>
                    <a:moveTo>
                      <a:pt x="5" y="23"/>
                    </a:moveTo>
                    <a:cubicBezTo>
                      <a:pt x="45" y="23"/>
                      <a:pt x="45" y="23"/>
                      <a:pt x="45" y="23"/>
                    </a:cubicBezTo>
                    <a:cubicBezTo>
                      <a:pt x="45" y="25"/>
                      <a:pt x="45" y="25"/>
                      <a:pt x="45" y="25"/>
                    </a:cubicBezTo>
                    <a:cubicBezTo>
                      <a:pt x="45" y="33"/>
                      <a:pt x="45" y="33"/>
                      <a:pt x="45" y="33"/>
                    </a:cubicBezTo>
                    <a:cubicBezTo>
                      <a:pt x="5" y="33"/>
                      <a:pt x="5" y="33"/>
                      <a:pt x="5" y="33"/>
                    </a:cubicBezTo>
                    <a:lnTo>
                      <a:pt x="5" y="23"/>
                    </a:lnTo>
                    <a:close/>
                    <a:moveTo>
                      <a:pt x="5" y="37"/>
                    </a:moveTo>
                    <a:cubicBezTo>
                      <a:pt x="45" y="37"/>
                      <a:pt x="45" y="37"/>
                      <a:pt x="45" y="37"/>
                    </a:cubicBezTo>
                    <a:cubicBezTo>
                      <a:pt x="45" y="48"/>
                      <a:pt x="45" y="48"/>
                      <a:pt x="45" y="48"/>
                    </a:cubicBezTo>
                    <a:cubicBezTo>
                      <a:pt x="5" y="48"/>
                      <a:pt x="5" y="48"/>
                      <a:pt x="5" y="48"/>
                    </a:cubicBezTo>
                    <a:lnTo>
                      <a:pt x="5" y="37"/>
                    </a:lnTo>
                    <a:close/>
                    <a:moveTo>
                      <a:pt x="5" y="61"/>
                    </a:moveTo>
                    <a:cubicBezTo>
                      <a:pt x="5" y="52"/>
                      <a:pt x="5" y="52"/>
                      <a:pt x="5" y="52"/>
                    </a:cubicBezTo>
                    <a:cubicBezTo>
                      <a:pt x="45" y="52"/>
                      <a:pt x="45" y="52"/>
                      <a:pt x="45" y="52"/>
                    </a:cubicBezTo>
                    <a:cubicBezTo>
                      <a:pt x="45" y="63"/>
                      <a:pt x="45" y="63"/>
                      <a:pt x="45" y="63"/>
                    </a:cubicBezTo>
                    <a:cubicBezTo>
                      <a:pt x="5" y="63"/>
                      <a:pt x="5" y="63"/>
                      <a:pt x="5" y="63"/>
                    </a:cubicBezTo>
                    <a:lnTo>
                      <a:pt x="5" y="61"/>
                    </a:lnTo>
                    <a:close/>
                    <a:moveTo>
                      <a:pt x="6" y="67"/>
                    </a:moveTo>
                    <a:cubicBezTo>
                      <a:pt x="44" y="67"/>
                      <a:pt x="44" y="67"/>
                      <a:pt x="44" y="67"/>
                    </a:cubicBezTo>
                    <a:cubicBezTo>
                      <a:pt x="43" y="69"/>
                      <a:pt x="43" y="69"/>
                      <a:pt x="43" y="69"/>
                    </a:cubicBezTo>
                    <a:cubicBezTo>
                      <a:pt x="42" y="71"/>
                      <a:pt x="41" y="73"/>
                      <a:pt x="39" y="75"/>
                    </a:cubicBezTo>
                    <a:cubicBezTo>
                      <a:pt x="35" y="79"/>
                      <a:pt x="30" y="81"/>
                      <a:pt x="25" y="81"/>
                    </a:cubicBezTo>
                    <a:cubicBezTo>
                      <a:pt x="20" y="81"/>
                      <a:pt x="15" y="79"/>
                      <a:pt x="11" y="75"/>
                    </a:cubicBezTo>
                    <a:cubicBezTo>
                      <a:pt x="9" y="73"/>
                      <a:pt x="8" y="71"/>
                      <a:pt x="7" y="69"/>
                    </a:cubicBezTo>
                    <a:lnTo>
                      <a:pt x="6" y="67"/>
                    </a:lnTo>
                    <a:close/>
                  </a:path>
                </a:pathLst>
              </a:custGeom>
              <a:grp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grpSp>
        <p:nvGrpSpPr>
          <p:cNvPr id="116" name="组合 115"/>
          <p:cNvGrpSpPr/>
          <p:nvPr/>
        </p:nvGrpSpPr>
        <p:grpSpPr>
          <a:xfrm>
            <a:off x="4786101" y="1975168"/>
            <a:ext cx="504000" cy="504000"/>
            <a:chOff x="4613213" y="3130275"/>
            <a:chExt cx="504000" cy="504000"/>
          </a:xfrm>
        </p:grpSpPr>
        <p:sp>
          <p:nvSpPr>
            <p:cNvPr id="117" name="椭圆 116"/>
            <p:cNvSpPr/>
            <p:nvPr/>
          </p:nvSpPr>
          <p:spPr>
            <a:xfrm>
              <a:off x="4613213" y="3130275"/>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8" name="Freeform 105"/>
            <p:cNvSpPr>
              <a:spLocks noChangeAspect="1" noEditPoints="1"/>
            </p:cNvSpPr>
            <p:nvPr/>
          </p:nvSpPr>
          <p:spPr bwMode="auto">
            <a:xfrm>
              <a:off x="4703213" y="3237919"/>
              <a:ext cx="324000" cy="288713"/>
            </a:xfrm>
            <a:custGeom>
              <a:avLst/>
              <a:gdLst>
                <a:gd name="T0" fmla="*/ 101 w 128"/>
                <a:gd name="T1" fmla="*/ 41 h 114"/>
                <a:gd name="T2" fmla="*/ 125 w 128"/>
                <a:gd name="T3" fmla="*/ 17 h 114"/>
                <a:gd name="T4" fmla="*/ 128 w 128"/>
                <a:gd name="T5" fmla="*/ 10 h 114"/>
                <a:gd name="T6" fmla="*/ 125 w 128"/>
                <a:gd name="T7" fmla="*/ 3 h 114"/>
                <a:gd name="T8" fmla="*/ 111 w 128"/>
                <a:gd name="T9" fmla="*/ 3 h 114"/>
                <a:gd name="T10" fmla="*/ 87 w 128"/>
                <a:gd name="T11" fmla="*/ 27 h 114"/>
                <a:gd name="T12" fmla="*/ 6 w 128"/>
                <a:gd name="T13" fmla="*/ 27 h 114"/>
                <a:gd name="T14" fmla="*/ 0 w 128"/>
                <a:gd name="T15" fmla="*/ 33 h 114"/>
                <a:gd name="T16" fmla="*/ 0 w 128"/>
                <a:gd name="T17" fmla="*/ 108 h 114"/>
                <a:gd name="T18" fmla="*/ 6 w 128"/>
                <a:gd name="T19" fmla="*/ 114 h 114"/>
                <a:gd name="T20" fmla="*/ 95 w 128"/>
                <a:gd name="T21" fmla="*/ 114 h 114"/>
                <a:gd name="T22" fmla="*/ 101 w 128"/>
                <a:gd name="T23" fmla="*/ 108 h 114"/>
                <a:gd name="T24" fmla="*/ 101 w 128"/>
                <a:gd name="T25" fmla="*/ 41 h 114"/>
                <a:gd name="T26" fmla="*/ 96 w 128"/>
                <a:gd name="T27" fmla="*/ 109 h 114"/>
                <a:gd name="T28" fmla="*/ 5 w 128"/>
                <a:gd name="T29" fmla="*/ 109 h 114"/>
                <a:gd name="T30" fmla="*/ 5 w 128"/>
                <a:gd name="T31" fmla="*/ 32 h 114"/>
                <a:gd name="T32" fmla="*/ 83 w 128"/>
                <a:gd name="T33" fmla="*/ 32 h 114"/>
                <a:gd name="T34" fmla="*/ 63 w 128"/>
                <a:gd name="T35" fmla="*/ 52 h 114"/>
                <a:gd name="T36" fmla="*/ 62 w 128"/>
                <a:gd name="T37" fmla="*/ 54 h 114"/>
                <a:gd name="T38" fmla="*/ 62 w 128"/>
                <a:gd name="T39" fmla="*/ 64 h 114"/>
                <a:gd name="T40" fmla="*/ 63 w 128"/>
                <a:gd name="T41" fmla="*/ 66 h 114"/>
                <a:gd name="T42" fmla="*/ 64 w 128"/>
                <a:gd name="T43" fmla="*/ 66 h 114"/>
                <a:gd name="T44" fmla="*/ 75 w 128"/>
                <a:gd name="T45" fmla="*/ 66 h 114"/>
                <a:gd name="T46" fmla="*/ 76 w 128"/>
                <a:gd name="T47" fmla="*/ 66 h 114"/>
                <a:gd name="T48" fmla="*/ 76 w 128"/>
                <a:gd name="T49" fmla="*/ 66 h 114"/>
                <a:gd name="T50" fmla="*/ 96 w 128"/>
                <a:gd name="T51" fmla="*/ 46 h 114"/>
                <a:gd name="T52" fmla="*/ 96 w 128"/>
                <a:gd name="T53" fmla="*/ 109 h 114"/>
                <a:gd name="T54" fmla="*/ 74 w 128"/>
                <a:gd name="T55" fmla="*/ 62 h 114"/>
                <a:gd name="T56" fmla="*/ 67 w 128"/>
                <a:gd name="T57" fmla="*/ 62 h 114"/>
                <a:gd name="T58" fmla="*/ 67 w 128"/>
                <a:gd name="T59" fmla="*/ 55 h 114"/>
                <a:gd name="T60" fmla="*/ 115 w 128"/>
                <a:gd name="T61" fmla="*/ 6 h 114"/>
                <a:gd name="T62" fmla="*/ 118 w 128"/>
                <a:gd name="T63" fmla="*/ 5 h 114"/>
                <a:gd name="T64" fmla="*/ 122 w 128"/>
                <a:gd name="T65" fmla="*/ 6 h 114"/>
                <a:gd name="T66" fmla="*/ 122 w 128"/>
                <a:gd name="T67" fmla="*/ 14 h 114"/>
                <a:gd name="T68" fmla="*/ 74 w 128"/>
                <a:gd name="T69"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4">
                  <a:moveTo>
                    <a:pt x="101" y="41"/>
                  </a:moveTo>
                  <a:cubicBezTo>
                    <a:pt x="125" y="17"/>
                    <a:pt x="125" y="17"/>
                    <a:pt x="125" y="17"/>
                  </a:cubicBezTo>
                  <a:cubicBezTo>
                    <a:pt x="127" y="15"/>
                    <a:pt x="128" y="13"/>
                    <a:pt x="128" y="10"/>
                  </a:cubicBezTo>
                  <a:cubicBezTo>
                    <a:pt x="128" y="8"/>
                    <a:pt x="127" y="5"/>
                    <a:pt x="125" y="3"/>
                  </a:cubicBezTo>
                  <a:cubicBezTo>
                    <a:pt x="121" y="0"/>
                    <a:pt x="115" y="0"/>
                    <a:pt x="111" y="3"/>
                  </a:cubicBezTo>
                  <a:cubicBezTo>
                    <a:pt x="87" y="27"/>
                    <a:pt x="87" y="27"/>
                    <a:pt x="87" y="27"/>
                  </a:cubicBezTo>
                  <a:cubicBezTo>
                    <a:pt x="6" y="27"/>
                    <a:pt x="6" y="27"/>
                    <a:pt x="6" y="27"/>
                  </a:cubicBezTo>
                  <a:cubicBezTo>
                    <a:pt x="3" y="27"/>
                    <a:pt x="0" y="30"/>
                    <a:pt x="0" y="33"/>
                  </a:cubicBezTo>
                  <a:cubicBezTo>
                    <a:pt x="0" y="108"/>
                    <a:pt x="0" y="108"/>
                    <a:pt x="0" y="108"/>
                  </a:cubicBezTo>
                  <a:cubicBezTo>
                    <a:pt x="0" y="111"/>
                    <a:pt x="3" y="114"/>
                    <a:pt x="6" y="114"/>
                  </a:cubicBezTo>
                  <a:cubicBezTo>
                    <a:pt x="95" y="114"/>
                    <a:pt x="95" y="114"/>
                    <a:pt x="95" y="114"/>
                  </a:cubicBezTo>
                  <a:cubicBezTo>
                    <a:pt x="98" y="114"/>
                    <a:pt x="101" y="111"/>
                    <a:pt x="101" y="108"/>
                  </a:cubicBezTo>
                  <a:lnTo>
                    <a:pt x="101" y="41"/>
                  </a:lnTo>
                  <a:close/>
                  <a:moveTo>
                    <a:pt x="96" y="109"/>
                  </a:moveTo>
                  <a:cubicBezTo>
                    <a:pt x="5" y="109"/>
                    <a:pt x="5" y="109"/>
                    <a:pt x="5" y="109"/>
                  </a:cubicBezTo>
                  <a:cubicBezTo>
                    <a:pt x="5" y="32"/>
                    <a:pt x="5" y="32"/>
                    <a:pt x="5" y="32"/>
                  </a:cubicBezTo>
                  <a:cubicBezTo>
                    <a:pt x="83" y="32"/>
                    <a:pt x="83" y="32"/>
                    <a:pt x="83" y="32"/>
                  </a:cubicBezTo>
                  <a:cubicBezTo>
                    <a:pt x="63" y="52"/>
                    <a:pt x="63" y="52"/>
                    <a:pt x="63" y="52"/>
                  </a:cubicBezTo>
                  <a:cubicBezTo>
                    <a:pt x="62" y="52"/>
                    <a:pt x="62" y="53"/>
                    <a:pt x="62" y="54"/>
                  </a:cubicBezTo>
                  <a:cubicBezTo>
                    <a:pt x="62" y="64"/>
                    <a:pt x="62" y="64"/>
                    <a:pt x="62" y="64"/>
                  </a:cubicBezTo>
                  <a:cubicBezTo>
                    <a:pt x="62" y="65"/>
                    <a:pt x="62" y="65"/>
                    <a:pt x="63" y="66"/>
                  </a:cubicBezTo>
                  <a:cubicBezTo>
                    <a:pt x="63" y="66"/>
                    <a:pt x="64" y="66"/>
                    <a:pt x="64" y="66"/>
                  </a:cubicBezTo>
                  <a:cubicBezTo>
                    <a:pt x="75" y="66"/>
                    <a:pt x="75" y="66"/>
                    <a:pt x="75" y="66"/>
                  </a:cubicBezTo>
                  <a:cubicBezTo>
                    <a:pt x="75" y="66"/>
                    <a:pt x="76" y="66"/>
                    <a:pt x="76" y="66"/>
                  </a:cubicBezTo>
                  <a:cubicBezTo>
                    <a:pt x="76" y="66"/>
                    <a:pt x="76" y="66"/>
                    <a:pt x="76" y="66"/>
                  </a:cubicBezTo>
                  <a:cubicBezTo>
                    <a:pt x="96" y="46"/>
                    <a:pt x="96" y="46"/>
                    <a:pt x="96" y="46"/>
                  </a:cubicBezTo>
                  <a:lnTo>
                    <a:pt x="96" y="109"/>
                  </a:lnTo>
                  <a:close/>
                  <a:moveTo>
                    <a:pt x="74" y="62"/>
                  </a:moveTo>
                  <a:cubicBezTo>
                    <a:pt x="67" y="62"/>
                    <a:pt x="67" y="62"/>
                    <a:pt x="67" y="62"/>
                  </a:cubicBezTo>
                  <a:cubicBezTo>
                    <a:pt x="67" y="55"/>
                    <a:pt x="67" y="55"/>
                    <a:pt x="67" y="55"/>
                  </a:cubicBezTo>
                  <a:cubicBezTo>
                    <a:pt x="115" y="6"/>
                    <a:pt x="115" y="6"/>
                    <a:pt x="115" y="6"/>
                  </a:cubicBezTo>
                  <a:cubicBezTo>
                    <a:pt x="116" y="5"/>
                    <a:pt x="118" y="5"/>
                    <a:pt x="118" y="5"/>
                  </a:cubicBezTo>
                  <a:cubicBezTo>
                    <a:pt x="119" y="5"/>
                    <a:pt x="121" y="5"/>
                    <a:pt x="122" y="6"/>
                  </a:cubicBezTo>
                  <a:cubicBezTo>
                    <a:pt x="124" y="8"/>
                    <a:pt x="124" y="12"/>
                    <a:pt x="122" y="14"/>
                  </a:cubicBezTo>
                  <a:lnTo>
                    <a:pt x="74" y="62"/>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sp>
        <p:nvSpPr>
          <p:cNvPr id="119" name="椭圆 118"/>
          <p:cNvSpPr/>
          <p:nvPr/>
        </p:nvSpPr>
        <p:spPr>
          <a:xfrm>
            <a:off x="5762537" y="4189705"/>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cxnSp>
        <p:nvCxnSpPr>
          <p:cNvPr id="120" name="直接连接符 119"/>
          <p:cNvCxnSpPr/>
          <p:nvPr/>
        </p:nvCxnSpPr>
        <p:spPr>
          <a:xfrm>
            <a:off x="4902486" y="4287307"/>
            <a:ext cx="2032000" cy="0"/>
          </a:xfrm>
          <a:prstGeom prst="line">
            <a:avLst/>
          </a:prstGeom>
          <a:ln>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21" name="组合 120"/>
          <p:cNvGrpSpPr/>
          <p:nvPr/>
        </p:nvGrpSpPr>
        <p:grpSpPr>
          <a:xfrm>
            <a:off x="6479029" y="3074108"/>
            <a:ext cx="504000" cy="504000"/>
            <a:chOff x="7982080" y="5312514"/>
            <a:chExt cx="504000" cy="504000"/>
          </a:xfrm>
        </p:grpSpPr>
        <p:sp>
          <p:nvSpPr>
            <p:cNvPr id="122" name="椭圆 121"/>
            <p:cNvSpPr/>
            <p:nvPr/>
          </p:nvSpPr>
          <p:spPr>
            <a:xfrm>
              <a:off x="7982080" y="5312514"/>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3" name="Freeform 96"/>
            <p:cNvSpPr>
              <a:spLocks noChangeAspect="1" noEditPoints="1"/>
            </p:cNvSpPr>
            <p:nvPr/>
          </p:nvSpPr>
          <p:spPr bwMode="auto">
            <a:xfrm>
              <a:off x="8072080" y="5401977"/>
              <a:ext cx="324000" cy="325074"/>
            </a:xfrm>
            <a:custGeom>
              <a:avLst/>
              <a:gdLst>
                <a:gd name="T0" fmla="*/ 64 w 128"/>
                <a:gd name="T1" fmla="*/ 128 h 128"/>
                <a:gd name="T2" fmla="*/ 20 w 128"/>
                <a:gd name="T3" fmla="*/ 24 h 128"/>
                <a:gd name="T4" fmla="*/ 48 w 128"/>
                <a:gd name="T5" fmla="*/ 7 h 128"/>
                <a:gd name="T6" fmla="*/ 33 w 128"/>
                <a:gd name="T7" fmla="*/ 30 h 128"/>
                <a:gd name="T8" fmla="*/ 21 w 128"/>
                <a:gd name="T9" fmla="*/ 26 h 128"/>
                <a:gd name="T10" fmla="*/ 5 w 128"/>
                <a:gd name="T11" fmla="*/ 60 h 128"/>
                <a:gd name="T12" fmla="*/ 16 w 128"/>
                <a:gd name="T13" fmla="*/ 29 h 128"/>
                <a:gd name="T14" fmla="*/ 30 w 128"/>
                <a:gd name="T15" fmla="*/ 35 h 128"/>
                <a:gd name="T16" fmla="*/ 24 w 128"/>
                <a:gd name="T17" fmla="*/ 62 h 128"/>
                <a:gd name="T18" fmla="*/ 17 w 128"/>
                <a:gd name="T19" fmla="*/ 98 h 128"/>
                <a:gd name="T20" fmla="*/ 9 w 128"/>
                <a:gd name="T21" fmla="*/ 87 h 128"/>
                <a:gd name="T22" fmla="*/ 24 w 128"/>
                <a:gd name="T23" fmla="*/ 66 h 128"/>
                <a:gd name="T24" fmla="*/ 30 w 128"/>
                <a:gd name="T25" fmla="*/ 93 h 128"/>
                <a:gd name="T26" fmla="*/ 48 w 128"/>
                <a:gd name="T27" fmla="*/ 121 h 128"/>
                <a:gd name="T28" fmla="*/ 20 w 128"/>
                <a:gd name="T29" fmla="*/ 104 h 128"/>
                <a:gd name="T30" fmla="*/ 31 w 128"/>
                <a:gd name="T31" fmla="*/ 98 h 128"/>
                <a:gd name="T32" fmla="*/ 49 w 128"/>
                <a:gd name="T33" fmla="*/ 119 h 128"/>
                <a:gd name="T34" fmla="*/ 62 w 128"/>
                <a:gd name="T35" fmla="*/ 122 h 128"/>
                <a:gd name="T36" fmla="*/ 37 w 128"/>
                <a:gd name="T37" fmla="*/ 97 h 128"/>
                <a:gd name="T38" fmla="*/ 60 w 128"/>
                <a:gd name="T39" fmla="*/ 92 h 128"/>
                <a:gd name="T40" fmla="*/ 62 w 128"/>
                <a:gd name="T41" fmla="*/ 88 h 128"/>
                <a:gd name="T42" fmla="*/ 34 w 128"/>
                <a:gd name="T43" fmla="*/ 92 h 128"/>
                <a:gd name="T44" fmla="*/ 29 w 128"/>
                <a:gd name="T45" fmla="*/ 66 h 128"/>
                <a:gd name="T46" fmla="*/ 62 w 128"/>
                <a:gd name="T47" fmla="*/ 62 h 128"/>
                <a:gd name="T48" fmla="*/ 34 w 128"/>
                <a:gd name="T49" fmla="*/ 38 h 128"/>
                <a:gd name="T50" fmla="*/ 60 w 128"/>
                <a:gd name="T51" fmla="*/ 40 h 128"/>
                <a:gd name="T52" fmla="*/ 62 w 128"/>
                <a:gd name="T53" fmla="*/ 36 h 128"/>
                <a:gd name="T54" fmla="*/ 36 w 128"/>
                <a:gd name="T55" fmla="*/ 32 h 128"/>
                <a:gd name="T56" fmla="*/ 60 w 128"/>
                <a:gd name="T57" fmla="*/ 7 h 128"/>
                <a:gd name="T58" fmla="*/ 111 w 128"/>
                <a:gd name="T59" fmla="*/ 30 h 128"/>
                <a:gd name="T60" fmla="*/ 119 w 128"/>
                <a:gd name="T61" fmla="*/ 41 h 128"/>
                <a:gd name="T62" fmla="*/ 104 w 128"/>
                <a:gd name="T63" fmla="*/ 62 h 128"/>
                <a:gd name="T64" fmla="*/ 98 w 128"/>
                <a:gd name="T65" fmla="*/ 35 h 128"/>
                <a:gd name="T66" fmla="*/ 80 w 128"/>
                <a:gd name="T67" fmla="*/ 7 h 128"/>
                <a:gd name="T68" fmla="*/ 108 w 128"/>
                <a:gd name="T69" fmla="*/ 24 h 128"/>
                <a:gd name="T70" fmla="*/ 97 w 128"/>
                <a:gd name="T71" fmla="*/ 30 h 128"/>
                <a:gd name="T72" fmla="*/ 79 w 128"/>
                <a:gd name="T73" fmla="*/ 9 h 128"/>
                <a:gd name="T74" fmla="*/ 66 w 128"/>
                <a:gd name="T75" fmla="*/ 6 h 128"/>
                <a:gd name="T76" fmla="*/ 91 w 128"/>
                <a:gd name="T77" fmla="*/ 31 h 128"/>
                <a:gd name="T78" fmla="*/ 68 w 128"/>
                <a:gd name="T79" fmla="*/ 36 h 128"/>
                <a:gd name="T80" fmla="*/ 66 w 128"/>
                <a:gd name="T81" fmla="*/ 40 h 128"/>
                <a:gd name="T82" fmla="*/ 94 w 128"/>
                <a:gd name="T83" fmla="*/ 36 h 128"/>
                <a:gd name="T84" fmla="*/ 99 w 128"/>
                <a:gd name="T85" fmla="*/ 62 h 128"/>
                <a:gd name="T86" fmla="*/ 66 w 128"/>
                <a:gd name="T87" fmla="*/ 66 h 128"/>
                <a:gd name="T88" fmla="*/ 94 w 128"/>
                <a:gd name="T89" fmla="*/ 90 h 128"/>
                <a:gd name="T90" fmla="*/ 68 w 128"/>
                <a:gd name="T91" fmla="*/ 88 h 128"/>
                <a:gd name="T92" fmla="*/ 66 w 128"/>
                <a:gd name="T93" fmla="*/ 122 h 128"/>
                <a:gd name="T94" fmla="*/ 90 w 128"/>
                <a:gd name="T95" fmla="*/ 95 h 128"/>
                <a:gd name="T96" fmla="*/ 80 w 128"/>
                <a:gd name="T97" fmla="*/ 112 h 128"/>
                <a:gd name="T98" fmla="*/ 108 w 128"/>
                <a:gd name="T99" fmla="*/ 104 h 128"/>
                <a:gd name="T100" fmla="*/ 80 w 128"/>
                <a:gd name="T101" fmla="*/ 121 h 128"/>
                <a:gd name="T102" fmla="*/ 95 w 128"/>
                <a:gd name="T103" fmla="*/ 98 h 128"/>
                <a:gd name="T104" fmla="*/ 107 w 128"/>
                <a:gd name="T105" fmla="*/ 102 h 128"/>
                <a:gd name="T106" fmla="*/ 123 w 128"/>
                <a:gd name="T107" fmla="*/ 68 h 128"/>
                <a:gd name="T108" fmla="*/ 112 w 128"/>
                <a:gd name="T109" fmla="*/ 99 h 128"/>
                <a:gd name="T110" fmla="*/ 98 w 128"/>
                <a:gd name="T111" fmla="*/ 93 h 128"/>
                <a:gd name="T112" fmla="*/ 104 w 128"/>
                <a:gd name="T113"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20" y="24"/>
                  </a:moveTo>
                  <a:cubicBezTo>
                    <a:pt x="21" y="23"/>
                    <a:pt x="21" y="23"/>
                    <a:pt x="22" y="22"/>
                  </a:cubicBezTo>
                  <a:cubicBezTo>
                    <a:pt x="27" y="17"/>
                    <a:pt x="34" y="12"/>
                    <a:pt x="41" y="9"/>
                  </a:cubicBezTo>
                  <a:cubicBezTo>
                    <a:pt x="43" y="8"/>
                    <a:pt x="46" y="7"/>
                    <a:pt x="48" y="7"/>
                  </a:cubicBezTo>
                  <a:cubicBezTo>
                    <a:pt x="54" y="5"/>
                    <a:pt x="54" y="5"/>
                    <a:pt x="54" y="5"/>
                  </a:cubicBezTo>
                  <a:cubicBezTo>
                    <a:pt x="49" y="9"/>
                    <a:pt x="49" y="9"/>
                    <a:pt x="49" y="9"/>
                  </a:cubicBezTo>
                  <a:cubicBezTo>
                    <a:pt x="43" y="15"/>
                    <a:pt x="37" y="22"/>
                    <a:pt x="33" y="30"/>
                  </a:cubicBezTo>
                  <a:cubicBezTo>
                    <a:pt x="32" y="31"/>
                    <a:pt x="32" y="31"/>
                    <a:pt x="32" y="31"/>
                  </a:cubicBezTo>
                  <a:cubicBezTo>
                    <a:pt x="31" y="30"/>
                    <a:pt x="31" y="30"/>
                    <a:pt x="31" y="30"/>
                  </a:cubicBezTo>
                  <a:cubicBezTo>
                    <a:pt x="27" y="29"/>
                    <a:pt x="24" y="28"/>
                    <a:pt x="21" y="26"/>
                  </a:cubicBezTo>
                  <a:cubicBezTo>
                    <a:pt x="19" y="25"/>
                    <a:pt x="19" y="25"/>
                    <a:pt x="19" y="25"/>
                  </a:cubicBezTo>
                  <a:lnTo>
                    <a:pt x="20" y="24"/>
                  </a:lnTo>
                  <a:close/>
                  <a:moveTo>
                    <a:pt x="5" y="60"/>
                  </a:moveTo>
                  <a:cubicBezTo>
                    <a:pt x="5" y="54"/>
                    <a:pt x="7" y="47"/>
                    <a:pt x="9" y="41"/>
                  </a:cubicBezTo>
                  <a:cubicBezTo>
                    <a:pt x="11" y="37"/>
                    <a:pt x="13" y="33"/>
                    <a:pt x="15" y="30"/>
                  </a:cubicBezTo>
                  <a:cubicBezTo>
                    <a:pt x="16" y="29"/>
                    <a:pt x="16" y="29"/>
                    <a:pt x="16" y="29"/>
                  </a:cubicBezTo>
                  <a:cubicBezTo>
                    <a:pt x="17" y="30"/>
                    <a:pt x="17" y="30"/>
                    <a:pt x="17" y="30"/>
                  </a:cubicBezTo>
                  <a:cubicBezTo>
                    <a:pt x="21" y="31"/>
                    <a:pt x="25" y="33"/>
                    <a:pt x="29" y="34"/>
                  </a:cubicBezTo>
                  <a:cubicBezTo>
                    <a:pt x="30" y="35"/>
                    <a:pt x="30" y="35"/>
                    <a:pt x="30" y="35"/>
                  </a:cubicBezTo>
                  <a:cubicBezTo>
                    <a:pt x="29" y="36"/>
                    <a:pt x="29" y="36"/>
                    <a:pt x="29" y="36"/>
                  </a:cubicBezTo>
                  <a:cubicBezTo>
                    <a:pt x="26" y="44"/>
                    <a:pt x="24" y="52"/>
                    <a:pt x="24" y="60"/>
                  </a:cubicBezTo>
                  <a:cubicBezTo>
                    <a:pt x="24" y="62"/>
                    <a:pt x="24" y="62"/>
                    <a:pt x="24" y="62"/>
                  </a:cubicBezTo>
                  <a:cubicBezTo>
                    <a:pt x="5" y="62"/>
                    <a:pt x="5" y="62"/>
                    <a:pt x="5" y="62"/>
                  </a:cubicBezTo>
                  <a:lnTo>
                    <a:pt x="5" y="60"/>
                  </a:lnTo>
                  <a:close/>
                  <a:moveTo>
                    <a:pt x="17" y="98"/>
                  </a:moveTo>
                  <a:cubicBezTo>
                    <a:pt x="16" y="99"/>
                    <a:pt x="16" y="99"/>
                    <a:pt x="16" y="99"/>
                  </a:cubicBezTo>
                  <a:cubicBezTo>
                    <a:pt x="15" y="98"/>
                    <a:pt x="15" y="98"/>
                    <a:pt x="15" y="98"/>
                  </a:cubicBezTo>
                  <a:cubicBezTo>
                    <a:pt x="13" y="95"/>
                    <a:pt x="11" y="91"/>
                    <a:pt x="9" y="87"/>
                  </a:cubicBezTo>
                  <a:cubicBezTo>
                    <a:pt x="7" y="81"/>
                    <a:pt x="5" y="74"/>
                    <a:pt x="5" y="68"/>
                  </a:cubicBezTo>
                  <a:cubicBezTo>
                    <a:pt x="5" y="66"/>
                    <a:pt x="5" y="66"/>
                    <a:pt x="5" y="66"/>
                  </a:cubicBezTo>
                  <a:cubicBezTo>
                    <a:pt x="24" y="66"/>
                    <a:pt x="24" y="66"/>
                    <a:pt x="24" y="66"/>
                  </a:cubicBezTo>
                  <a:cubicBezTo>
                    <a:pt x="24" y="68"/>
                    <a:pt x="24" y="68"/>
                    <a:pt x="24" y="68"/>
                  </a:cubicBezTo>
                  <a:cubicBezTo>
                    <a:pt x="24" y="76"/>
                    <a:pt x="26" y="84"/>
                    <a:pt x="29" y="92"/>
                  </a:cubicBezTo>
                  <a:cubicBezTo>
                    <a:pt x="30" y="93"/>
                    <a:pt x="30" y="93"/>
                    <a:pt x="30" y="93"/>
                  </a:cubicBezTo>
                  <a:cubicBezTo>
                    <a:pt x="29" y="94"/>
                    <a:pt x="29" y="94"/>
                    <a:pt x="29" y="94"/>
                  </a:cubicBezTo>
                  <a:cubicBezTo>
                    <a:pt x="25" y="95"/>
                    <a:pt x="21" y="97"/>
                    <a:pt x="17" y="98"/>
                  </a:cubicBezTo>
                  <a:close/>
                  <a:moveTo>
                    <a:pt x="48" y="121"/>
                  </a:moveTo>
                  <a:cubicBezTo>
                    <a:pt x="46" y="121"/>
                    <a:pt x="43" y="120"/>
                    <a:pt x="41" y="119"/>
                  </a:cubicBezTo>
                  <a:cubicBezTo>
                    <a:pt x="34" y="116"/>
                    <a:pt x="27" y="112"/>
                    <a:pt x="22" y="106"/>
                  </a:cubicBezTo>
                  <a:cubicBezTo>
                    <a:pt x="21" y="105"/>
                    <a:pt x="21" y="105"/>
                    <a:pt x="20" y="104"/>
                  </a:cubicBezTo>
                  <a:cubicBezTo>
                    <a:pt x="19" y="103"/>
                    <a:pt x="19" y="103"/>
                    <a:pt x="19" y="103"/>
                  </a:cubicBezTo>
                  <a:cubicBezTo>
                    <a:pt x="21" y="102"/>
                    <a:pt x="21" y="102"/>
                    <a:pt x="21" y="102"/>
                  </a:cubicBezTo>
                  <a:cubicBezTo>
                    <a:pt x="24" y="100"/>
                    <a:pt x="27" y="99"/>
                    <a:pt x="31" y="98"/>
                  </a:cubicBezTo>
                  <a:cubicBezTo>
                    <a:pt x="32" y="97"/>
                    <a:pt x="32" y="97"/>
                    <a:pt x="32" y="97"/>
                  </a:cubicBezTo>
                  <a:cubicBezTo>
                    <a:pt x="33" y="98"/>
                    <a:pt x="33" y="98"/>
                    <a:pt x="33" y="98"/>
                  </a:cubicBezTo>
                  <a:cubicBezTo>
                    <a:pt x="37" y="106"/>
                    <a:pt x="43" y="113"/>
                    <a:pt x="49" y="119"/>
                  </a:cubicBezTo>
                  <a:cubicBezTo>
                    <a:pt x="54" y="123"/>
                    <a:pt x="54" y="123"/>
                    <a:pt x="54" y="123"/>
                  </a:cubicBezTo>
                  <a:lnTo>
                    <a:pt x="48" y="121"/>
                  </a:lnTo>
                  <a:close/>
                  <a:moveTo>
                    <a:pt x="62" y="122"/>
                  </a:moveTo>
                  <a:cubicBezTo>
                    <a:pt x="60" y="121"/>
                    <a:pt x="60" y="121"/>
                    <a:pt x="60" y="121"/>
                  </a:cubicBezTo>
                  <a:cubicBezTo>
                    <a:pt x="55" y="118"/>
                    <a:pt x="52" y="115"/>
                    <a:pt x="48" y="112"/>
                  </a:cubicBezTo>
                  <a:cubicBezTo>
                    <a:pt x="44" y="107"/>
                    <a:pt x="40" y="103"/>
                    <a:pt x="37" y="97"/>
                  </a:cubicBezTo>
                  <a:cubicBezTo>
                    <a:pt x="36" y="96"/>
                    <a:pt x="36" y="96"/>
                    <a:pt x="36" y="96"/>
                  </a:cubicBezTo>
                  <a:cubicBezTo>
                    <a:pt x="38" y="95"/>
                    <a:pt x="38" y="95"/>
                    <a:pt x="38" y="95"/>
                  </a:cubicBezTo>
                  <a:cubicBezTo>
                    <a:pt x="45" y="94"/>
                    <a:pt x="53" y="93"/>
                    <a:pt x="60" y="92"/>
                  </a:cubicBezTo>
                  <a:cubicBezTo>
                    <a:pt x="62" y="92"/>
                    <a:pt x="62" y="92"/>
                    <a:pt x="62" y="92"/>
                  </a:cubicBezTo>
                  <a:lnTo>
                    <a:pt x="62" y="122"/>
                  </a:lnTo>
                  <a:close/>
                  <a:moveTo>
                    <a:pt x="62" y="88"/>
                  </a:moveTo>
                  <a:cubicBezTo>
                    <a:pt x="60" y="88"/>
                    <a:pt x="60" y="88"/>
                    <a:pt x="60" y="88"/>
                  </a:cubicBezTo>
                  <a:cubicBezTo>
                    <a:pt x="52" y="88"/>
                    <a:pt x="44" y="89"/>
                    <a:pt x="36" y="91"/>
                  </a:cubicBezTo>
                  <a:cubicBezTo>
                    <a:pt x="34" y="92"/>
                    <a:pt x="34" y="92"/>
                    <a:pt x="34" y="92"/>
                  </a:cubicBezTo>
                  <a:cubicBezTo>
                    <a:pt x="34" y="90"/>
                    <a:pt x="34" y="90"/>
                    <a:pt x="34" y="90"/>
                  </a:cubicBezTo>
                  <a:cubicBezTo>
                    <a:pt x="31" y="83"/>
                    <a:pt x="29" y="76"/>
                    <a:pt x="29" y="68"/>
                  </a:cubicBezTo>
                  <a:cubicBezTo>
                    <a:pt x="29" y="66"/>
                    <a:pt x="29" y="66"/>
                    <a:pt x="29" y="66"/>
                  </a:cubicBezTo>
                  <a:cubicBezTo>
                    <a:pt x="62" y="66"/>
                    <a:pt x="62" y="66"/>
                    <a:pt x="62" y="66"/>
                  </a:cubicBezTo>
                  <a:lnTo>
                    <a:pt x="62" y="88"/>
                  </a:lnTo>
                  <a:close/>
                  <a:moveTo>
                    <a:pt x="62" y="62"/>
                  </a:moveTo>
                  <a:cubicBezTo>
                    <a:pt x="29" y="62"/>
                    <a:pt x="29" y="62"/>
                    <a:pt x="29" y="62"/>
                  </a:cubicBezTo>
                  <a:cubicBezTo>
                    <a:pt x="29" y="60"/>
                    <a:pt x="29" y="60"/>
                    <a:pt x="29" y="60"/>
                  </a:cubicBezTo>
                  <a:cubicBezTo>
                    <a:pt x="29" y="52"/>
                    <a:pt x="31" y="45"/>
                    <a:pt x="34" y="38"/>
                  </a:cubicBezTo>
                  <a:cubicBezTo>
                    <a:pt x="34" y="37"/>
                    <a:pt x="34" y="37"/>
                    <a:pt x="34" y="37"/>
                  </a:cubicBezTo>
                  <a:cubicBezTo>
                    <a:pt x="36" y="37"/>
                    <a:pt x="36" y="37"/>
                    <a:pt x="36" y="37"/>
                  </a:cubicBezTo>
                  <a:cubicBezTo>
                    <a:pt x="44" y="39"/>
                    <a:pt x="52" y="40"/>
                    <a:pt x="60" y="40"/>
                  </a:cubicBezTo>
                  <a:cubicBezTo>
                    <a:pt x="62" y="40"/>
                    <a:pt x="62" y="40"/>
                    <a:pt x="62" y="40"/>
                  </a:cubicBezTo>
                  <a:lnTo>
                    <a:pt x="62" y="62"/>
                  </a:lnTo>
                  <a:close/>
                  <a:moveTo>
                    <a:pt x="62" y="36"/>
                  </a:moveTo>
                  <a:cubicBezTo>
                    <a:pt x="60" y="36"/>
                    <a:pt x="60" y="36"/>
                    <a:pt x="60" y="36"/>
                  </a:cubicBezTo>
                  <a:cubicBezTo>
                    <a:pt x="53" y="35"/>
                    <a:pt x="45" y="34"/>
                    <a:pt x="38" y="33"/>
                  </a:cubicBezTo>
                  <a:cubicBezTo>
                    <a:pt x="36" y="32"/>
                    <a:pt x="36" y="32"/>
                    <a:pt x="36" y="32"/>
                  </a:cubicBezTo>
                  <a:cubicBezTo>
                    <a:pt x="37" y="31"/>
                    <a:pt x="37" y="31"/>
                    <a:pt x="37" y="31"/>
                  </a:cubicBezTo>
                  <a:cubicBezTo>
                    <a:pt x="40" y="25"/>
                    <a:pt x="44" y="21"/>
                    <a:pt x="48" y="17"/>
                  </a:cubicBezTo>
                  <a:cubicBezTo>
                    <a:pt x="52" y="13"/>
                    <a:pt x="55" y="10"/>
                    <a:pt x="60" y="7"/>
                  </a:cubicBezTo>
                  <a:cubicBezTo>
                    <a:pt x="62" y="6"/>
                    <a:pt x="62" y="6"/>
                    <a:pt x="62" y="6"/>
                  </a:cubicBezTo>
                  <a:lnTo>
                    <a:pt x="62" y="36"/>
                  </a:lnTo>
                  <a:close/>
                  <a:moveTo>
                    <a:pt x="111" y="30"/>
                  </a:moveTo>
                  <a:cubicBezTo>
                    <a:pt x="112" y="29"/>
                    <a:pt x="112" y="29"/>
                    <a:pt x="112" y="29"/>
                  </a:cubicBezTo>
                  <a:cubicBezTo>
                    <a:pt x="113" y="30"/>
                    <a:pt x="113" y="30"/>
                    <a:pt x="113" y="30"/>
                  </a:cubicBezTo>
                  <a:cubicBezTo>
                    <a:pt x="115" y="33"/>
                    <a:pt x="117" y="37"/>
                    <a:pt x="119" y="41"/>
                  </a:cubicBezTo>
                  <a:cubicBezTo>
                    <a:pt x="121" y="47"/>
                    <a:pt x="123" y="54"/>
                    <a:pt x="123" y="60"/>
                  </a:cubicBezTo>
                  <a:cubicBezTo>
                    <a:pt x="123" y="62"/>
                    <a:pt x="123" y="62"/>
                    <a:pt x="123" y="62"/>
                  </a:cubicBezTo>
                  <a:cubicBezTo>
                    <a:pt x="104" y="62"/>
                    <a:pt x="104" y="62"/>
                    <a:pt x="104" y="62"/>
                  </a:cubicBezTo>
                  <a:cubicBezTo>
                    <a:pt x="104" y="60"/>
                    <a:pt x="104" y="60"/>
                    <a:pt x="104" y="60"/>
                  </a:cubicBezTo>
                  <a:cubicBezTo>
                    <a:pt x="104" y="52"/>
                    <a:pt x="102" y="44"/>
                    <a:pt x="98" y="36"/>
                  </a:cubicBezTo>
                  <a:cubicBezTo>
                    <a:pt x="98" y="35"/>
                    <a:pt x="98" y="35"/>
                    <a:pt x="98" y="35"/>
                  </a:cubicBezTo>
                  <a:cubicBezTo>
                    <a:pt x="99" y="34"/>
                    <a:pt x="99" y="34"/>
                    <a:pt x="99" y="34"/>
                  </a:cubicBezTo>
                  <a:cubicBezTo>
                    <a:pt x="103" y="33"/>
                    <a:pt x="107" y="31"/>
                    <a:pt x="111" y="30"/>
                  </a:cubicBezTo>
                  <a:close/>
                  <a:moveTo>
                    <a:pt x="80" y="7"/>
                  </a:moveTo>
                  <a:cubicBezTo>
                    <a:pt x="82" y="7"/>
                    <a:pt x="85" y="8"/>
                    <a:pt x="87" y="9"/>
                  </a:cubicBezTo>
                  <a:cubicBezTo>
                    <a:pt x="94" y="12"/>
                    <a:pt x="101" y="17"/>
                    <a:pt x="106" y="22"/>
                  </a:cubicBezTo>
                  <a:cubicBezTo>
                    <a:pt x="107" y="23"/>
                    <a:pt x="107" y="23"/>
                    <a:pt x="108" y="24"/>
                  </a:cubicBezTo>
                  <a:cubicBezTo>
                    <a:pt x="109" y="25"/>
                    <a:pt x="109" y="25"/>
                    <a:pt x="109" y="25"/>
                  </a:cubicBezTo>
                  <a:cubicBezTo>
                    <a:pt x="107" y="26"/>
                    <a:pt x="107" y="26"/>
                    <a:pt x="107" y="26"/>
                  </a:cubicBezTo>
                  <a:cubicBezTo>
                    <a:pt x="104" y="28"/>
                    <a:pt x="101" y="29"/>
                    <a:pt x="97" y="30"/>
                  </a:cubicBezTo>
                  <a:cubicBezTo>
                    <a:pt x="96" y="31"/>
                    <a:pt x="96" y="31"/>
                    <a:pt x="96" y="31"/>
                  </a:cubicBezTo>
                  <a:cubicBezTo>
                    <a:pt x="95" y="30"/>
                    <a:pt x="95" y="30"/>
                    <a:pt x="95" y="30"/>
                  </a:cubicBezTo>
                  <a:cubicBezTo>
                    <a:pt x="91" y="22"/>
                    <a:pt x="85" y="15"/>
                    <a:pt x="79" y="9"/>
                  </a:cubicBezTo>
                  <a:cubicBezTo>
                    <a:pt x="74" y="5"/>
                    <a:pt x="74" y="5"/>
                    <a:pt x="74" y="5"/>
                  </a:cubicBezTo>
                  <a:lnTo>
                    <a:pt x="80" y="7"/>
                  </a:lnTo>
                  <a:close/>
                  <a:moveTo>
                    <a:pt x="66" y="6"/>
                  </a:moveTo>
                  <a:cubicBezTo>
                    <a:pt x="68" y="7"/>
                    <a:pt x="68" y="7"/>
                    <a:pt x="68" y="7"/>
                  </a:cubicBezTo>
                  <a:cubicBezTo>
                    <a:pt x="73" y="10"/>
                    <a:pt x="76" y="13"/>
                    <a:pt x="80" y="16"/>
                  </a:cubicBezTo>
                  <a:cubicBezTo>
                    <a:pt x="84" y="21"/>
                    <a:pt x="88" y="25"/>
                    <a:pt x="91" y="31"/>
                  </a:cubicBezTo>
                  <a:cubicBezTo>
                    <a:pt x="91" y="32"/>
                    <a:pt x="91" y="32"/>
                    <a:pt x="91" y="32"/>
                  </a:cubicBezTo>
                  <a:cubicBezTo>
                    <a:pt x="90" y="33"/>
                    <a:pt x="90" y="33"/>
                    <a:pt x="90" y="33"/>
                  </a:cubicBezTo>
                  <a:cubicBezTo>
                    <a:pt x="83" y="34"/>
                    <a:pt x="75" y="35"/>
                    <a:pt x="68" y="36"/>
                  </a:cubicBezTo>
                  <a:cubicBezTo>
                    <a:pt x="66" y="36"/>
                    <a:pt x="66" y="36"/>
                    <a:pt x="66" y="36"/>
                  </a:cubicBezTo>
                  <a:lnTo>
                    <a:pt x="66" y="6"/>
                  </a:lnTo>
                  <a:close/>
                  <a:moveTo>
                    <a:pt x="66" y="40"/>
                  </a:moveTo>
                  <a:cubicBezTo>
                    <a:pt x="68" y="40"/>
                    <a:pt x="68" y="40"/>
                    <a:pt x="68" y="40"/>
                  </a:cubicBezTo>
                  <a:cubicBezTo>
                    <a:pt x="76" y="40"/>
                    <a:pt x="84" y="39"/>
                    <a:pt x="92" y="37"/>
                  </a:cubicBezTo>
                  <a:cubicBezTo>
                    <a:pt x="94" y="36"/>
                    <a:pt x="94" y="36"/>
                    <a:pt x="94" y="36"/>
                  </a:cubicBezTo>
                  <a:cubicBezTo>
                    <a:pt x="94" y="38"/>
                    <a:pt x="94" y="38"/>
                    <a:pt x="94" y="38"/>
                  </a:cubicBezTo>
                  <a:cubicBezTo>
                    <a:pt x="97" y="45"/>
                    <a:pt x="99" y="52"/>
                    <a:pt x="99" y="60"/>
                  </a:cubicBezTo>
                  <a:cubicBezTo>
                    <a:pt x="99" y="62"/>
                    <a:pt x="99" y="62"/>
                    <a:pt x="99" y="62"/>
                  </a:cubicBezTo>
                  <a:cubicBezTo>
                    <a:pt x="66" y="62"/>
                    <a:pt x="66" y="62"/>
                    <a:pt x="66" y="62"/>
                  </a:cubicBezTo>
                  <a:lnTo>
                    <a:pt x="66" y="40"/>
                  </a:lnTo>
                  <a:close/>
                  <a:moveTo>
                    <a:pt x="66" y="66"/>
                  </a:moveTo>
                  <a:cubicBezTo>
                    <a:pt x="99" y="66"/>
                    <a:pt x="99" y="66"/>
                    <a:pt x="99" y="66"/>
                  </a:cubicBezTo>
                  <a:cubicBezTo>
                    <a:pt x="99" y="68"/>
                    <a:pt x="99" y="68"/>
                    <a:pt x="99" y="68"/>
                  </a:cubicBezTo>
                  <a:cubicBezTo>
                    <a:pt x="99" y="76"/>
                    <a:pt x="97" y="83"/>
                    <a:pt x="94" y="90"/>
                  </a:cubicBezTo>
                  <a:cubicBezTo>
                    <a:pt x="94" y="91"/>
                    <a:pt x="94" y="91"/>
                    <a:pt x="94" y="91"/>
                  </a:cubicBezTo>
                  <a:cubicBezTo>
                    <a:pt x="92" y="91"/>
                    <a:pt x="92" y="91"/>
                    <a:pt x="92" y="91"/>
                  </a:cubicBezTo>
                  <a:cubicBezTo>
                    <a:pt x="84" y="89"/>
                    <a:pt x="76" y="88"/>
                    <a:pt x="68" y="88"/>
                  </a:cubicBezTo>
                  <a:cubicBezTo>
                    <a:pt x="66" y="88"/>
                    <a:pt x="66" y="88"/>
                    <a:pt x="66" y="88"/>
                  </a:cubicBezTo>
                  <a:lnTo>
                    <a:pt x="66" y="66"/>
                  </a:lnTo>
                  <a:close/>
                  <a:moveTo>
                    <a:pt x="66" y="122"/>
                  </a:moveTo>
                  <a:cubicBezTo>
                    <a:pt x="66" y="92"/>
                    <a:pt x="66" y="92"/>
                    <a:pt x="66" y="92"/>
                  </a:cubicBezTo>
                  <a:cubicBezTo>
                    <a:pt x="68" y="92"/>
                    <a:pt x="68" y="92"/>
                    <a:pt x="68" y="92"/>
                  </a:cubicBezTo>
                  <a:cubicBezTo>
                    <a:pt x="75" y="93"/>
                    <a:pt x="83" y="94"/>
                    <a:pt x="90" y="95"/>
                  </a:cubicBezTo>
                  <a:cubicBezTo>
                    <a:pt x="91" y="96"/>
                    <a:pt x="91" y="96"/>
                    <a:pt x="91" y="96"/>
                  </a:cubicBezTo>
                  <a:cubicBezTo>
                    <a:pt x="91" y="97"/>
                    <a:pt x="91" y="97"/>
                    <a:pt x="91" y="97"/>
                  </a:cubicBezTo>
                  <a:cubicBezTo>
                    <a:pt x="88" y="103"/>
                    <a:pt x="84" y="107"/>
                    <a:pt x="80" y="112"/>
                  </a:cubicBezTo>
                  <a:cubicBezTo>
                    <a:pt x="76" y="115"/>
                    <a:pt x="73" y="118"/>
                    <a:pt x="68" y="121"/>
                  </a:cubicBezTo>
                  <a:lnTo>
                    <a:pt x="66" y="122"/>
                  </a:lnTo>
                  <a:close/>
                  <a:moveTo>
                    <a:pt x="108" y="104"/>
                  </a:moveTo>
                  <a:cubicBezTo>
                    <a:pt x="107" y="105"/>
                    <a:pt x="107" y="105"/>
                    <a:pt x="106" y="106"/>
                  </a:cubicBezTo>
                  <a:cubicBezTo>
                    <a:pt x="101" y="112"/>
                    <a:pt x="94" y="116"/>
                    <a:pt x="87" y="119"/>
                  </a:cubicBezTo>
                  <a:cubicBezTo>
                    <a:pt x="85" y="120"/>
                    <a:pt x="82" y="121"/>
                    <a:pt x="80" y="121"/>
                  </a:cubicBezTo>
                  <a:cubicBezTo>
                    <a:pt x="74" y="123"/>
                    <a:pt x="74" y="123"/>
                    <a:pt x="74" y="123"/>
                  </a:cubicBezTo>
                  <a:cubicBezTo>
                    <a:pt x="79" y="119"/>
                    <a:pt x="79" y="119"/>
                    <a:pt x="79" y="119"/>
                  </a:cubicBezTo>
                  <a:cubicBezTo>
                    <a:pt x="85" y="113"/>
                    <a:pt x="91" y="106"/>
                    <a:pt x="95" y="98"/>
                  </a:cubicBezTo>
                  <a:cubicBezTo>
                    <a:pt x="96" y="97"/>
                    <a:pt x="96" y="97"/>
                    <a:pt x="96" y="97"/>
                  </a:cubicBezTo>
                  <a:cubicBezTo>
                    <a:pt x="97" y="98"/>
                    <a:pt x="97" y="98"/>
                    <a:pt x="97" y="98"/>
                  </a:cubicBezTo>
                  <a:cubicBezTo>
                    <a:pt x="101" y="99"/>
                    <a:pt x="104" y="100"/>
                    <a:pt x="107" y="102"/>
                  </a:cubicBezTo>
                  <a:cubicBezTo>
                    <a:pt x="109" y="103"/>
                    <a:pt x="109" y="103"/>
                    <a:pt x="109" y="103"/>
                  </a:cubicBezTo>
                  <a:lnTo>
                    <a:pt x="108" y="104"/>
                  </a:lnTo>
                  <a:close/>
                  <a:moveTo>
                    <a:pt x="123" y="68"/>
                  </a:moveTo>
                  <a:cubicBezTo>
                    <a:pt x="123" y="74"/>
                    <a:pt x="121" y="81"/>
                    <a:pt x="119" y="87"/>
                  </a:cubicBezTo>
                  <a:cubicBezTo>
                    <a:pt x="117" y="91"/>
                    <a:pt x="115" y="95"/>
                    <a:pt x="113" y="98"/>
                  </a:cubicBezTo>
                  <a:cubicBezTo>
                    <a:pt x="112" y="99"/>
                    <a:pt x="112" y="99"/>
                    <a:pt x="112" y="99"/>
                  </a:cubicBezTo>
                  <a:cubicBezTo>
                    <a:pt x="111" y="98"/>
                    <a:pt x="111" y="98"/>
                    <a:pt x="111" y="98"/>
                  </a:cubicBezTo>
                  <a:cubicBezTo>
                    <a:pt x="107" y="97"/>
                    <a:pt x="103" y="95"/>
                    <a:pt x="99" y="94"/>
                  </a:cubicBezTo>
                  <a:cubicBezTo>
                    <a:pt x="98" y="93"/>
                    <a:pt x="98" y="93"/>
                    <a:pt x="98" y="93"/>
                  </a:cubicBezTo>
                  <a:cubicBezTo>
                    <a:pt x="98" y="92"/>
                    <a:pt x="98" y="92"/>
                    <a:pt x="98" y="92"/>
                  </a:cubicBezTo>
                  <a:cubicBezTo>
                    <a:pt x="102" y="84"/>
                    <a:pt x="104" y="76"/>
                    <a:pt x="104" y="68"/>
                  </a:cubicBezTo>
                  <a:cubicBezTo>
                    <a:pt x="104" y="66"/>
                    <a:pt x="104" y="66"/>
                    <a:pt x="104" y="66"/>
                  </a:cubicBezTo>
                  <a:cubicBezTo>
                    <a:pt x="123" y="66"/>
                    <a:pt x="123" y="66"/>
                    <a:pt x="123" y="66"/>
                  </a:cubicBezTo>
                  <a:lnTo>
                    <a:pt x="123" y="68"/>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nvGrpSpPr>
          <p:cNvPr id="124" name="组合 123"/>
          <p:cNvGrpSpPr/>
          <p:nvPr/>
        </p:nvGrpSpPr>
        <p:grpSpPr>
          <a:xfrm>
            <a:off x="4740486" y="3100764"/>
            <a:ext cx="504000" cy="504000"/>
            <a:chOff x="4613213" y="5317762"/>
            <a:chExt cx="504000" cy="504000"/>
          </a:xfrm>
        </p:grpSpPr>
        <p:sp>
          <p:nvSpPr>
            <p:cNvPr id="125" name="椭圆 124"/>
            <p:cNvSpPr/>
            <p:nvPr/>
          </p:nvSpPr>
          <p:spPr>
            <a:xfrm>
              <a:off x="4613213" y="5317762"/>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26" name="组合 125"/>
            <p:cNvGrpSpPr>
              <a:grpSpLocks noChangeAspect="1"/>
            </p:cNvGrpSpPr>
            <p:nvPr/>
          </p:nvGrpSpPr>
          <p:grpSpPr>
            <a:xfrm>
              <a:off x="4775213" y="5422357"/>
              <a:ext cx="180000" cy="294810"/>
              <a:chOff x="8350250" y="5110163"/>
              <a:chExt cx="293688" cy="481012"/>
            </a:xfrm>
            <a:solidFill>
              <a:schemeClr val="bg1"/>
            </a:solidFill>
          </p:grpSpPr>
          <p:sp>
            <p:nvSpPr>
              <p:cNvPr id="127" name="Freeform 52"/>
              <p:cNvSpPr/>
              <p:nvPr/>
            </p:nvSpPr>
            <p:spPr bwMode="auto">
              <a:xfrm>
                <a:off x="8350250" y="5327650"/>
                <a:ext cx="293688" cy="263525"/>
              </a:xfrm>
              <a:custGeom>
                <a:avLst/>
                <a:gdLst>
                  <a:gd name="T0" fmla="*/ 69 w 78"/>
                  <a:gd name="T1" fmla="*/ 65 h 70"/>
                  <a:gd name="T2" fmla="*/ 41 w 78"/>
                  <a:gd name="T3" fmla="*/ 65 h 70"/>
                  <a:gd name="T4" fmla="*/ 41 w 78"/>
                  <a:gd name="T5" fmla="*/ 43 h 70"/>
                  <a:gd name="T6" fmla="*/ 43 w 78"/>
                  <a:gd name="T7" fmla="*/ 42 h 70"/>
                  <a:gd name="T8" fmla="*/ 78 w 78"/>
                  <a:gd name="T9" fmla="*/ 3 h 70"/>
                  <a:gd name="T10" fmla="*/ 76 w 78"/>
                  <a:gd name="T11" fmla="*/ 0 h 70"/>
                  <a:gd name="T12" fmla="*/ 74 w 78"/>
                  <a:gd name="T13" fmla="*/ 3 h 70"/>
                  <a:gd name="T14" fmla="*/ 64 w 78"/>
                  <a:gd name="T15" fmla="*/ 27 h 70"/>
                  <a:gd name="T16" fmla="*/ 39 w 78"/>
                  <a:gd name="T17" fmla="*/ 38 h 70"/>
                  <a:gd name="T18" fmla="*/ 14 w 78"/>
                  <a:gd name="T19" fmla="*/ 27 h 70"/>
                  <a:gd name="T20" fmla="*/ 4 w 78"/>
                  <a:gd name="T21" fmla="*/ 4 h 70"/>
                  <a:gd name="T22" fmla="*/ 4 w 78"/>
                  <a:gd name="T23" fmla="*/ 3 h 70"/>
                  <a:gd name="T24" fmla="*/ 2 w 78"/>
                  <a:gd name="T25" fmla="*/ 0 h 70"/>
                  <a:gd name="T26" fmla="*/ 0 w 78"/>
                  <a:gd name="T27" fmla="*/ 2 h 70"/>
                  <a:gd name="T28" fmla="*/ 0 w 78"/>
                  <a:gd name="T29" fmla="*/ 4 h 70"/>
                  <a:gd name="T30" fmla="*/ 35 w 78"/>
                  <a:gd name="T31" fmla="*/ 42 h 70"/>
                  <a:gd name="T32" fmla="*/ 37 w 78"/>
                  <a:gd name="T33" fmla="*/ 43 h 70"/>
                  <a:gd name="T34" fmla="*/ 37 w 78"/>
                  <a:gd name="T35" fmla="*/ 65 h 70"/>
                  <a:gd name="T36" fmla="*/ 9 w 78"/>
                  <a:gd name="T37" fmla="*/ 65 h 70"/>
                  <a:gd name="T38" fmla="*/ 7 w 78"/>
                  <a:gd name="T39" fmla="*/ 68 h 70"/>
                  <a:gd name="T40" fmla="*/ 9 w 78"/>
                  <a:gd name="T41" fmla="*/ 70 h 70"/>
                  <a:gd name="T42" fmla="*/ 69 w 78"/>
                  <a:gd name="T43" fmla="*/ 70 h 70"/>
                  <a:gd name="T44" fmla="*/ 71 w 78"/>
                  <a:gd name="T45" fmla="*/ 68 h 70"/>
                  <a:gd name="T46" fmla="*/ 69 w 78"/>
                  <a:gd name="T47"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70">
                    <a:moveTo>
                      <a:pt x="69" y="65"/>
                    </a:moveTo>
                    <a:cubicBezTo>
                      <a:pt x="41" y="65"/>
                      <a:pt x="41" y="65"/>
                      <a:pt x="41" y="65"/>
                    </a:cubicBezTo>
                    <a:cubicBezTo>
                      <a:pt x="41" y="43"/>
                      <a:pt x="41" y="43"/>
                      <a:pt x="41" y="43"/>
                    </a:cubicBezTo>
                    <a:cubicBezTo>
                      <a:pt x="43" y="42"/>
                      <a:pt x="43" y="42"/>
                      <a:pt x="43" y="42"/>
                    </a:cubicBezTo>
                    <a:cubicBezTo>
                      <a:pt x="63" y="40"/>
                      <a:pt x="78" y="23"/>
                      <a:pt x="78" y="3"/>
                    </a:cubicBezTo>
                    <a:cubicBezTo>
                      <a:pt x="78" y="2"/>
                      <a:pt x="77" y="0"/>
                      <a:pt x="76" y="0"/>
                    </a:cubicBezTo>
                    <a:cubicBezTo>
                      <a:pt x="75" y="0"/>
                      <a:pt x="74" y="2"/>
                      <a:pt x="74" y="3"/>
                    </a:cubicBezTo>
                    <a:cubicBezTo>
                      <a:pt x="74" y="12"/>
                      <a:pt x="70" y="21"/>
                      <a:pt x="64" y="27"/>
                    </a:cubicBezTo>
                    <a:cubicBezTo>
                      <a:pt x="57" y="34"/>
                      <a:pt x="48" y="38"/>
                      <a:pt x="39" y="38"/>
                    </a:cubicBezTo>
                    <a:cubicBezTo>
                      <a:pt x="30" y="38"/>
                      <a:pt x="21" y="34"/>
                      <a:pt x="14" y="27"/>
                    </a:cubicBezTo>
                    <a:cubicBezTo>
                      <a:pt x="8" y="21"/>
                      <a:pt x="5" y="13"/>
                      <a:pt x="4" y="4"/>
                    </a:cubicBezTo>
                    <a:cubicBezTo>
                      <a:pt x="4" y="3"/>
                      <a:pt x="4" y="3"/>
                      <a:pt x="4" y="3"/>
                    </a:cubicBezTo>
                    <a:cubicBezTo>
                      <a:pt x="4" y="1"/>
                      <a:pt x="3" y="0"/>
                      <a:pt x="2" y="0"/>
                    </a:cubicBezTo>
                    <a:cubicBezTo>
                      <a:pt x="1" y="0"/>
                      <a:pt x="0" y="1"/>
                      <a:pt x="0" y="2"/>
                    </a:cubicBezTo>
                    <a:cubicBezTo>
                      <a:pt x="0" y="4"/>
                      <a:pt x="0" y="4"/>
                      <a:pt x="0" y="4"/>
                    </a:cubicBezTo>
                    <a:cubicBezTo>
                      <a:pt x="0" y="24"/>
                      <a:pt x="15" y="40"/>
                      <a:pt x="35" y="42"/>
                    </a:cubicBezTo>
                    <a:cubicBezTo>
                      <a:pt x="37" y="43"/>
                      <a:pt x="37" y="43"/>
                      <a:pt x="37" y="43"/>
                    </a:cubicBezTo>
                    <a:cubicBezTo>
                      <a:pt x="37" y="65"/>
                      <a:pt x="37" y="65"/>
                      <a:pt x="37" y="65"/>
                    </a:cubicBezTo>
                    <a:cubicBezTo>
                      <a:pt x="9" y="65"/>
                      <a:pt x="9" y="65"/>
                      <a:pt x="9" y="65"/>
                    </a:cubicBezTo>
                    <a:cubicBezTo>
                      <a:pt x="8" y="65"/>
                      <a:pt x="7" y="66"/>
                      <a:pt x="7" y="68"/>
                    </a:cubicBezTo>
                    <a:cubicBezTo>
                      <a:pt x="7" y="69"/>
                      <a:pt x="8" y="70"/>
                      <a:pt x="9" y="70"/>
                    </a:cubicBezTo>
                    <a:cubicBezTo>
                      <a:pt x="69" y="70"/>
                      <a:pt x="69" y="70"/>
                      <a:pt x="69" y="70"/>
                    </a:cubicBezTo>
                    <a:cubicBezTo>
                      <a:pt x="70" y="70"/>
                      <a:pt x="71" y="69"/>
                      <a:pt x="71" y="68"/>
                    </a:cubicBezTo>
                    <a:cubicBezTo>
                      <a:pt x="71" y="66"/>
                      <a:pt x="70" y="65"/>
                      <a:pt x="69" y="65"/>
                    </a:cubicBezTo>
                    <a:close/>
                  </a:path>
                </a:pathLst>
              </a:custGeom>
              <a:grp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sp>
            <p:nvSpPr>
              <p:cNvPr id="128" name="Freeform 53"/>
              <p:cNvSpPr>
                <a:spLocks noEditPoints="1"/>
              </p:cNvSpPr>
              <p:nvPr/>
            </p:nvSpPr>
            <p:spPr bwMode="auto">
              <a:xfrm>
                <a:off x="8402638" y="5110163"/>
                <a:ext cx="187325" cy="319088"/>
              </a:xfrm>
              <a:custGeom>
                <a:avLst/>
                <a:gdLst>
                  <a:gd name="T0" fmla="*/ 25 w 50"/>
                  <a:gd name="T1" fmla="*/ 85 h 85"/>
                  <a:gd name="T2" fmla="*/ 50 w 50"/>
                  <a:gd name="T3" fmla="*/ 61 h 85"/>
                  <a:gd name="T4" fmla="*/ 50 w 50"/>
                  <a:gd name="T5" fmla="*/ 25 h 85"/>
                  <a:gd name="T6" fmla="*/ 25 w 50"/>
                  <a:gd name="T7" fmla="*/ 0 h 85"/>
                  <a:gd name="T8" fmla="*/ 0 w 50"/>
                  <a:gd name="T9" fmla="*/ 25 h 85"/>
                  <a:gd name="T10" fmla="*/ 0 w 50"/>
                  <a:gd name="T11" fmla="*/ 61 h 85"/>
                  <a:gd name="T12" fmla="*/ 25 w 50"/>
                  <a:gd name="T13" fmla="*/ 85 h 85"/>
                  <a:gd name="T14" fmla="*/ 7 w 50"/>
                  <a:gd name="T15" fmla="*/ 16 h 85"/>
                  <a:gd name="T16" fmla="*/ 11 w 50"/>
                  <a:gd name="T17" fmla="*/ 10 h 85"/>
                  <a:gd name="T18" fmla="*/ 25 w 50"/>
                  <a:gd name="T19" fmla="*/ 5 h 85"/>
                  <a:gd name="T20" fmla="*/ 39 w 50"/>
                  <a:gd name="T21" fmla="*/ 10 h 85"/>
                  <a:gd name="T22" fmla="*/ 43 w 50"/>
                  <a:gd name="T23" fmla="*/ 16 h 85"/>
                  <a:gd name="T24" fmla="*/ 44 w 50"/>
                  <a:gd name="T25" fmla="*/ 18 h 85"/>
                  <a:gd name="T26" fmla="*/ 6 w 50"/>
                  <a:gd name="T27" fmla="*/ 18 h 85"/>
                  <a:gd name="T28" fmla="*/ 7 w 50"/>
                  <a:gd name="T29" fmla="*/ 16 h 85"/>
                  <a:gd name="T30" fmla="*/ 5 w 50"/>
                  <a:gd name="T31" fmla="*/ 23 h 85"/>
                  <a:gd name="T32" fmla="*/ 45 w 50"/>
                  <a:gd name="T33" fmla="*/ 23 h 85"/>
                  <a:gd name="T34" fmla="*/ 45 w 50"/>
                  <a:gd name="T35" fmla="*/ 25 h 85"/>
                  <a:gd name="T36" fmla="*/ 45 w 50"/>
                  <a:gd name="T37" fmla="*/ 33 h 85"/>
                  <a:gd name="T38" fmla="*/ 5 w 50"/>
                  <a:gd name="T39" fmla="*/ 33 h 85"/>
                  <a:gd name="T40" fmla="*/ 5 w 50"/>
                  <a:gd name="T41" fmla="*/ 23 h 85"/>
                  <a:gd name="T42" fmla="*/ 5 w 50"/>
                  <a:gd name="T43" fmla="*/ 37 h 85"/>
                  <a:gd name="T44" fmla="*/ 45 w 50"/>
                  <a:gd name="T45" fmla="*/ 37 h 85"/>
                  <a:gd name="T46" fmla="*/ 45 w 50"/>
                  <a:gd name="T47" fmla="*/ 48 h 85"/>
                  <a:gd name="T48" fmla="*/ 5 w 50"/>
                  <a:gd name="T49" fmla="*/ 48 h 85"/>
                  <a:gd name="T50" fmla="*/ 5 w 50"/>
                  <a:gd name="T51" fmla="*/ 37 h 85"/>
                  <a:gd name="T52" fmla="*/ 5 w 50"/>
                  <a:gd name="T53" fmla="*/ 61 h 85"/>
                  <a:gd name="T54" fmla="*/ 5 w 50"/>
                  <a:gd name="T55" fmla="*/ 52 h 85"/>
                  <a:gd name="T56" fmla="*/ 45 w 50"/>
                  <a:gd name="T57" fmla="*/ 52 h 85"/>
                  <a:gd name="T58" fmla="*/ 45 w 50"/>
                  <a:gd name="T59" fmla="*/ 63 h 85"/>
                  <a:gd name="T60" fmla="*/ 5 w 50"/>
                  <a:gd name="T61" fmla="*/ 63 h 85"/>
                  <a:gd name="T62" fmla="*/ 5 w 50"/>
                  <a:gd name="T63" fmla="*/ 61 h 85"/>
                  <a:gd name="T64" fmla="*/ 6 w 50"/>
                  <a:gd name="T65" fmla="*/ 67 h 85"/>
                  <a:gd name="T66" fmla="*/ 44 w 50"/>
                  <a:gd name="T67" fmla="*/ 67 h 85"/>
                  <a:gd name="T68" fmla="*/ 43 w 50"/>
                  <a:gd name="T69" fmla="*/ 69 h 85"/>
                  <a:gd name="T70" fmla="*/ 39 w 50"/>
                  <a:gd name="T71" fmla="*/ 75 h 85"/>
                  <a:gd name="T72" fmla="*/ 25 w 50"/>
                  <a:gd name="T73" fmla="*/ 81 h 85"/>
                  <a:gd name="T74" fmla="*/ 11 w 50"/>
                  <a:gd name="T75" fmla="*/ 75 h 85"/>
                  <a:gd name="T76" fmla="*/ 7 w 50"/>
                  <a:gd name="T77" fmla="*/ 69 h 85"/>
                  <a:gd name="T78" fmla="*/ 6 w 50"/>
                  <a:gd name="T79" fmla="*/ 6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85">
                    <a:moveTo>
                      <a:pt x="25" y="85"/>
                    </a:moveTo>
                    <a:cubicBezTo>
                      <a:pt x="39" y="85"/>
                      <a:pt x="50" y="74"/>
                      <a:pt x="50" y="61"/>
                    </a:cubicBezTo>
                    <a:cubicBezTo>
                      <a:pt x="50" y="25"/>
                      <a:pt x="50" y="25"/>
                      <a:pt x="50" y="25"/>
                    </a:cubicBezTo>
                    <a:cubicBezTo>
                      <a:pt x="50" y="11"/>
                      <a:pt x="39" y="0"/>
                      <a:pt x="25" y="0"/>
                    </a:cubicBezTo>
                    <a:cubicBezTo>
                      <a:pt x="11" y="0"/>
                      <a:pt x="0" y="11"/>
                      <a:pt x="0" y="25"/>
                    </a:cubicBezTo>
                    <a:cubicBezTo>
                      <a:pt x="0" y="61"/>
                      <a:pt x="0" y="61"/>
                      <a:pt x="0" y="61"/>
                    </a:cubicBezTo>
                    <a:cubicBezTo>
                      <a:pt x="0" y="74"/>
                      <a:pt x="11" y="85"/>
                      <a:pt x="25" y="85"/>
                    </a:cubicBezTo>
                    <a:close/>
                    <a:moveTo>
                      <a:pt x="7" y="16"/>
                    </a:moveTo>
                    <a:cubicBezTo>
                      <a:pt x="8" y="14"/>
                      <a:pt x="9" y="12"/>
                      <a:pt x="11" y="10"/>
                    </a:cubicBezTo>
                    <a:cubicBezTo>
                      <a:pt x="15" y="7"/>
                      <a:pt x="20" y="5"/>
                      <a:pt x="25" y="5"/>
                    </a:cubicBezTo>
                    <a:cubicBezTo>
                      <a:pt x="30" y="5"/>
                      <a:pt x="35" y="7"/>
                      <a:pt x="39" y="10"/>
                    </a:cubicBezTo>
                    <a:cubicBezTo>
                      <a:pt x="41" y="12"/>
                      <a:pt x="42" y="14"/>
                      <a:pt x="43" y="16"/>
                    </a:cubicBezTo>
                    <a:cubicBezTo>
                      <a:pt x="44" y="18"/>
                      <a:pt x="44" y="18"/>
                      <a:pt x="44" y="18"/>
                    </a:cubicBezTo>
                    <a:cubicBezTo>
                      <a:pt x="6" y="18"/>
                      <a:pt x="6" y="18"/>
                      <a:pt x="6" y="18"/>
                    </a:cubicBezTo>
                    <a:lnTo>
                      <a:pt x="7" y="16"/>
                    </a:lnTo>
                    <a:close/>
                    <a:moveTo>
                      <a:pt x="5" y="23"/>
                    </a:moveTo>
                    <a:cubicBezTo>
                      <a:pt x="45" y="23"/>
                      <a:pt x="45" y="23"/>
                      <a:pt x="45" y="23"/>
                    </a:cubicBezTo>
                    <a:cubicBezTo>
                      <a:pt x="45" y="25"/>
                      <a:pt x="45" y="25"/>
                      <a:pt x="45" y="25"/>
                    </a:cubicBezTo>
                    <a:cubicBezTo>
                      <a:pt x="45" y="33"/>
                      <a:pt x="45" y="33"/>
                      <a:pt x="45" y="33"/>
                    </a:cubicBezTo>
                    <a:cubicBezTo>
                      <a:pt x="5" y="33"/>
                      <a:pt x="5" y="33"/>
                      <a:pt x="5" y="33"/>
                    </a:cubicBezTo>
                    <a:lnTo>
                      <a:pt x="5" y="23"/>
                    </a:lnTo>
                    <a:close/>
                    <a:moveTo>
                      <a:pt x="5" y="37"/>
                    </a:moveTo>
                    <a:cubicBezTo>
                      <a:pt x="45" y="37"/>
                      <a:pt x="45" y="37"/>
                      <a:pt x="45" y="37"/>
                    </a:cubicBezTo>
                    <a:cubicBezTo>
                      <a:pt x="45" y="48"/>
                      <a:pt x="45" y="48"/>
                      <a:pt x="45" y="48"/>
                    </a:cubicBezTo>
                    <a:cubicBezTo>
                      <a:pt x="5" y="48"/>
                      <a:pt x="5" y="48"/>
                      <a:pt x="5" y="48"/>
                    </a:cubicBezTo>
                    <a:lnTo>
                      <a:pt x="5" y="37"/>
                    </a:lnTo>
                    <a:close/>
                    <a:moveTo>
                      <a:pt x="5" y="61"/>
                    </a:moveTo>
                    <a:cubicBezTo>
                      <a:pt x="5" y="52"/>
                      <a:pt x="5" y="52"/>
                      <a:pt x="5" y="52"/>
                    </a:cubicBezTo>
                    <a:cubicBezTo>
                      <a:pt x="45" y="52"/>
                      <a:pt x="45" y="52"/>
                      <a:pt x="45" y="52"/>
                    </a:cubicBezTo>
                    <a:cubicBezTo>
                      <a:pt x="45" y="63"/>
                      <a:pt x="45" y="63"/>
                      <a:pt x="45" y="63"/>
                    </a:cubicBezTo>
                    <a:cubicBezTo>
                      <a:pt x="5" y="63"/>
                      <a:pt x="5" y="63"/>
                      <a:pt x="5" y="63"/>
                    </a:cubicBezTo>
                    <a:lnTo>
                      <a:pt x="5" y="61"/>
                    </a:lnTo>
                    <a:close/>
                    <a:moveTo>
                      <a:pt x="6" y="67"/>
                    </a:moveTo>
                    <a:cubicBezTo>
                      <a:pt x="44" y="67"/>
                      <a:pt x="44" y="67"/>
                      <a:pt x="44" y="67"/>
                    </a:cubicBezTo>
                    <a:cubicBezTo>
                      <a:pt x="43" y="69"/>
                      <a:pt x="43" y="69"/>
                      <a:pt x="43" y="69"/>
                    </a:cubicBezTo>
                    <a:cubicBezTo>
                      <a:pt x="42" y="71"/>
                      <a:pt x="41" y="73"/>
                      <a:pt x="39" y="75"/>
                    </a:cubicBezTo>
                    <a:cubicBezTo>
                      <a:pt x="35" y="79"/>
                      <a:pt x="30" y="81"/>
                      <a:pt x="25" y="81"/>
                    </a:cubicBezTo>
                    <a:cubicBezTo>
                      <a:pt x="20" y="81"/>
                      <a:pt x="15" y="79"/>
                      <a:pt x="11" y="75"/>
                    </a:cubicBezTo>
                    <a:cubicBezTo>
                      <a:pt x="9" y="73"/>
                      <a:pt x="8" y="71"/>
                      <a:pt x="7" y="69"/>
                    </a:cubicBezTo>
                    <a:lnTo>
                      <a:pt x="6" y="67"/>
                    </a:lnTo>
                    <a:close/>
                  </a:path>
                </a:pathLst>
              </a:custGeom>
              <a:grp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grpSp>
        <p:nvGrpSpPr>
          <p:cNvPr id="67" name="组合 66"/>
          <p:cNvGrpSpPr/>
          <p:nvPr/>
        </p:nvGrpSpPr>
        <p:grpSpPr>
          <a:xfrm>
            <a:off x="1" y="0"/>
            <a:ext cx="1388224" cy="1046128"/>
            <a:chOff x="0" y="0"/>
            <a:chExt cx="6897954" cy="4536440"/>
          </a:xfrm>
        </p:grpSpPr>
        <p:sp>
          <p:nvSpPr>
            <p:cNvPr id="69" name="直角三角形 68"/>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直角三角形 69"/>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直角三角形 72"/>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矩形 77">
            <a:extLst>
              <a:ext uri="{FF2B5EF4-FFF2-40B4-BE49-F238E27FC236}">
                <a16:creationId xmlns:a16="http://schemas.microsoft.com/office/drawing/2014/main" id="{847883A2-0AF3-8D42-8BA2-EEAAAEBDBF05}"/>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2.3</a:t>
            </a:r>
            <a:r>
              <a:rPr lang="zh-CN" altLang="en-US" sz="3600" b="1" dirty="0">
                <a:solidFill>
                  <a:srgbClr val="8A0000"/>
                </a:solidFill>
                <a:latin typeface="微软雅黑" panose="020B0503020204020204" pitchFamily="34" charset="-122"/>
                <a:ea typeface="微软雅黑" panose="020B0503020204020204" pitchFamily="34" charset="-122"/>
              </a:rPr>
              <a:t> 人才培养</a:t>
            </a:r>
          </a:p>
        </p:txBody>
      </p:sp>
      <p:sp>
        <p:nvSpPr>
          <p:cNvPr id="80" name="矩形 79">
            <a:extLst>
              <a:ext uri="{FF2B5EF4-FFF2-40B4-BE49-F238E27FC236}">
                <a16:creationId xmlns:a16="http://schemas.microsoft.com/office/drawing/2014/main" id="{6EBEBE0C-F3FB-5C44-A352-850156260396}"/>
              </a:ext>
            </a:extLst>
          </p:cNvPr>
          <p:cNvSpPr/>
          <p:nvPr/>
        </p:nvSpPr>
        <p:spPr>
          <a:xfrm>
            <a:off x="1089417" y="5715914"/>
            <a:ext cx="3595790" cy="523188"/>
          </a:xfrm>
          <a:prstGeom prst="rect">
            <a:avLst/>
          </a:prstGeom>
        </p:spPr>
        <p:txBody>
          <a:bodyPr wrap="none" lIns="91407" tIns="45704" rIns="91407" bIns="45704">
            <a:spAutoFit/>
          </a:bodyPr>
          <a:lstStyle/>
          <a:p>
            <a:pPr algn="r"/>
            <a:r>
              <a:rPr lang="zh-CN" altLang="en-US" sz="1400" b="1" dirty="0">
                <a:solidFill>
                  <a:srgbClr val="2C3637"/>
                </a:solidFill>
                <a:latin typeface="微软雅黑" panose="020B0503020204020204" pitchFamily="34" charset="-122"/>
                <a:ea typeface="微软雅黑" panose="020B0503020204020204" pitchFamily="34" charset="-122"/>
              </a:rPr>
              <a:t>“一带一路”外国语言与文化系列公共课程</a:t>
            </a:r>
            <a:endParaRPr lang="en-US" altLang="zh-CN" sz="1400" b="1" dirty="0">
              <a:solidFill>
                <a:srgbClr val="2C3637"/>
              </a:solidFill>
              <a:latin typeface="微软雅黑" panose="020B0503020204020204" pitchFamily="34" charset="-122"/>
              <a:ea typeface="微软雅黑" panose="020B0503020204020204" pitchFamily="34" charset="-122"/>
            </a:endParaRPr>
          </a:p>
          <a:p>
            <a:pPr algn="r"/>
            <a:r>
              <a:rPr lang="zh-CN" altLang="en-US" sz="1400" b="1" dirty="0">
                <a:solidFill>
                  <a:srgbClr val="C00000"/>
                </a:solidFill>
                <a:latin typeface="微软雅黑" panose="020B0503020204020204" pitchFamily="34" charset="-122"/>
                <a:ea typeface="微软雅黑" panose="020B0503020204020204" pitchFamily="34" charset="-122"/>
              </a:rPr>
              <a:t>获得北京高等学校教育教学改革立项</a:t>
            </a:r>
            <a:endParaRPr lang="zh-CN" altLang="en-US" sz="1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82" name="直接连接符 97">
            <a:extLst>
              <a:ext uri="{FF2B5EF4-FFF2-40B4-BE49-F238E27FC236}">
                <a16:creationId xmlns:a16="http://schemas.microsoft.com/office/drawing/2014/main" id="{480A4711-286D-8F47-A54A-237413FE07CA}"/>
              </a:ext>
            </a:extLst>
          </p:cNvPr>
          <p:cNvCxnSpPr/>
          <p:nvPr/>
        </p:nvCxnSpPr>
        <p:spPr>
          <a:xfrm>
            <a:off x="4857400" y="6050968"/>
            <a:ext cx="2032000" cy="0"/>
          </a:xfrm>
          <a:prstGeom prst="line">
            <a:avLst/>
          </a:prstGeom>
          <a:ln>
            <a:gradFill flip="none" rotWithShape="1">
              <a:gsLst>
                <a:gs pos="0">
                  <a:schemeClr val="accent1">
                    <a:alpha val="0"/>
                  </a:schemeClr>
                </a:gs>
                <a:gs pos="53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3" name="椭圆 82">
            <a:extLst>
              <a:ext uri="{FF2B5EF4-FFF2-40B4-BE49-F238E27FC236}">
                <a16:creationId xmlns:a16="http://schemas.microsoft.com/office/drawing/2014/main" id="{137635D5-5202-9B49-906F-5F545D522688}"/>
              </a:ext>
            </a:extLst>
          </p:cNvPr>
          <p:cNvSpPr/>
          <p:nvPr/>
        </p:nvSpPr>
        <p:spPr>
          <a:xfrm>
            <a:off x="5762537" y="5977508"/>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84" name="组合 83">
            <a:extLst>
              <a:ext uri="{FF2B5EF4-FFF2-40B4-BE49-F238E27FC236}">
                <a16:creationId xmlns:a16="http://schemas.microsoft.com/office/drawing/2014/main" id="{608683AF-4653-FD44-9A38-EEDF948E7F9B}"/>
              </a:ext>
            </a:extLst>
          </p:cNvPr>
          <p:cNvGrpSpPr/>
          <p:nvPr/>
        </p:nvGrpSpPr>
        <p:grpSpPr>
          <a:xfrm>
            <a:off x="6542901" y="4884117"/>
            <a:ext cx="504000" cy="504000"/>
            <a:chOff x="4613213" y="3130275"/>
            <a:chExt cx="504000" cy="504000"/>
          </a:xfrm>
        </p:grpSpPr>
        <p:sp>
          <p:nvSpPr>
            <p:cNvPr id="85" name="椭圆 84">
              <a:extLst>
                <a:ext uri="{FF2B5EF4-FFF2-40B4-BE49-F238E27FC236}">
                  <a16:creationId xmlns:a16="http://schemas.microsoft.com/office/drawing/2014/main" id="{5218B095-5965-6C4B-B0DA-6D2B2359D904}"/>
                </a:ext>
              </a:extLst>
            </p:cNvPr>
            <p:cNvSpPr/>
            <p:nvPr/>
          </p:nvSpPr>
          <p:spPr>
            <a:xfrm>
              <a:off x="4613213" y="3130275"/>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6" name="Freeform 105">
              <a:extLst>
                <a:ext uri="{FF2B5EF4-FFF2-40B4-BE49-F238E27FC236}">
                  <a16:creationId xmlns:a16="http://schemas.microsoft.com/office/drawing/2014/main" id="{B742A70A-C0F2-3A4D-B6EF-4C6BE2AFAF1D}"/>
                </a:ext>
              </a:extLst>
            </p:cNvPr>
            <p:cNvSpPr>
              <a:spLocks noChangeAspect="1" noEditPoints="1"/>
            </p:cNvSpPr>
            <p:nvPr/>
          </p:nvSpPr>
          <p:spPr bwMode="auto">
            <a:xfrm>
              <a:off x="4703213" y="3237919"/>
              <a:ext cx="324000" cy="288713"/>
            </a:xfrm>
            <a:custGeom>
              <a:avLst/>
              <a:gdLst>
                <a:gd name="T0" fmla="*/ 101 w 128"/>
                <a:gd name="T1" fmla="*/ 41 h 114"/>
                <a:gd name="T2" fmla="*/ 125 w 128"/>
                <a:gd name="T3" fmla="*/ 17 h 114"/>
                <a:gd name="T4" fmla="*/ 128 w 128"/>
                <a:gd name="T5" fmla="*/ 10 h 114"/>
                <a:gd name="T6" fmla="*/ 125 w 128"/>
                <a:gd name="T7" fmla="*/ 3 h 114"/>
                <a:gd name="T8" fmla="*/ 111 w 128"/>
                <a:gd name="T9" fmla="*/ 3 h 114"/>
                <a:gd name="T10" fmla="*/ 87 w 128"/>
                <a:gd name="T11" fmla="*/ 27 h 114"/>
                <a:gd name="T12" fmla="*/ 6 w 128"/>
                <a:gd name="T13" fmla="*/ 27 h 114"/>
                <a:gd name="T14" fmla="*/ 0 w 128"/>
                <a:gd name="T15" fmla="*/ 33 h 114"/>
                <a:gd name="T16" fmla="*/ 0 w 128"/>
                <a:gd name="T17" fmla="*/ 108 h 114"/>
                <a:gd name="T18" fmla="*/ 6 w 128"/>
                <a:gd name="T19" fmla="*/ 114 h 114"/>
                <a:gd name="T20" fmla="*/ 95 w 128"/>
                <a:gd name="T21" fmla="*/ 114 h 114"/>
                <a:gd name="T22" fmla="*/ 101 w 128"/>
                <a:gd name="T23" fmla="*/ 108 h 114"/>
                <a:gd name="T24" fmla="*/ 101 w 128"/>
                <a:gd name="T25" fmla="*/ 41 h 114"/>
                <a:gd name="T26" fmla="*/ 96 w 128"/>
                <a:gd name="T27" fmla="*/ 109 h 114"/>
                <a:gd name="T28" fmla="*/ 5 w 128"/>
                <a:gd name="T29" fmla="*/ 109 h 114"/>
                <a:gd name="T30" fmla="*/ 5 w 128"/>
                <a:gd name="T31" fmla="*/ 32 h 114"/>
                <a:gd name="T32" fmla="*/ 83 w 128"/>
                <a:gd name="T33" fmla="*/ 32 h 114"/>
                <a:gd name="T34" fmla="*/ 63 w 128"/>
                <a:gd name="T35" fmla="*/ 52 h 114"/>
                <a:gd name="T36" fmla="*/ 62 w 128"/>
                <a:gd name="T37" fmla="*/ 54 h 114"/>
                <a:gd name="T38" fmla="*/ 62 w 128"/>
                <a:gd name="T39" fmla="*/ 64 h 114"/>
                <a:gd name="T40" fmla="*/ 63 w 128"/>
                <a:gd name="T41" fmla="*/ 66 h 114"/>
                <a:gd name="T42" fmla="*/ 64 w 128"/>
                <a:gd name="T43" fmla="*/ 66 h 114"/>
                <a:gd name="T44" fmla="*/ 75 w 128"/>
                <a:gd name="T45" fmla="*/ 66 h 114"/>
                <a:gd name="T46" fmla="*/ 76 w 128"/>
                <a:gd name="T47" fmla="*/ 66 h 114"/>
                <a:gd name="T48" fmla="*/ 76 w 128"/>
                <a:gd name="T49" fmla="*/ 66 h 114"/>
                <a:gd name="T50" fmla="*/ 96 w 128"/>
                <a:gd name="T51" fmla="*/ 46 h 114"/>
                <a:gd name="T52" fmla="*/ 96 w 128"/>
                <a:gd name="T53" fmla="*/ 109 h 114"/>
                <a:gd name="T54" fmla="*/ 74 w 128"/>
                <a:gd name="T55" fmla="*/ 62 h 114"/>
                <a:gd name="T56" fmla="*/ 67 w 128"/>
                <a:gd name="T57" fmla="*/ 62 h 114"/>
                <a:gd name="T58" fmla="*/ 67 w 128"/>
                <a:gd name="T59" fmla="*/ 55 h 114"/>
                <a:gd name="T60" fmla="*/ 115 w 128"/>
                <a:gd name="T61" fmla="*/ 6 h 114"/>
                <a:gd name="T62" fmla="*/ 118 w 128"/>
                <a:gd name="T63" fmla="*/ 5 h 114"/>
                <a:gd name="T64" fmla="*/ 122 w 128"/>
                <a:gd name="T65" fmla="*/ 6 h 114"/>
                <a:gd name="T66" fmla="*/ 122 w 128"/>
                <a:gd name="T67" fmla="*/ 14 h 114"/>
                <a:gd name="T68" fmla="*/ 74 w 128"/>
                <a:gd name="T69"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4">
                  <a:moveTo>
                    <a:pt x="101" y="41"/>
                  </a:moveTo>
                  <a:cubicBezTo>
                    <a:pt x="125" y="17"/>
                    <a:pt x="125" y="17"/>
                    <a:pt x="125" y="17"/>
                  </a:cubicBezTo>
                  <a:cubicBezTo>
                    <a:pt x="127" y="15"/>
                    <a:pt x="128" y="13"/>
                    <a:pt x="128" y="10"/>
                  </a:cubicBezTo>
                  <a:cubicBezTo>
                    <a:pt x="128" y="8"/>
                    <a:pt x="127" y="5"/>
                    <a:pt x="125" y="3"/>
                  </a:cubicBezTo>
                  <a:cubicBezTo>
                    <a:pt x="121" y="0"/>
                    <a:pt x="115" y="0"/>
                    <a:pt x="111" y="3"/>
                  </a:cubicBezTo>
                  <a:cubicBezTo>
                    <a:pt x="87" y="27"/>
                    <a:pt x="87" y="27"/>
                    <a:pt x="87" y="27"/>
                  </a:cubicBezTo>
                  <a:cubicBezTo>
                    <a:pt x="6" y="27"/>
                    <a:pt x="6" y="27"/>
                    <a:pt x="6" y="27"/>
                  </a:cubicBezTo>
                  <a:cubicBezTo>
                    <a:pt x="3" y="27"/>
                    <a:pt x="0" y="30"/>
                    <a:pt x="0" y="33"/>
                  </a:cubicBezTo>
                  <a:cubicBezTo>
                    <a:pt x="0" y="108"/>
                    <a:pt x="0" y="108"/>
                    <a:pt x="0" y="108"/>
                  </a:cubicBezTo>
                  <a:cubicBezTo>
                    <a:pt x="0" y="111"/>
                    <a:pt x="3" y="114"/>
                    <a:pt x="6" y="114"/>
                  </a:cubicBezTo>
                  <a:cubicBezTo>
                    <a:pt x="95" y="114"/>
                    <a:pt x="95" y="114"/>
                    <a:pt x="95" y="114"/>
                  </a:cubicBezTo>
                  <a:cubicBezTo>
                    <a:pt x="98" y="114"/>
                    <a:pt x="101" y="111"/>
                    <a:pt x="101" y="108"/>
                  </a:cubicBezTo>
                  <a:lnTo>
                    <a:pt x="101" y="41"/>
                  </a:lnTo>
                  <a:close/>
                  <a:moveTo>
                    <a:pt x="96" y="109"/>
                  </a:moveTo>
                  <a:cubicBezTo>
                    <a:pt x="5" y="109"/>
                    <a:pt x="5" y="109"/>
                    <a:pt x="5" y="109"/>
                  </a:cubicBezTo>
                  <a:cubicBezTo>
                    <a:pt x="5" y="32"/>
                    <a:pt x="5" y="32"/>
                    <a:pt x="5" y="32"/>
                  </a:cubicBezTo>
                  <a:cubicBezTo>
                    <a:pt x="83" y="32"/>
                    <a:pt x="83" y="32"/>
                    <a:pt x="83" y="32"/>
                  </a:cubicBezTo>
                  <a:cubicBezTo>
                    <a:pt x="63" y="52"/>
                    <a:pt x="63" y="52"/>
                    <a:pt x="63" y="52"/>
                  </a:cubicBezTo>
                  <a:cubicBezTo>
                    <a:pt x="62" y="52"/>
                    <a:pt x="62" y="53"/>
                    <a:pt x="62" y="54"/>
                  </a:cubicBezTo>
                  <a:cubicBezTo>
                    <a:pt x="62" y="64"/>
                    <a:pt x="62" y="64"/>
                    <a:pt x="62" y="64"/>
                  </a:cubicBezTo>
                  <a:cubicBezTo>
                    <a:pt x="62" y="65"/>
                    <a:pt x="62" y="65"/>
                    <a:pt x="63" y="66"/>
                  </a:cubicBezTo>
                  <a:cubicBezTo>
                    <a:pt x="63" y="66"/>
                    <a:pt x="64" y="66"/>
                    <a:pt x="64" y="66"/>
                  </a:cubicBezTo>
                  <a:cubicBezTo>
                    <a:pt x="75" y="66"/>
                    <a:pt x="75" y="66"/>
                    <a:pt x="75" y="66"/>
                  </a:cubicBezTo>
                  <a:cubicBezTo>
                    <a:pt x="75" y="66"/>
                    <a:pt x="76" y="66"/>
                    <a:pt x="76" y="66"/>
                  </a:cubicBezTo>
                  <a:cubicBezTo>
                    <a:pt x="76" y="66"/>
                    <a:pt x="76" y="66"/>
                    <a:pt x="76" y="66"/>
                  </a:cubicBezTo>
                  <a:cubicBezTo>
                    <a:pt x="96" y="46"/>
                    <a:pt x="96" y="46"/>
                    <a:pt x="96" y="46"/>
                  </a:cubicBezTo>
                  <a:lnTo>
                    <a:pt x="96" y="109"/>
                  </a:lnTo>
                  <a:close/>
                  <a:moveTo>
                    <a:pt x="74" y="62"/>
                  </a:moveTo>
                  <a:cubicBezTo>
                    <a:pt x="67" y="62"/>
                    <a:pt x="67" y="62"/>
                    <a:pt x="67" y="62"/>
                  </a:cubicBezTo>
                  <a:cubicBezTo>
                    <a:pt x="67" y="55"/>
                    <a:pt x="67" y="55"/>
                    <a:pt x="67" y="55"/>
                  </a:cubicBezTo>
                  <a:cubicBezTo>
                    <a:pt x="115" y="6"/>
                    <a:pt x="115" y="6"/>
                    <a:pt x="115" y="6"/>
                  </a:cubicBezTo>
                  <a:cubicBezTo>
                    <a:pt x="116" y="5"/>
                    <a:pt x="118" y="5"/>
                    <a:pt x="118" y="5"/>
                  </a:cubicBezTo>
                  <a:cubicBezTo>
                    <a:pt x="119" y="5"/>
                    <a:pt x="121" y="5"/>
                    <a:pt x="122" y="6"/>
                  </a:cubicBezTo>
                  <a:cubicBezTo>
                    <a:pt x="124" y="8"/>
                    <a:pt x="124" y="12"/>
                    <a:pt x="122" y="14"/>
                  </a:cubicBezTo>
                  <a:lnTo>
                    <a:pt x="74" y="62"/>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nvGrpSpPr>
          <p:cNvPr id="88" name="组合 87">
            <a:extLst>
              <a:ext uri="{FF2B5EF4-FFF2-40B4-BE49-F238E27FC236}">
                <a16:creationId xmlns:a16="http://schemas.microsoft.com/office/drawing/2014/main" id="{DDCB79E3-271F-3040-ABB8-A9E2771217F8}"/>
              </a:ext>
            </a:extLst>
          </p:cNvPr>
          <p:cNvGrpSpPr/>
          <p:nvPr/>
        </p:nvGrpSpPr>
        <p:grpSpPr>
          <a:xfrm>
            <a:off x="4704617" y="4873093"/>
            <a:ext cx="504000" cy="504000"/>
            <a:chOff x="7982080" y="5312514"/>
            <a:chExt cx="504000" cy="504000"/>
          </a:xfrm>
        </p:grpSpPr>
        <p:sp>
          <p:nvSpPr>
            <p:cNvPr id="90" name="椭圆 89">
              <a:extLst>
                <a:ext uri="{FF2B5EF4-FFF2-40B4-BE49-F238E27FC236}">
                  <a16:creationId xmlns:a16="http://schemas.microsoft.com/office/drawing/2014/main" id="{BC9511CC-32C8-F948-8A01-BBCDFDA7AA0D}"/>
                </a:ext>
              </a:extLst>
            </p:cNvPr>
            <p:cNvSpPr/>
            <p:nvPr/>
          </p:nvSpPr>
          <p:spPr>
            <a:xfrm>
              <a:off x="7982080" y="5312514"/>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9" name="Freeform 96">
              <a:extLst>
                <a:ext uri="{FF2B5EF4-FFF2-40B4-BE49-F238E27FC236}">
                  <a16:creationId xmlns:a16="http://schemas.microsoft.com/office/drawing/2014/main" id="{27587B2A-B2AE-2441-963A-E09BB494D3B6}"/>
                </a:ext>
              </a:extLst>
            </p:cNvPr>
            <p:cNvSpPr>
              <a:spLocks noChangeAspect="1" noEditPoints="1"/>
            </p:cNvSpPr>
            <p:nvPr/>
          </p:nvSpPr>
          <p:spPr bwMode="auto">
            <a:xfrm>
              <a:off x="8072080" y="5401977"/>
              <a:ext cx="324000" cy="325074"/>
            </a:xfrm>
            <a:custGeom>
              <a:avLst/>
              <a:gdLst>
                <a:gd name="T0" fmla="*/ 64 w 128"/>
                <a:gd name="T1" fmla="*/ 128 h 128"/>
                <a:gd name="T2" fmla="*/ 20 w 128"/>
                <a:gd name="T3" fmla="*/ 24 h 128"/>
                <a:gd name="T4" fmla="*/ 48 w 128"/>
                <a:gd name="T5" fmla="*/ 7 h 128"/>
                <a:gd name="T6" fmla="*/ 33 w 128"/>
                <a:gd name="T7" fmla="*/ 30 h 128"/>
                <a:gd name="T8" fmla="*/ 21 w 128"/>
                <a:gd name="T9" fmla="*/ 26 h 128"/>
                <a:gd name="T10" fmla="*/ 5 w 128"/>
                <a:gd name="T11" fmla="*/ 60 h 128"/>
                <a:gd name="T12" fmla="*/ 16 w 128"/>
                <a:gd name="T13" fmla="*/ 29 h 128"/>
                <a:gd name="T14" fmla="*/ 30 w 128"/>
                <a:gd name="T15" fmla="*/ 35 h 128"/>
                <a:gd name="T16" fmla="*/ 24 w 128"/>
                <a:gd name="T17" fmla="*/ 62 h 128"/>
                <a:gd name="T18" fmla="*/ 17 w 128"/>
                <a:gd name="T19" fmla="*/ 98 h 128"/>
                <a:gd name="T20" fmla="*/ 9 w 128"/>
                <a:gd name="T21" fmla="*/ 87 h 128"/>
                <a:gd name="T22" fmla="*/ 24 w 128"/>
                <a:gd name="T23" fmla="*/ 66 h 128"/>
                <a:gd name="T24" fmla="*/ 30 w 128"/>
                <a:gd name="T25" fmla="*/ 93 h 128"/>
                <a:gd name="T26" fmla="*/ 48 w 128"/>
                <a:gd name="T27" fmla="*/ 121 h 128"/>
                <a:gd name="T28" fmla="*/ 20 w 128"/>
                <a:gd name="T29" fmla="*/ 104 h 128"/>
                <a:gd name="T30" fmla="*/ 31 w 128"/>
                <a:gd name="T31" fmla="*/ 98 h 128"/>
                <a:gd name="T32" fmla="*/ 49 w 128"/>
                <a:gd name="T33" fmla="*/ 119 h 128"/>
                <a:gd name="T34" fmla="*/ 62 w 128"/>
                <a:gd name="T35" fmla="*/ 122 h 128"/>
                <a:gd name="T36" fmla="*/ 37 w 128"/>
                <a:gd name="T37" fmla="*/ 97 h 128"/>
                <a:gd name="T38" fmla="*/ 60 w 128"/>
                <a:gd name="T39" fmla="*/ 92 h 128"/>
                <a:gd name="T40" fmla="*/ 62 w 128"/>
                <a:gd name="T41" fmla="*/ 88 h 128"/>
                <a:gd name="T42" fmla="*/ 34 w 128"/>
                <a:gd name="T43" fmla="*/ 92 h 128"/>
                <a:gd name="T44" fmla="*/ 29 w 128"/>
                <a:gd name="T45" fmla="*/ 66 h 128"/>
                <a:gd name="T46" fmla="*/ 62 w 128"/>
                <a:gd name="T47" fmla="*/ 62 h 128"/>
                <a:gd name="T48" fmla="*/ 34 w 128"/>
                <a:gd name="T49" fmla="*/ 38 h 128"/>
                <a:gd name="T50" fmla="*/ 60 w 128"/>
                <a:gd name="T51" fmla="*/ 40 h 128"/>
                <a:gd name="T52" fmla="*/ 62 w 128"/>
                <a:gd name="T53" fmla="*/ 36 h 128"/>
                <a:gd name="T54" fmla="*/ 36 w 128"/>
                <a:gd name="T55" fmla="*/ 32 h 128"/>
                <a:gd name="T56" fmla="*/ 60 w 128"/>
                <a:gd name="T57" fmla="*/ 7 h 128"/>
                <a:gd name="T58" fmla="*/ 111 w 128"/>
                <a:gd name="T59" fmla="*/ 30 h 128"/>
                <a:gd name="T60" fmla="*/ 119 w 128"/>
                <a:gd name="T61" fmla="*/ 41 h 128"/>
                <a:gd name="T62" fmla="*/ 104 w 128"/>
                <a:gd name="T63" fmla="*/ 62 h 128"/>
                <a:gd name="T64" fmla="*/ 98 w 128"/>
                <a:gd name="T65" fmla="*/ 35 h 128"/>
                <a:gd name="T66" fmla="*/ 80 w 128"/>
                <a:gd name="T67" fmla="*/ 7 h 128"/>
                <a:gd name="T68" fmla="*/ 108 w 128"/>
                <a:gd name="T69" fmla="*/ 24 h 128"/>
                <a:gd name="T70" fmla="*/ 97 w 128"/>
                <a:gd name="T71" fmla="*/ 30 h 128"/>
                <a:gd name="T72" fmla="*/ 79 w 128"/>
                <a:gd name="T73" fmla="*/ 9 h 128"/>
                <a:gd name="T74" fmla="*/ 66 w 128"/>
                <a:gd name="T75" fmla="*/ 6 h 128"/>
                <a:gd name="T76" fmla="*/ 91 w 128"/>
                <a:gd name="T77" fmla="*/ 31 h 128"/>
                <a:gd name="T78" fmla="*/ 68 w 128"/>
                <a:gd name="T79" fmla="*/ 36 h 128"/>
                <a:gd name="T80" fmla="*/ 66 w 128"/>
                <a:gd name="T81" fmla="*/ 40 h 128"/>
                <a:gd name="T82" fmla="*/ 94 w 128"/>
                <a:gd name="T83" fmla="*/ 36 h 128"/>
                <a:gd name="T84" fmla="*/ 99 w 128"/>
                <a:gd name="T85" fmla="*/ 62 h 128"/>
                <a:gd name="T86" fmla="*/ 66 w 128"/>
                <a:gd name="T87" fmla="*/ 66 h 128"/>
                <a:gd name="T88" fmla="*/ 94 w 128"/>
                <a:gd name="T89" fmla="*/ 90 h 128"/>
                <a:gd name="T90" fmla="*/ 68 w 128"/>
                <a:gd name="T91" fmla="*/ 88 h 128"/>
                <a:gd name="T92" fmla="*/ 66 w 128"/>
                <a:gd name="T93" fmla="*/ 122 h 128"/>
                <a:gd name="T94" fmla="*/ 90 w 128"/>
                <a:gd name="T95" fmla="*/ 95 h 128"/>
                <a:gd name="T96" fmla="*/ 80 w 128"/>
                <a:gd name="T97" fmla="*/ 112 h 128"/>
                <a:gd name="T98" fmla="*/ 108 w 128"/>
                <a:gd name="T99" fmla="*/ 104 h 128"/>
                <a:gd name="T100" fmla="*/ 80 w 128"/>
                <a:gd name="T101" fmla="*/ 121 h 128"/>
                <a:gd name="T102" fmla="*/ 95 w 128"/>
                <a:gd name="T103" fmla="*/ 98 h 128"/>
                <a:gd name="T104" fmla="*/ 107 w 128"/>
                <a:gd name="T105" fmla="*/ 102 h 128"/>
                <a:gd name="T106" fmla="*/ 123 w 128"/>
                <a:gd name="T107" fmla="*/ 68 h 128"/>
                <a:gd name="T108" fmla="*/ 112 w 128"/>
                <a:gd name="T109" fmla="*/ 99 h 128"/>
                <a:gd name="T110" fmla="*/ 98 w 128"/>
                <a:gd name="T111" fmla="*/ 93 h 128"/>
                <a:gd name="T112" fmla="*/ 104 w 128"/>
                <a:gd name="T113"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20" y="24"/>
                  </a:moveTo>
                  <a:cubicBezTo>
                    <a:pt x="21" y="23"/>
                    <a:pt x="21" y="23"/>
                    <a:pt x="22" y="22"/>
                  </a:cubicBezTo>
                  <a:cubicBezTo>
                    <a:pt x="27" y="17"/>
                    <a:pt x="34" y="12"/>
                    <a:pt x="41" y="9"/>
                  </a:cubicBezTo>
                  <a:cubicBezTo>
                    <a:pt x="43" y="8"/>
                    <a:pt x="46" y="7"/>
                    <a:pt x="48" y="7"/>
                  </a:cubicBezTo>
                  <a:cubicBezTo>
                    <a:pt x="54" y="5"/>
                    <a:pt x="54" y="5"/>
                    <a:pt x="54" y="5"/>
                  </a:cubicBezTo>
                  <a:cubicBezTo>
                    <a:pt x="49" y="9"/>
                    <a:pt x="49" y="9"/>
                    <a:pt x="49" y="9"/>
                  </a:cubicBezTo>
                  <a:cubicBezTo>
                    <a:pt x="43" y="15"/>
                    <a:pt x="37" y="22"/>
                    <a:pt x="33" y="30"/>
                  </a:cubicBezTo>
                  <a:cubicBezTo>
                    <a:pt x="32" y="31"/>
                    <a:pt x="32" y="31"/>
                    <a:pt x="32" y="31"/>
                  </a:cubicBezTo>
                  <a:cubicBezTo>
                    <a:pt x="31" y="30"/>
                    <a:pt x="31" y="30"/>
                    <a:pt x="31" y="30"/>
                  </a:cubicBezTo>
                  <a:cubicBezTo>
                    <a:pt x="27" y="29"/>
                    <a:pt x="24" y="28"/>
                    <a:pt x="21" y="26"/>
                  </a:cubicBezTo>
                  <a:cubicBezTo>
                    <a:pt x="19" y="25"/>
                    <a:pt x="19" y="25"/>
                    <a:pt x="19" y="25"/>
                  </a:cubicBezTo>
                  <a:lnTo>
                    <a:pt x="20" y="24"/>
                  </a:lnTo>
                  <a:close/>
                  <a:moveTo>
                    <a:pt x="5" y="60"/>
                  </a:moveTo>
                  <a:cubicBezTo>
                    <a:pt x="5" y="54"/>
                    <a:pt x="7" y="47"/>
                    <a:pt x="9" y="41"/>
                  </a:cubicBezTo>
                  <a:cubicBezTo>
                    <a:pt x="11" y="37"/>
                    <a:pt x="13" y="33"/>
                    <a:pt x="15" y="30"/>
                  </a:cubicBezTo>
                  <a:cubicBezTo>
                    <a:pt x="16" y="29"/>
                    <a:pt x="16" y="29"/>
                    <a:pt x="16" y="29"/>
                  </a:cubicBezTo>
                  <a:cubicBezTo>
                    <a:pt x="17" y="30"/>
                    <a:pt x="17" y="30"/>
                    <a:pt x="17" y="30"/>
                  </a:cubicBezTo>
                  <a:cubicBezTo>
                    <a:pt x="21" y="31"/>
                    <a:pt x="25" y="33"/>
                    <a:pt x="29" y="34"/>
                  </a:cubicBezTo>
                  <a:cubicBezTo>
                    <a:pt x="30" y="35"/>
                    <a:pt x="30" y="35"/>
                    <a:pt x="30" y="35"/>
                  </a:cubicBezTo>
                  <a:cubicBezTo>
                    <a:pt x="29" y="36"/>
                    <a:pt x="29" y="36"/>
                    <a:pt x="29" y="36"/>
                  </a:cubicBezTo>
                  <a:cubicBezTo>
                    <a:pt x="26" y="44"/>
                    <a:pt x="24" y="52"/>
                    <a:pt x="24" y="60"/>
                  </a:cubicBezTo>
                  <a:cubicBezTo>
                    <a:pt x="24" y="62"/>
                    <a:pt x="24" y="62"/>
                    <a:pt x="24" y="62"/>
                  </a:cubicBezTo>
                  <a:cubicBezTo>
                    <a:pt x="5" y="62"/>
                    <a:pt x="5" y="62"/>
                    <a:pt x="5" y="62"/>
                  </a:cubicBezTo>
                  <a:lnTo>
                    <a:pt x="5" y="60"/>
                  </a:lnTo>
                  <a:close/>
                  <a:moveTo>
                    <a:pt x="17" y="98"/>
                  </a:moveTo>
                  <a:cubicBezTo>
                    <a:pt x="16" y="99"/>
                    <a:pt x="16" y="99"/>
                    <a:pt x="16" y="99"/>
                  </a:cubicBezTo>
                  <a:cubicBezTo>
                    <a:pt x="15" y="98"/>
                    <a:pt x="15" y="98"/>
                    <a:pt x="15" y="98"/>
                  </a:cubicBezTo>
                  <a:cubicBezTo>
                    <a:pt x="13" y="95"/>
                    <a:pt x="11" y="91"/>
                    <a:pt x="9" y="87"/>
                  </a:cubicBezTo>
                  <a:cubicBezTo>
                    <a:pt x="7" y="81"/>
                    <a:pt x="5" y="74"/>
                    <a:pt x="5" y="68"/>
                  </a:cubicBezTo>
                  <a:cubicBezTo>
                    <a:pt x="5" y="66"/>
                    <a:pt x="5" y="66"/>
                    <a:pt x="5" y="66"/>
                  </a:cubicBezTo>
                  <a:cubicBezTo>
                    <a:pt x="24" y="66"/>
                    <a:pt x="24" y="66"/>
                    <a:pt x="24" y="66"/>
                  </a:cubicBezTo>
                  <a:cubicBezTo>
                    <a:pt x="24" y="68"/>
                    <a:pt x="24" y="68"/>
                    <a:pt x="24" y="68"/>
                  </a:cubicBezTo>
                  <a:cubicBezTo>
                    <a:pt x="24" y="76"/>
                    <a:pt x="26" y="84"/>
                    <a:pt x="29" y="92"/>
                  </a:cubicBezTo>
                  <a:cubicBezTo>
                    <a:pt x="30" y="93"/>
                    <a:pt x="30" y="93"/>
                    <a:pt x="30" y="93"/>
                  </a:cubicBezTo>
                  <a:cubicBezTo>
                    <a:pt x="29" y="94"/>
                    <a:pt x="29" y="94"/>
                    <a:pt x="29" y="94"/>
                  </a:cubicBezTo>
                  <a:cubicBezTo>
                    <a:pt x="25" y="95"/>
                    <a:pt x="21" y="97"/>
                    <a:pt x="17" y="98"/>
                  </a:cubicBezTo>
                  <a:close/>
                  <a:moveTo>
                    <a:pt x="48" y="121"/>
                  </a:moveTo>
                  <a:cubicBezTo>
                    <a:pt x="46" y="121"/>
                    <a:pt x="43" y="120"/>
                    <a:pt x="41" y="119"/>
                  </a:cubicBezTo>
                  <a:cubicBezTo>
                    <a:pt x="34" y="116"/>
                    <a:pt x="27" y="112"/>
                    <a:pt x="22" y="106"/>
                  </a:cubicBezTo>
                  <a:cubicBezTo>
                    <a:pt x="21" y="105"/>
                    <a:pt x="21" y="105"/>
                    <a:pt x="20" y="104"/>
                  </a:cubicBezTo>
                  <a:cubicBezTo>
                    <a:pt x="19" y="103"/>
                    <a:pt x="19" y="103"/>
                    <a:pt x="19" y="103"/>
                  </a:cubicBezTo>
                  <a:cubicBezTo>
                    <a:pt x="21" y="102"/>
                    <a:pt x="21" y="102"/>
                    <a:pt x="21" y="102"/>
                  </a:cubicBezTo>
                  <a:cubicBezTo>
                    <a:pt x="24" y="100"/>
                    <a:pt x="27" y="99"/>
                    <a:pt x="31" y="98"/>
                  </a:cubicBezTo>
                  <a:cubicBezTo>
                    <a:pt x="32" y="97"/>
                    <a:pt x="32" y="97"/>
                    <a:pt x="32" y="97"/>
                  </a:cubicBezTo>
                  <a:cubicBezTo>
                    <a:pt x="33" y="98"/>
                    <a:pt x="33" y="98"/>
                    <a:pt x="33" y="98"/>
                  </a:cubicBezTo>
                  <a:cubicBezTo>
                    <a:pt x="37" y="106"/>
                    <a:pt x="43" y="113"/>
                    <a:pt x="49" y="119"/>
                  </a:cubicBezTo>
                  <a:cubicBezTo>
                    <a:pt x="54" y="123"/>
                    <a:pt x="54" y="123"/>
                    <a:pt x="54" y="123"/>
                  </a:cubicBezTo>
                  <a:lnTo>
                    <a:pt x="48" y="121"/>
                  </a:lnTo>
                  <a:close/>
                  <a:moveTo>
                    <a:pt x="62" y="122"/>
                  </a:moveTo>
                  <a:cubicBezTo>
                    <a:pt x="60" y="121"/>
                    <a:pt x="60" y="121"/>
                    <a:pt x="60" y="121"/>
                  </a:cubicBezTo>
                  <a:cubicBezTo>
                    <a:pt x="55" y="118"/>
                    <a:pt x="52" y="115"/>
                    <a:pt x="48" y="112"/>
                  </a:cubicBezTo>
                  <a:cubicBezTo>
                    <a:pt x="44" y="107"/>
                    <a:pt x="40" y="103"/>
                    <a:pt x="37" y="97"/>
                  </a:cubicBezTo>
                  <a:cubicBezTo>
                    <a:pt x="36" y="96"/>
                    <a:pt x="36" y="96"/>
                    <a:pt x="36" y="96"/>
                  </a:cubicBezTo>
                  <a:cubicBezTo>
                    <a:pt x="38" y="95"/>
                    <a:pt x="38" y="95"/>
                    <a:pt x="38" y="95"/>
                  </a:cubicBezTo>
                  <a:cubicBezTo>
                    <a:pt x="45" y="94"/>
                    <a:pt x="53" y="93"/>
                    <a:pt x="60" y="92"/>
                  </a:cubicBezTo>
                  <a:cubicBezTo>
                    <a:pt x="62" y="92"/>
                    <a:pt x="62" y="92"/>
                    <a:pt x="62" y="92"/>
                  </a:cubicBezTo>
                  <a:lnTo>
                    <a:pt x="62" y="122"/>
                  </a:lnTo>
                  <a:close/>
                  <a:moveTo>
                    <a:pt x="62" y="88"/>
                  </a:moveTo>
                  <a:cubicBezTo>
                    <a:pt x="60" y="88"/>
                    <a:pt x="60" y="88"/>
                    <a:pt x="60" y="88"/>
                  </a:cubicBezTo>
                  <a:cubicBezTo>
                    <a:pt x="52" y="88"/>
                    <a:pt x="44" y="89"/>
                    <a:pt x="36" y="91"/>
                  </a:cubicBezTo>
                  <a:cubicBezTo>
                    <a:pt x="34" y="92"/>
                    <a:pt x="34" y="92"/>
                    <a:pt x="34" y="92"/>
                  </a:cubicBezTo>
                  <a:cubicBezTo>
                    <a:pt x="34" y="90"/>
                    <a:pt x="34" y="90"/>
                    <a:pt x="34" y="90"/>
                  </a:cubicBezTo>
                  <a:cubicBezTo>
                    <a:pt x="31" y="83"/>
                    <a:pt x="29" y="76"/>
                    <a:pt x="29" y="68"/>
                  </a:cubicBezTo>
                  <a:cubicBezTo>
                    <a:pt x="29" y="66"/>
                    <a:pt x="29" y="66"/>
                    <a:pt x="29" y="66"/>
                  </a:cubicBezTo>
                  <a:cubicBezTo>
                    <a:pt x="62" y="66"/>
                    <a:pt x="62" y="66"/>
                    <a:pt x="62" y="66"/>
                  </a:cubicBezTo>
                  <a:lnTo>
                    <a:pt x="62" y="88"/>
                  </a:lnTo>
                  <a:close/>
                  <a:moveTo>
                    <a:pt x="62" y="62"/>
                  </a:moveTo>
                  <a:cubicBezTo>
                    <a:pt x="29" y="62"/>
                    <a:pt x="29" y="62"/>
                    <a:pt x="29" y="62"/>
                  </a:cubicBezTo>
                  <a:cubicBezTo>
                    <a:pt x="29" y="60"/>
                    <a:pt x="29" y="60"/>
                    <a:pt x="29" y="60"/>
                  </a:cubicBezTo>
                  <a:cubicBezTo>
                    <a:pt x="29" y="52"/>
                    <a:pt x="31" y="45"/>
                    <a:pt x="34" y="38"/>
                  </a:cubicBezTo>
                  <a:cubicBezTo>
                    <a:pt x="34" y="37"/>
                    <a:pt x="34" y="37"/>
                    <a:pt x="34" y="37"/>
                  </a:cubicBezTo>
                  <a:cubicBezTo>
                    <a:pt x="36" y="37"/>
                    <a:pt x="36" y="37"/>
                    <a:pt x="36" y="37"/>
                  </a:cubicBezTo>
                  <a:cubicBezTo>
                    <a:pt x="44" y="39"/>
                    <a:pt x="52" y="40"/>
                    <a:pt x="60" y="40"/>
                  </a:cubicBezTo>
                  <a:cubicBezTo>
                    <a:pt x="62" y="40"/>
                    <a:pt x="62" y="40"/>
                    <a:pt x="62" y="40"/>
                  </a:cubicBezTo>
                  <a:lnTo>
                    <a:pt x="62" y="62"/>
                  </a:lnTo>
                  <a:close/>
                  <a:moveTo>
                    <a:pt x="62" y="36"/>
                  </a:moveTo>
                  <a:cubicBezTo>
                    <a:pt x="60" y="36"/>
                    <a:pt x="60" y="36"/>
                    <a:pt x="60" y="36"/>
                  </a:cubicBezTo>
                  <a:cubicBezTo>
                    <a:pt x="53" y="35"/>
                    <a:pt x="45" y="34"/>
                    <a:pt x="38" y="33"/>
                  </a:cubicBezTo>
                  <a:cubicBezTo>
                    <a:pt x="36" y="32"/>
                    <a:pt x="36" y="32"/>
                    <a:pt x="36" y="32"/>
                  </a:cubicBezTo>
                  <a:cubicBezTo>
                    <a:pt x="37" y="31"/>
                    <a:pt x="37" y="31"/>
                    <a:pt x="37" y="31"/>
                  </a:cubicBezTo>
                  <a:cubicBezTo>
                    <a:pt x="40" y="25"/>
                    <a:pt x="44" y="21"/>
                    <a:pt x="48" y="17"/>
                  </a:cubicBezTo>
                  <a:cubicBezTo>
                    <a:pt x="52" y="13"/>
                    <a:pt x="55" y="10"/>
                    <a:pt x="60" y="7"/>
                  </a:cubicBezTo>
                  <a:cubicBezTo>
                    <a:pt x="62" y="6"/>
                    <a:pt x="62" y="6"/>
                    <a:pt x="62" y="6"/>
                  </a:cubicBezTo>
                  <a:lnTo>
                    <a:pt x="62" y="36"/>
                  </a:lnTo>
                  <a:close/>
                  <a:moveTo>
                    <a:pt x="111" y="30"/>
                  </a:moveTo>
                  <a:cubicBezTo>
                    <a:pt x="112" y="29"/>
                    <a:pt x="112" y="29"/>
                    <a:pt x="112" y="29"/>
                  </a:cubicBezTo>
                  <a:cubicBezTo>
                    <a:pt x="113" y="30"/>
                    <a:pt x="113" y="30"/>
                    <a:pt x="113" y="30"/>
                  </a:cubicBezTo>
                  <a:cubicBezTo>
                    <a:pt x="115" y="33"/>
                    <a:pt x="117" y="37"/>
                    <a:pt x="119" y="41"/>
                  </a:cubicBezTo>
                  <a:cubicBezTo>
                    <a:pt x="121" y="47"/>
                    <a:pt x="123" y="54"/>
                    <a:pt x="123" y="60"/>
                  </a:cubicBezTo>
                  <a:cubicBezTo>
                    <a:pt x="123" y="62"/>
                    <a:pt x="123" y="62"/>
                    <a:pt x="123" y="62"/>
                  </a:cubicBezTo>
                  <a:cubicBezTo>
                    <a:pt x="104" y="62"/>
                    <a:pt x="104" y="62"/>
                    <a:pt x="104" y="62"/>
                  </a:cubicBezTo>
                  <a:cubicBezTo>
                    <a:pt x="104" y="60"/>
                    <a:pt x="104" y="60"/>
                    <a:pt x="104" y="60"/>
                  </a:cubicBezTo>
                  <a:cubicBezTo>
                    <a:pt x="104" y="52"/>
                    <a:pt x="102" y="44"/>
                    <a:pt x="98" y="36"/>
                  </a:cubicBezTo>
                  <a:cubicBezTo>
                    <a:pt x="98" y="35"/>
                    <a:pt x="98" y="35"/>
                    <a:pt x="98" y="35"/>
                  </a:cubicBezTo>
                  <a:cubicBezTo>
                    <a:pt x="99" y="34"/>
                    <a:pt x="99" y="34"/>
                    <a:pt x="99" y="34"/>
                  </a:cubicBezTo>
                  <a:cubicBezTo>
                    <a:pt x="103" y="33"/>
                    <a:pt x="107" y="31"/>
                    <a:pt x="111" y="30"/>
                  </a:cubicBezTo>
                  <a:close/>
                  <a:moveTo>
                    <a:pt x="80" y="7"/>
                  </a:moveTo>
                  <a:cubicBezTo>
                    <a:pt x="82" y="7"/>
                    <a:pt x="85" y="8"/>
                    <a:pt x="87" y="9"/>
                  </a:cubicBezTo>
                  <a:cubicBezTo>
                    <a:pt x="94" y="12"/>
                    <a:pt x="101" y="17"/>
                    <a:pt x="106" y="22"/>
                  </a:cubicBezTo>
                  <a:cubicBezTo>
                    <a:pt x="107" y="23"/>
                    <a:pt x="107" y="23"/>
                    <a:pt x="108" y="24"/>
                  </a:cubicBezTo>
                  <a:cubicBezTo>
                    <a:pt x="109" y="25"/>
                    <a:pt x="109" y="25"/>
                    <a:pt x="109" y="25"/>
                  </a:cubicBezTo>
                  <a:cubicBezTo>
                    <a:pt x="107" y="26"/>
                    <a:pt x="107" y="26"/>
                    <a:pt x="107" y="26"/>
                  </a:cubicBezTo>
                  <a:cubicBezTo>
                    <a:pt x="104" y="28"/>
                    <a:pt x="101" y="29"/>
                    <a:pt x="97" y="30"/>
                  </a:cubicBezTo>
                  <a:cubicBezTo>
                    <a:pt x="96" y="31"/>
                    <a:pt x="96" y="31"/>
                    <a:pt x="96" y="31"/>
                  </a:cubicBezTo>
                  <a:cubicBezTo>
                    <a:pt x="95" y="30"/>
                    <a:pt x="95" y="30"/>
                    <a:pt x="95" y="30"/>
                  </a:cubicBezTo>
                  <a:cubicBezTo>
                    <a:pt x="91" y="22"/>
                    <a:pt x="85" y="15"/>
                    <a:pt x="79" y="9"/>
                  </a:cubicBezTo>
                  <a:cubicBezTo>
                    <a:pt x="74" y="5"/>
                    <a:pt x="74" y="5"/>
                    <a:pt x="74" y="5"/>
                  </a:cubicBezTo>
                  <a:lnTo>
                    <a:pt x="80" y="7"/>
                  </a:lnTo>
                  <a:close/>
                  <a:moveTo>
                    <a:pt x="66" y="6"/>
                  </a:moveTo>
                  <a:cubicBezTo>
                    <a:pt x="68" y="7"/>
                    <a:pt x="68" y="7"/>
                    <a:pt x="68" y="7"/>
                  </a:cubicBezTo>
                  <a:cubicBezTo>
                    <a:pt x="73" y="10"/>
                    <a:pt x="76" y="13"/>
                    <a:pt x="80" y="16"/>
                  </a:cubicBezTo>
                  <a:cubicBezTo>
                    <a:pt x="84" y="21"/>
                    <a:pt x="88" y="25"/>
                    <a:pt x="91" y="31"/>
                  </a:cubicBezTo>
                  <a:cubicBezTo>
                    <a:pt x="91" y="32"/>
                    <a:pt x="91" y="32"/>
                    <a:pt x="91" y="32"/>
                  </a:cubicBezTo>
                  <a:cubicBezTo>
                    <a:pt x="90" y="33"/>
                    <a:pt x="90" y="33"/>
                    <a:pt x="90" y="33"/>
                  </a:cubicBezTo>
                  <a:cubicBezTo>
                    <a:pt x="83" y="34"/>
                    <a:pt x="75" y="35"/>
                    <a:pt x="68" y="36"/>
                  </a:cubicBezTo>
                  <a:cubicBezTo>
                    <a:pt x="66" y="36"/>
                    <a:pt x="66" y="36"/>
                    <a:pt x="66" y="36"/>
                  </a:cubicBezTo>
                  <a:lnTo>
                    <a:pt x="66" y="6"/>
                  </a:lnTo>
                  <a:close/>
                  <a:moveTo>
                    <a:pt x="66" y="40"/>
                  </a:moveTo>
                  <a:cubicBezTo>
                    <a:pt x="68" y="40"/>
                    <a:pt x="68" y="40"/>
                    <a:pt x="68" y="40"/>
                  </a:cubicBezTo>
                  <a:cubicBezTo>
                    <a:pt x="76" y="40"/>
                    <a:pt x="84" y="39"/>
                    <a:pt x="92" y="37"/>
                  </a:cubicBezTo>
                  <a:cubicBezTo>
                    <a:pt x="94" y="36"/>
                    <a:pt x="94" y="36"/>
                    <a:pt x="94" y="36"/>
                  </a:cubicBezTo>
                  <a:cubicBezTo>
                    <a:pt x="94" y="38"/>
                    <a:pt x="94" y="38"/>
                    <a:pt x="94" y="38"/>
                  </a:cubicBezTo>
                  <a:cubicBezTo>
                    <a:pt x="97" y="45"/>
                    <a:pt x="99" y="52"/>
                    <a:pt x="99" y="60"/>
                  </a:cubicBezTo>
                  <a:cubicBezTo>
                    <a:pt x="99" y="62"/>
                    <a:pt x="99" y="62"/>
                    <a:pt x="99" y="62"/>
                  </a:cubicBezTo>
                  <a:cubicBezTo>
                    <a:pt x="66" y="62"/>
                    <a:pt x="66" y="62"/>
                    <a:pt x="66" y="62"/>
                  </a:cubicBezTo>
                  <a:lnTo>
                    <a:pt x="66" y="40"/>
                  </a:lnTo>
                  <a:close/>
                  <a:moveTo>
                    <a:pt x="66" y="66"/>
                  </a:moveTo>
                  <a:cubicBezTo>
                    <a:pt x="99" y="66"/>
                    <a:pt x="99" y="66"/>
                    <a:pt x="99" y="66"/>
                  </a:cubicBezTo>
                  <a:cubicBezTo>
                    <a:pt x="99" y="68"/>
                    <a:pt x="99" y="68"/>
                    <a:pt x="99" y="68"/>
                  </a:cubicBezTo>
                  <a:cubicBezTo>
                    <a:pt x="99" y="76"/>
                    <a:pt x="97" y="83"/>
                    <a:pt x="94" y="90"/>
                  </a:cubicBezTo>
                  <a:cubicBezTo>
                    <a:pt x="94" y="91"/>
                    <a:pt x="94" y="91"/>
                    <a:pt x="94" y="91"/>
                  </a:cubicBezTo>
                  <a:cubicBezTo>
                    <a:pt x="92" y="91"/>
                    <a:pt x="92" y="91"/>
                    <a:pt x="92" y="91"/>
                  </a:cubicBezTo>
                  <a:cubicBezTo>
                    <a:pt x="84" y="89"/>
                    <a:pt x="76" y="88"/>
                    <a:pt x="68" y="88"/>
                  </a:cubicBezTo>
                  <a:cubicBezTo>
                    <a:pt x="66" y="88"/>
                    <a:pt x="66" y="88"/>
                    <a:pt x="66" y="88"/>
                  </a:cubicBezTo>
                  <a:lnTo>
                    <a:pt x="66" y="66"/>
                  </a:lnTo>
                  <a:close/>
                  <a:moveTo>
                    <a:pt x="66" y="122"/>
                  </a:moveTo>
                  <a:cubicBezTo>
                    <a:pt x="66" y="92"/>
                    <a:pt x="66" y="92"/>
                    <a:pt x="66" y="92"/>
                  </a:cubicBezTo>
                  <a:cubicBezTo>
                    <a:pt x="68" y="92"/>
                    <a:pt x="68" y="92"/>
                    <a:pt x="68" y="92"/>
                  </a:cubicBezTo>
                  <a:cubicBezTo>
                    <a:pt x="75" y="93"/>
                    <a:pt x="83" y="94"/>
                    <a:pt x="90" y="95"/>
                  </a:cubicBezTo>
                  <a:cubicBezTo>
                    <a:pt x="91" y="96"/>
                    <a:pt x="91" y="96"/>
                    <a:pt x="91" y="96"/>
                  </a:cubicBezTo>
                  <a:cubicBezTo>
                    <a:pt x="91" y="97"/>
                    <a:pt x="91" y="97"/>
                    <a:pt x="91" y="97"/>
                  </a:cubicBezTo>
                  <a:cubicBezTo>
                    <a:pt x="88" y="103"/>
                    <a:pt x="84" y="107"/>
                    <a:pt x="80" y="112"/>
                  </a:cubicBezTo>
                  <a:cubicBezTo>
                    <a:pt x="76" y="115"/>
                    <a:pt x="73" y="118"/>
                    <a:pt x="68" y="121"/>
                  </a:cubicBezTo>
                  <a:lnTo>
                    <a:pt x="66" y="122"/>
                  </a:lnTo>
                  <a:close/>
                  <a:moveTo>
                    <a:pt x="108" y="104"/>
                  </a:moveTo>
                  <a:cubicBezTo>
                    <a:pt x="107" y="105"/>
                    <a:pt x="107" y="105"/>
                    <a:pt x="106" y="106"/>
                  </a:cubicBezTo>
                  <a:cubicBezTo>
                    <a:pt x="101" y="112"/>
                    <a:pt x="94" y="116"/>
                    <a:pt x="87" y="119"/>
                  </a:cubicBezTo>
                  <a:cubicBezTo>
                    <a:pt x="85" y="120"/>
                    <a:pt x="82" y="121"/>
                    <a:pt x="80" y="121"/>
                  </a:cubicBezTo>
                  <a:cubicBezTo>
                    <a:pt x="74" y="123"/>
                    <a:pt x="74" y="123"/>
                    <a:pt x="74" y="123"/>
                  </a:cubicBezTo>
                  <a:cubicBezTo>
                    <a:pt x="79" y="119"/>
                    <a:pt x="79" y="119"/>
                    <a:pt x="79" y="119"/>
                  </a:cubicBezTo>
                  <a:cubicBezTo>
                    <a:pt x="85" y="113"/>
                    <a:pt x="91" y="106"/>
                    <a:pt x="95" y="98"/>
                  </a:cubicBezTo>
                  <a:cubicBezTo>
                    <a:pt x="96" y="97"/>
                    <a:pt x="96" y="97"/>
                    <a:pt x="96" y="97"/>
                  </a:cubicBezTo>
                  <a:cubicBezTo>
                    <a:pt x="97" y="98"/>
                    <a:pt x="97" y="98"/>
                    <a:pt x="97" y="98"/>
                  </a:cubicBezTo>
                  <a:cubicBezTo>
                    <a:pt x="101" y="99"/>
                    <a:pt x="104" y="100"/>
                    <a:pt x="107" y="102"/>
                  </a:cubicBezTo>
                  <a:cubicBezTo>
                    <a:pt x="109" y="103"/>
                    <a:pt x="109" y="103"/>
                    <a:pt x="109" y="103"/>
                  </a:cubicBezTo>
                  <a:lnTo>
                    <a:pt x="108" y="104"/>
                  </a:lnTo>
                  <a:close/>
                  <a:moveTo>
                    <a:pt x="123" y="68"/>
                  </a:moveTo>
                  <a:cubicBezTo>
                    <a:pt x="123" y="74"/>
                    <a:pt x="121" y="81"/>
                    <a:pt x="119" y="87"/>
                  </a:cubicBezTo>
                  <a:cubicBezTo>
                    <a:pt x="117" y="91"/>
                    <a:pt x="115" y="95"/>
                    <a:pt x="113" y="98"/>
                  </a:cubicBezTo>
                  <a:cubicBezTo>
                    <a:pt x="112" y="99"/>
                    <a:pt x="112" y="99"/>
                    <a:pt x="112" y="99"/>
                  </a:cubicBezTo>
                  <a:cubicBezTo>
                    <a:pt x="111" y="98"/>
                    <a:pt x="111" y="98"/>
                    <a:pt x="111" y="98"/>
                  </a:cubicBezTo>
                  <a:cubicBezTo>
                    <a:pt x="107" y="97"/>
                    <a:pt x="103" y="95"/>
                    <a:pt x="99" y="94"/>
                  </a:cubicBezTo>
                  <a:cubicBezTo>
                    <a:pt x="98" y="93"/>
                    <a:pt x="98" y="93"/>
                    <a:pt x="98" y="93"/>
                  </a:cubicBezTo>
                  <a:cubicBezTo>
                    <a:pt x="98" y="92"/>
                    <a:pt x="98" y="92"/>
                    <a:pt x="98" y="92"/>
                  </a:cubicBezTo>
                  <a:cubicBezTo>
                    <a:pt x="102" y="84"/>
                    <a:pt x="104" y="76"/>
                    <a:pt x="104" y="68"/>
                  </a:cubicBezTo>
                  <a:cubicBezTo>
                    <a:pt x="104" y="66"/>
                    <a:pt x="104" y="66"/>
                    <a:pt x="104" y="66"/>
                  </a:cubicBezTo>
                  <a:cubicBezTo>
                    <a:pt x="123" y="66"/>
                    <a:pt x="123" y="66"/>
                    <a:pt x="123" y="66"/>
                  </a:cubicBezTo>
                  <a:lnTo>
                    <a:pt x="123" y="68"/>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grpSp>
        <p:nvGrpSpPr>
          <p:cNvPr id="130" name="组合 129">
            <a:extLst>
              <a:ext uri="{FF2B5EF4-FFF2-40B4-BE49-F238E27FC236}">
                <a16:creationId xmlns:a16="http://schemas.microsoft.com/office/drawing/2014/main" id="{A29EF6DB-1EF8-694C-8AFA-B0767F0D2B34}"/>
              </a:ext>
            </a:extLst>
          </p:cNvPr>
          <p:cNvGrpSpPr/>
          <p:nvPr/>
        </p:nvGrpSpPr>
        <p:grpSpPr>
          <a:xfrm>
            <a:off x="4739051" y="5774422"/>
            <a:ext cx="504000" cy="504000"/>
            <a:chOff x="7982080" y="3120819"/>
            <a:chExt cx="504000" cy="504000"/>
          </a:xfrm>
        </p:grpSpPr>
        <p:sp>
          <p:nvSpPr>
            <p:cNvPr id="131" name="椭圆 130">
              <a:extLst>
                <a:ext uri="{FF2B5EF4-FFF2-40B4-BE49-F238E27FC236}">
                  <a16:creationId xmlns:a16="http://schemas.microsoft.com/office/drawing/2014/main" id="{BD48BEAD-036A-A349-9249-0EA48426651C}"/>
                </a:ext>
              </a:extLst>
            </p:cNvPr>
            <p:cNvSpPr/>
            <p:nvPr/>
          </p:nvSpPr>
          <p:spPr>
            <a:xfrm>
              <a:off x="7982080" y="3120819"/>
              <a:ext cx="504000" cy="5040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2" name="Freeform 73">
              <a:extLst>
                <a:ext uri="{FF2B5EF4-FFF2-40B4-BE49-F238E27FC236}">
                  <a16:creationId xmlns:a16="http://schemas.microsoft.com/office/drawing/2014/main" id="{1DB28BF5-75CE-C84C-82A7-5D1AE3D34383}"/>
                </a:ext>
              </a:extLst>
            </p:cNvPr>
            <p:cNvSpPr>
              <a:spLocks noChangeAspect="1" noEditPoints="1"/>
            </p:cNvSpPr>
            <p:nvPr/>
          </p:nvSpPr>
          <p:spPr bwMode="auto">
            <a:xfrm>
              <a:off x="8072080" y="3190343"/>
              <a:ext cx="324000" cy="364952"/>
            </a:xfrm>
            <a:custGeom>
              <a:avLst/>
              <a:gdLst>
                <a:gd name="T0" fmla="*/ 114 w 114"/>
                <a:gd name="T1" fmla="*/ 95 h 128"/>
                <a:gd name="T2" fmla="*/ 114 w 114"/>
                <a:gd name="T3" fmla="*/ 34 h 128"/>
                <a:gd name="T4" fmla="*/ 112 w 114"/>
                <a:gd name="T5" fmla="*/ 32 h 128"/>
                <a:gd name="T6" fmla="*/ 58 w 114"/>
                <a:gd name="T7" fmla="*/ 1 h 128"/>
                <a:gd name="T8" fmla="*/ 57 w 114"/>
                <a:gd name="T9" fmla="*/ 0 h 128"/>
                <a:gd name="T10" fmla="*/ 56 w 114"/>
                <a:gd name="T11" fmla="*/ 1 h 128"/>
                <a:gd name="T12" fmla="*/ 1 w 114"/>
                <a:gd name="T13" fmla="*/ 32 h 128"/>
                <a:gd name="T14" fmla="*/ 0 w 114"/>
                <a:gd name="T15" fmla="*/ 34 h 128"/>
                <a:gd name="T16" fmla="*/ 0 w 114"/>
                <a:gd name="T17" fmla="*/ 94 h 128"/>
                <a:gd name="T18" fmla="*/ 0 w 114"/>
                <a:gd name="T19" fmla="*/ 95 h 128"/>
                <a:gd name="T20" fmla="*/ 1 w 114"/>
                <a:gd name="T21" fmla="*/ 97 h 128"/>
                <a:gd name="T22" fmla="*/ 56 w 114"/>
                <a:gd name="T23" fmla="*/ 128 h 128"/>
                <a:gd name="T24" fmla="*/ 58 w 114"/>
                <a:gd name="T25" fmla="*/ 128 h 128"/>
                <a:gd name="T26" fmla="*/ 112 w 114"/>
                <a:gd name="T27" fmla="*/ 97 h 128"/>
                <a:gd name="T28" fmla="*/ 114 w 114"/>
                <a:gd name="T29" fmla="*/ 95 h 128"/>
                <a:gd name="T30" fmla="*/ 55 w 114"/>
                <a:gd name="T31" fmla="*/ 122 h 128"/>
                <a:gd name="T32" fmla="*/ 5 w 114"/>
                <a:gd name="T33" fmla="*/ 93 h 128"/>
                <a:gd name="T34" fmla="*/ 5 w 114"/>
                <a:gd name="T35" fmla="*/ 38 h 128"/>
                <a:gd name="T36" fmla="*/ 55 w 114"/>
                <a:gd name="T37" fmla="*/ 67 h 128"/>
                <a:gd name="T38" fmla="*/ 55 w 114"/>
                <a:gd name="T39" fmla="*/ 122 h 128"/>
                <a:gd name="T40" fmla="*/ 57 w 114"/>
                <a:gd name="T41" fmla="*/ 63 h 128"/>
                <a:gd name="T42" fmla="*/ 7 w 114"/>
                <a:gd name="T43" fmla="*/ 34 h 128"/>
                <a:gd name="T44" fmla="*/ 57 w 114"/>
                <a:gd name="T45" fmla="*/ 5 h 128"/>
                <a:gd name="T46" fmla="*/ 107 w 114"/>
                <a:gd name="T47" fmla="*/ 34 h 128"/>
                <a:gd name="T48" fmla="*/ 57 w 114"/>
                <a:gd name="T49" fmla="*/ 63 h 128"/>
                <a:gd name="T50" fmla="*/ 109 w 114"/>
                <a:gd name="T51" fmla="*/ 93 h 128"/>
                <a:gd name="T52" fmla="*/ 59 w 114"/>
                <a:gd name="T53" fmla="*/ 122 h 128"/>
                <a:gd name="T54" fmla="*/ 59 w 114"/>
                <a:gd name="T55" fmla="*/ 67 h 128"/>
                <a:gd name="T56" fmla="*/ 109 w 114"/>
                <a:gd name="T57" fmla="*/ 38 h 128"/>
                <a:gd name="T58" fmla="*/ 109 w 114"/>
                <a:gd name="T59" fmla="*/ 9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4" h="128">
                  <a:moveTo>
                    <a:pt x="114" y="95"/>
                  </a:moveTo>
                  <a:cubicBezTo>
                    <a:pt x="114" y="34"/>
                    <a:pt x="114" y="34"/>
                    <a:pt x="114" y="34"/>
                  </a:cubicBezTo>
                  <a:cubicBezTo>
                    <a:pt x="114" y="33"/>
                    <a:pt x="113" y="32"/>
                    <a:pt x="112" y="32"/>
                  </a:cubicBezTo>
                  <a:cubicBezTo>
                    <a:pt x="58" y="1"/>
                    <a:pt x="58" y="1"/>
                    <a:pt x="58" y="1"/>
                  </a:cubicBezTo>
                  <a:cubicBezTo>
                    <a:pt x="58" y="0"/>
                    <a:pt x="57" y="0"/>
                    <a:pt x="57" y="0"/>
                  </a:cubicBezTo>
                  <a:cubicBezTo>
                    <a:pt x="57" y="0"/>
                    <a:pt x="56" y="0"/>
                    <a:pt x="56" y="1"/>
                  </a:cubicBezTo>
                  <a:cubicBezTo>
                    <a:pt x="1" y="32"/>
                    <a:pt x="1" y="32"/>
                    <a:pt x="1" y="32"/>
                  </a:cubicBezTo>
                  <a:cubicBezTo>
                    <a:pt x="1" y="32"/>
                    <a:pt x="0" y="33"/>
                    <a:pt x="0" y="34"/>
                  </a:cubicBezTo>
                  <a:cubicBezTo>
                    <a:pt x="0" y="94"/>
                    <a:pt x="0" y="94"/>
                    <a:pt x="0" y="94"/>
                  </a:cubicBezTo>
                  <a:cubicBezTo>
                    <a:pt x="0" y="94"/>
                    <a:pt x="0" y="95"/>
                    <a:pt x="0" y="95"/>
                  </a:cubicBezTo>
                  <a:cubicBezTo>
                    <a:pt x="0" y="95"/>
                    <a:pt x="1" y="96"/>
                    <a:pt x="1" y="97"/>
                  </a:cubicBezTo>
                  <a:cubicBezTo>
                    <a:pt x="56" y="128"/>
                    <a:pt x="56" y="128"/>
                    <a:pt x="56" y="128"/>
                  </a:cubicBezTo>
                  <a:cubicBezTo>
                    <a:pt x="56" y="128"/>
                    <a:pt x="57" y="128"/>
                    <a:pt x="58" y="128"/>
                  </a:cubicBezTo>
                  <a:cubicBezTo>
                    <a:pt x="112" y="97"/>
                    <a:pt x="112" y="97"/>
                    <a:pt x="112" y="97"/>
                  </a:cubicBezTo>
                  <a:cubicBezTo>
                    <a:pt x="113" y="96"/>
                    <a:pt x="114" y="95"/>
                    <a:pt x="114" y="95"/>
                  </a:cubicBezTo>
                  <a:close/>
                  <a:moveTo>
                    <a:pt x="55" y="122"/>
                  </a:moveTo>
                  <a:cubicBezTo>
                    <a:pt x="5" y="93"/>
                    <a:pt x="5" y="93"/>
                    <a:pt x="5" y="93"/>
                  </a:cubicBezTo>
                  <a:cubicBezTo>
                    <a:pt x="5" y="38"/>
                    <a:pt x="5" y="38"/>
                    <a:pt x="5" y="38"/>
                  </a:cubicBezTo>
                  <a:cubicBezTo>
                    <a:pt x="55" y="67"/>
                    <a:pt x="55" y="67"/>
                    <a:pt x="55" y="67"/>
                  </a:cubicBezTo>
                  <a:lnTo>
                    <a:pt x="55" y="122"/>
                  </a:lnTo>
                  <a:close/>
                  <a:moveTo>
                    <a:pt x="57" y="63"/>
                  </a:moveTo>
                  <a:cubicBezTo>
                    <a:pt x="7" y="34"/>
                    <a:pt x="7" y="34"/>
                    <a:pt x="7" y="34"/>
                  </a:cubicBezTo>
                  <a:cubicBezTo>
                    <a:pt x="57" y="5"/>
                    <a:pt x="57" y="5"/>
                    <a:pt x="57" y="5"/>
                  </a:cubicBezTo>
                  <a:cubicBezTo>
                    <a:pt x="107" y="34"/>
                    <a:pt x="107" y="34"/>
                    <a:pt x="107" y="34"/>
                  </a:cubicBezTo>
                  <a:lnTo>
                    <a:pt x="57" y="63"/>
                  </a:lnTo>
                  <a:close/>
                  <a:moveTo>
                    <a:pt x="109" y="93"/>
                  </a:moveTo>
                  <a:cubicBezTo>
                    <a:pt x="59" y="122"/>
                    <a:pt x="59" y="122"/>
                    <a:pt x="59" y="122"/>
                  </a:cubicBezTo>
                  <a:cubicBezTo>
                    <a:pt x="59" y="67"/>
                    <a:pt x="59" y="67"/>
                    <a:pt x="59" y="67"/>
                  </a:cubicBezTo>
                  <a:cubicBezTo>
                    <a:pt x="109" y="38"/>
                    <a:pt x="109" y="38"/>
                    <a:pt x="109" y="38"/>
                  </a:cubicBezTo>
                  <a:lnTo>
                    <a:pt x="109" y="93"/>
                  </a:lnTo>
                  <a:close/>
                </a:path>
              </a:pathLst>
            </a:custGeom>
            <a:solidFill>
              <a:schemeClr val="bg1"/>
            </a:solidFill>
            <a:ln w="9525">
              <a:noFill/>
              <a:round/>
            </a:ln>
          </p:spPr>
          <p:txBody>
            <a:bodyPr vert="horz" wrap="square" lIns="91440" tIns="45720" rIns="91440" bIns="45720" numCol="1" anchor="t" anchorCtr="0" compatLnSpc="1"/>
            <a:lstStyle/>
            <a:p>
              <a:pPr>
                <a:defRPr/>
              </a:pPr>
              <a:endParaRPr lang="zh-CN" altLang="en-US">
                <a:solidFill>
                  <a:srgbClr val="000000"/>
                </a:solidFill>
                <a:latin typeface="微软雅黑" panose="020B0503020204020204" pitchFamily="34" charset="-122"/>
              </a:endParaRPr>
            </a:p>
          </p:txBody>
        </p:sp>
      </p:grpSp>
      <p:sp>
        <p:nvSpPr>
          <p:cNvPr id="133" name="矩形 132">
            <a:extLst>
              <a:ext uri="{FF2B5EF4-FFF2-40B4-BE49-F238E27FC236}">
                <a16:creationId xmlns:a16="http://schemas.microsoft.com/office/drawing/2014/main" id="{9B76DDFE-DF9D-9543-B116-48F3A6B4C4D9}"/>
              </a:ext>
            </a:extLst>
          </p:cNvPr>
          <p:cNvSpPr/>
          <p:nvPr/>
        </p:nvSpPr>
        <p:spPr>
          <a:xfrm>
            <a:off x="7046901" y="5815468"/>
            <a:ext cx="4503712" cy="523188"/>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“多语种国际化卓越外语人才把件学生培养实验班项目” </a:t>
            </a:r>
            <a:endParaRPr lang="en-US" altLang="zh-CN" sz="1400" b="1" dirty="0">
              <a:solidFill>
                <a:srgbClr val="2C3637"/>
              </a:solidFill>
              <a:latin typeface="微软雅黑" panose="020B0503020204020204" pitchFamily="34" charset="-122"/>
              <a:ea typeface="微软雅黑" panose="020B0503020204020204" pitchFamily="34" charset="-122"/>
            </a:endParaRPr>
          </a:p>
          <a:p>
            <a:r>
              <a:rPr lang="zh-CN" altLang="en-US" sz="1400" b="1" dirty="0">
                <a:solidFill>
                  <a:srgbClr val="C00000"/>
                </a:solidFill>
                <a:latin typeface="微软雅黑" panose="020B0503020204020204" pitchFamily="34" charset="-122"/>
                <a:ea typeface="微软雅黑" panose="020B0503020204020204" pitchFamily="34" charset="-122"/>
              </a:rPr>
              <a:t>入选教育部“加强公共外语教学改革实施方案”</a:t>
            </a:r>
            <a:endParaRPr lang="zh-CN" altLang="en-US" sz="1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矩形 133">
            <a:extLst>
              <a:ext uri="{FF2B5EF4-FFF2-40B4-BE49-F238E27FC236}">
                <a16:creationId xmlns:a16="http://schemas.microsoft.com/office/drawing/2014/main" id="{6BF90152-39DB-3246-93F5-8585F831D51B}"/>
              </a:ext>
            </a:extLst>
          </p:cNvPr>
          <p:cNvSpPr/>
          <p:nvPr/>
        </p:nvSpPr>
        <p:spPr>
          <a:xfrm>
            <a:off x="7136901" y="4890326"/>
            <a:ext cx="3323991" cy="523188"/>
          </a:xfrm>
          <a:prstGeom prst="rect">
            <a:avLst/>
          </a:prstGeom>
        </p:spPr>
        <p:txBody>
          <a:bodyPr wrap="square" lIns="91407" tIns="45704" rIns="91407" bIns="45704">
            <a:spAutoFit/>
          </a:bodyPr>
          <a:lstStyle/>
          <a:p>
            <a:r>
              <a:rPr lang="zh-CN" altLang="en-US" sz="1400" b="1" dirty="0">
                <a:solidFill>
                  <a:srgbClr val="2C3637"/>
                </a:solidFill>
                <a:latin typeface="微软雅黑" panose="020B0503020204020204" pitchFamily="34" charset="-122"/>
                <a:ea typeface="微软雅黑" panose="020B0503020204020204" pitchFamily="34" charset="-122"/>
              </a:rPr>
              <a:t>与北二外共建外国语言文学学科</a:t>
            </a:r>
            <a:endParaRPr lang="en-US" altLang="zh-CN" sz="1400" b="1" dirty="0">
              <a:solidFill>
                <a:srgbClr val="2C3637"/>
              </a:solidFill>
              <a:latin typeface="微软雅黑" panose="020B0503020204020204" pitchFamily="34" charset="-122"/>
              <a:ea typeface="微软雅黑" panose="020B0503020204020204" pitchFamily="34" charset="-122"/>
            </a:endParaRPr>
          </a:p>
          <a:p>
            <a:r>
              <a:rPr lang="zh-CN" altLang="en-US" sz="1400" b="1" dirty="0">
                <a:solidFill>
                  <a:srgbClr val="C00000"/>
                </a:solidFill>
                <a:latin typeface="微软雅黑" panose="020B0503020204020204" pitchFamily="34" charset="-122"/>
                <a:ea typeface="微软雅黑" panose="020B0503020204020204" pitchFamily="34" charset="-122"/>
              </a:rPr>
              <a:t>入选北京高校高精尖学科建设项目</a:t>
            </a:r>
            <a:endParaRPr lang="zh-CN" altLang="en-US" sz="14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直角三角形 83"/>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直角三角形 84"/>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AutoShape 10"/>
          <p:cNvSpPr/>
          <p:nvPr/>
        </p:nvSpPr>
        <p:spPr bwMode="auto">
          <a:xfrm>
            <a:off x="4306385" y="5043814"/>
            <a:ext cx="550039" cy="6349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chemeClr val="accent5">
              <a:lumMod val="50000"/>
            </a:schemeClr>
          </a:solidFill>
          <a:ln>
            <a:noFill/>
          </a:ln>
          <a:effectLst/>
        </p:spPr>
        <p:txBody>
          <a:bodyPr lIns="0" tIns="0" rIns="0" bIns="0" anchor="ctr"/>
          <a:lstStyle/>
          <a:p>
            <a:pPr algn="ctr" defTabSz="866775" fontAlgn="base">
              <a:spcBef>
                <a:spcPct val="0"/>
              </a:spcBef>
              <a:spcAft>
                <a:spcPct val="0"/>
              </a:spcAft>
              <a:defRPr/>
            </a:pPr>
            <a:r>
              <a:rPr lang="es-ES" sz="2800" b="1" dirty="0">
                <a:solidFill>
                  <a:srgbClr val="FFFFFF"/>
                </a:solidFill>
                <a:latin typeface="微软雅黑" panose="020B0503020204020204" pitchFamily="34" charset="-122"/>
                <a:ea typeface="微软雅黑" panose="020B0503020204020204" pitchFamily="34" charset="-122"/>
                <a:sym typeface="Helvetica Light" charset="0"/>
              </a:rPr>
              <a:t>7</a:t>
            </a:r>
          </a:p>
        </p:txBody>
      </p:sp>
      <p:sp>
        <p:nvSpPr>
          <p:cNvPr id="26" name="Line 17"/>
          <p:cNvSpPr>
            <a:spLocks noChangeShapeType="1"/>
          </p:cNvSpPr>
          <p:nvPr/>
        </p:nvSpPr>
        <p:spPr bwMode="auto">
          <a:xfrm flipV="1">
            <a:off x="5230004" y="4609746"/>
            <a:ext cx="1538996" cy="726664"/>
          </a:xfrm>
          <a:prstGeom prst="line">
            <a:avLst/>
          </a:prstGeom>
          <a:noFill/>
          <a:ln w="101600" cap="flat" cmpd="sng">
            <a:solidFill>
              <a:schemeClr val="tx1">
                <a:lumMod val="50000"/>
                <a:lumOff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fontAlgn="base">
              <a:spcBef>
                <a:spcPct val="0"/>
              </a:spcBef>
              <a:spcAft>
                <a:spcPct val="0"/>
              </a:spcAft>
              <a:defRPr/>
            </a:pPr>
            <a:endParaRPr lang="es-ES" sz="600">
              <a:solidFill>
                <a:srgbClr val="000000"/>
              </a:solidFill>
              <a:latin typeface="微软雅黑" panose="020B0503020204020204" pitchFamily="34" charset="-122"/>
              <a:ea typeface="微软雅黑" panose="020B0503020204020204" pitchFamily="34" charset="-122"/>
              <a:sym typeface="Helvetica" charset="0"/>
            </a:endParaRPr>
          </a:p>
        </p:txBody>
      </p:sp>
      <p:sp>
        <p:nvSpPr>
          <p:cNvPr id="27" name="AutoShape 26"/>
          <p:cNvSpPr/>
          <p:nvPr/>
        </p:nvSpPr>
        <p:spPr bwMode="auto">
          <a:xfrm>
            <a:off x="5095829" y="5258115"/>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5">
              <a:lumMod val="50000"/>
            </a:schemeClr>
          </a:solidFill>
          <a:ln w="25400" cap="flat" cmpd="sng">
            <a:solidFill>
              <a:srgbClr val="000000">
                <a:alpha val="0"/>
              </a:srgbClr>
            </a:solidFill>
            <a:prstDash val="solid"/>
            <a:miter lim="0"/>
          </a:ln>
          <a:effectLst/>
        </p:spPr>
        <p:txBody>
          <a:bodyPr lIns="0" tIns="0" rIns="0" bIns="0" anchor="ctr"/>
          <a:lstStyle/>
          <a:p>
            <a:pPr algn="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28" name="TextBox 40"/>
          <p:cNvSpPr txBox="1"/>
          <p:nvPr/>
        </p:nvSpPr>
        <p:spPr>
          <a:xfrm>
            <a:off x="1107347" y="1840830"/>
            <a:ext cx="2981870" cy="707886"/>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8565">
              <a:buClr>
                <a:srgbClr val="C00000"/>
              </a:buClr>
            </a:pPr>
            <a:r>
              <a:rPr lang="zh-CN" altLang="en-US" sz="2000" b="1" dirty="0">
                <a:latin typeface="微软雅黑" panose="020B0503020204020204" pitchFamily="34" charset="-122"/>
                <a:ea typeface="微软雅黑" panose="020B0503020204020204" pitchFamily="34" charset="-122"/>
              </a:rPr>
              <a:t>优化与拓展北京大学</a:t>
            </a:r>
            <a:endParaRPr lang="en-US" altLang="zh-CN" sz="2000" b="1" dirty="0">
              <a:latin typeface="微软雅黑" panose="020B0503020204020204" pitchFamily="34" charset="-122"/>
              <a:ea typeface="微软雅黑" panose="020B0503020204020204" pitchFamily="34" charset="-122"/>
            </a:endParaRPr>
          </a:p>
          <a:p>
            <a:pPr algn="r" defTabSz="1218565">
              <a:buClr>
                <a:srgbClr val="C00000"/>
              </a:buClr>
            </a:pPr>
            <a:r>
              <a:rPr lang="zh-CN" altLang="en-US" sz="2000" b="1" dirty="0">
                <a:latin typeface="微软雅黑" panose="020B0503020204020204" pitchFamily="34" charset="-122"/>
                <a:ea typeface="微软雅黑" panose="020B0503020204020204" pitchFamily="34" charset="-122"/>
              </a:rPr>
              <a:t>外语教育资源</a:t>
            </a:r>
            <a:endParaRPr lang="en-US" altLang="zh-CN" sz="2000" b="1" dirty="0">
              <a:latin typeface="微软雅黑" panose="020B0503020204020204" pitchFamily="34" charset="-122"/>
              <a:ea typeface="微软雅黑" panose="020B0503020204020204" pitchFamily="34" charset="-122"/>
            </a:endParaRPr>
          </a:p>
        </p:txBody>
      </p:sp>
      <p:sp>
        <p:nvSpPr>
          <p:cNvPr id="29" name="TextBox 40"/>
          <p:cNvSpPr txBox="1"/>
          <p:nvPr/>
        </p:nvSpPr>
        <p:spPr>
          <a:xfrm>
            <a:off x="7618268" y="1889453"/>
            <a:ext cx="4205313" cy="923330"/>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a:buClr>
                <a:srgbClr val="C00000"/>
              </a:buClr>
            </a:pPr>
            <a:r>
              <a:rPr lang="zh-CN" altLang="en-US" b="1" dirty="0">
                <a:latin typeface="微软雅黑" panose="020B0503020204020204" pitchFamily="34" charset="-122"/>
                <a:ea typeface="微软雅黑" panose="020B0503020204020204" pitchFamily="34" charset="-122"/>
              </a:rPr>
              <a:t>继续每年举办“全国研究生东方文学暑期学校”、</a:t>
            </a:r>
            <a:r>
              <a:rPr lang="zh-CN" altLang="zh-CN" b="1" dirty="0">
                <a:latin typeface="微软雅黑" panose="020B0503020204020204" pitchFamily="34" charset="-122"/>
                <a:ea typeface="微软雅黑" panose="020B0503020204020204" pitchFamily="34" charset="-122"/>
              </a:rPr>
              <a:t>各种辐射全国的相关领域研究生论坛、博士生论坛等</a:t>
            </a:r>
            <a:endParaRPr lang="en-US" altLang="zh-CN" b="1" dirty="0">
              <a:latin typeface="微软雅黑" panose="020B0503020204020204" pitchFamily="34" charset="-122"/>
              <a:ea typeface="微软雅黑" panose="020B0503020204020204" pitchFamily="34" charset="-122"/>
            </a:endParaRPr>
          </a:p>
        </p:txBody>
      </p:sp>
      <p:sp>
        <p:nvSpPr>
          <p:cNvPr id="30" name="矩形 29"/>
          <p:cNvSpPr/>
          <p:nvPr/>
        </p:nvSpPr>
        <p:spPr>
          <a:xfrm>
            <a:off x="324694" y="2709745"/>
            <a:ext cx="3763618" cy="923330"/>
          </a:xfrm>
          <a:prstGeom prst="rect">
            <a:avLst/>
          </a:prstGeom>
        </p:spPr>
        <p:txBody>
          <a:bodyPr wrap="square">
            <a:spAutoFit/>
          </a:bodyPr>
          <a:lstStyle/>
          <a:p>
            <a:pPr algn="r">
              <a:spcAft>
                <a:spcPts val="0"/>
              </a:spcAft>
            </a:pPr>
            <a:r>
              <a:rPr lang="zh-CN" altLang="zh-CN" b="1" dirty="0">
                <a:latin typeface="微软雅黑" panose="020B0503020204020204" pitchFamily="34" charset="-122"/>
                <a:ea typeface="微软雅黑" panose="020B0503020204020204" pitchFamily="34" charset="-122"/>
              </a:rPr>
              <a:t>向全国开放优质的学科资源</a:t>
            </a:r>
            <a:endParaRPr lang="en-US" altLang="zh-CN" b="1" dirty="0">
              <a:latin typeface="微软雅黑" panose="020B0503020204020204" pitchFamily="34" charset="-122"/>
              <a:ea typeface="微软雅黑" panose="020B0503020204020204" pitchFamily="34" charset="-122"/>
            </a:endParaRPr>
          </a:p>
          <a:p>
            <a:pPr algn="r">
              <a:spcAft>
                <a:spcPts val="0"/>
              </a:spcAft>
            </a:pPr>
            <a:r>
              <a:rPr lang="zh-CN" altLang="zh-CN" b="1" dirty="0">
                <a:latin typeface="微软雅黑" panose="020B0503020204020204" pitchFamily="34" charset="-122"/>
                <a:ea typeface="微软雅黑" panose="020B0503020204020204" pitchFamily="34" charset="-122"/>
              </a:rPr>
              <a:t>为国内相关院校</a:t>
            </a:r>
            <a:r>
              <a:rPr lang="zh-CN" altLang="en-US" b="1" dirty="0">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尤其对西部院校</a:t>
            </a:r>
            <a:endParaRPr lang="en-US" altLang="zh-CN" b="1" dirty="0">
              <a:latin typeface="微软雅黑" panose="020B0503020204020204" pitchFamily="34" charset="-122"/>
              <a:ea typeface="微软雅黑" panose="020B0503020204020204" pitchFamily="34" charset="-122"/>
            </a:endParaRPr>
          </a:p>
          <a:p>
            <a:pPr algn="r">
              <a:spcAft>
                <a:spcPts val="0"/>
              </a:spcAft>
            </a:pPr>
            <a:r>
              <a:rPr lang="zh-CN" altLang="zh-CN" b="1" dirty="0">
                <a:latin typeface="微软雅黑" panose="020B0503020204020204" pitchFamily="34" charset="-122"/>
                <a:ea typeface="微软雅黑" panose="020B0503020204020204" pitchFamily="34" charset="-122"/>
              </a:rPr>
              <a:t>师资水平的提升提供智力支持</a:t>
            </a:r>
          </a:p>
        </p:txBody>
      </p:sp>
      <p:sp>
        <p:nvSpPr>
          <p:cNvPr id="31" name="矩形 30"/>
          <p:cNvSpPr/>
          <p:nvPr/>
        </p:nvSpPr>
        <p:spPr>
          <a:xfrm>
            <a:off x="7618268" y="3125243"/>
            <a:ext cx="3996969" cy="923330"/>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组织国际国内高端学术交流活动，创办高质量的学术期刊，推动和引领外国语言文学学科在中国的发展</a:t>
            </a:r>
          </a:p>
        </p:txBody>
      </p:sp>
      <p:sp>
        <p:nvSpPr>
          <p:cNvPr id="34" name="矩形 33"/>
          <p:cNvSpPr/>
          <p:nvPr/>
        </p:nvSpPr>
        <p:spPr>
          <a:xfrm>
            <a:off x="1246443" y="3978683"/>
            <a:ext cx="2894393" cy="646331"/>
          </a:xfrm>
          <a:prstGeom prst="rect">
            <a:avLst/>
          </a:prstGeom>
        </p:spPr>
        <p:txBody>
          <a:bodyPr wrap="square">
            <a:spAutoFit/>
          </a:bodyPr>
          <a:lstStyle/>
          <a:p>
            <a:pPr algn="r"/>
            <a:r>
              <a:rPr lang="zh-CN" altLang="zh-CN" b="1" dirty="0">
                <a:latin typeface="微软雅黑" panose="020B0503020204020204" pitchFamily="34" charset="-122"/>
                <a:ea typeface="微软雅黑" panose="020B0503020204020204" pitchFamily="34" charset="-122"/>
              </a:rPr>
              <a:t>积极参加全国范围内的</a:t>
            </a:r>
            <a:endParaRPr lang="en-US" altLang="zh-CN" b="1" dirty="0">
              <a:latin typeface="微软雅黑" panose="020B0503020204020204" pitchFamily="34" charset="-122"/>
              <a:ea typeface="微软雅黑" panose="020B0503020204020204" pitchFamily="34" charset="-122"/>
            </a:endParaRPr>
          </a:p>
          <a:p>
            <a:pPr algn="r"/>
            <a:r>
              <a:rPr lang="zh-CN" altLang="zh-CN" b="1" dirty="0">
                <a:latin typeface="微软雅黑" panose="020B0503020204020204" pitchFamily="34" charset="-122"/>
                <a:ea typeface="微软雅黑" panose="020B0503020204020204" pitchFamily="34" charset="-122"/>
              </a:rPr>
              <a:t>外国语言文学学科建设</a:t>
            </a:r>
            <a:endParaRPr lang="zh-CN" altLang="en-US" b="1" dirty="0">
              <a:latin typeface="微软雅黑" panose="020B0503020204020204" pitchFamily="34" charset="-122"/>
              <a:ea typeface="微软雅黑" panose="020B0503020204020204" pitchFamily="34" charset="-122"/>
            </a:endParaRPr>
          </a:p>
        </p:txBody>
      </p:sp>
      <p:sp>
        <p:nvSpPr>
          <p:cNvPr id="35" name="矩形 34"/>
          <p:cNvSpPr/>
          <p:nvPr/>
        </p:nvSpPr>
        <p:spPr>
          <a:xfrm>
            <a:off x="7618268" y="4330108"/>
            <a:ext cx="4286336" cy="923330"/>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rPr>
              <a:t>开展涉外重点、热点和难点问题研究，提供舆情分析及政策咨询报告，建设面向全社会开放的信息和知识平台</a:t>
            </a:r>
            <a:endParaRPr lang="zh-CN" altLang="en-US" b="1" dirty="0">
              <a:latin typeface="微软雅黑" panose="020B0503020204020204" pitchFamily="34" charset="-122"/>
              <a:ea typeface="微软雅黑" panose="020B0503020204020204" pitchFamily="34" charset="-122"/>
            </a:endParaRPr>
          </a:p>
        </p:txBody>
      </p:sp>
      <p:sp>
        <p:nvSpPr>
          <p:cNvPr id="37" name="矩形 36"/>
          <p:cNvSpPr/>
          <p:nvPr/>
        </p:nvSpPr>
        <p:spPr>
          <a:xfrm>
            <a:off x="384204" y="5043814"/>
            <a:ext cx="3759161" cy="646331"/>
          </a:xfrm>
          <a:prstGeom prst="rect">
            <a:avLst/>
          </a:prstGeom>
        </p:spPr>
        <p:txBody>
          <a:bodyPr wrap="square">
            <a:spAutoFit/>
          </a:bodyPr>
          <a:lstStyle/>
          <a:p>
            <a:pPr algn="r"/>
            <a:r>
              <a:rPr lang="zh-CN" altLang="zh-CN" b="1" dirty="0">
                <a:latin typeface="微软雅黑" panose="020B0503020204020204" pitchFamily="34" charset="-122"/>
                <a:ea typeface="微软雅黑" panose="020B0503020204020204" pitchFamily="34" charset="-122"/>
              </a:rPr>
              <a:t>发挥本学科研究专长和语言优势</a:t>
            </a:r>
            <a:endParaRPr lang="en-US" altLang="zh-CN" b="1" dirty="0">
              <a:latin typeface="微软雅黑" panose="020B0503020204020204" pitchFamily="34" charset="-122"/>
              <a:ea typeface="微软雅黑" panose="020B0503020204020204" pitchFamily="34" charset="-122"/>
            </a:endParaRPr>
          </a:p>
          <a:p>
            <a:pPr algn="r"/>
            <a:r>
              <a:rPr lang="zh-CN" altLang="zh-CN" b="1" dirty="0">
                <a:latin typeface="微软雅黑" panose="020B0503020204020204" pitchFamily="34" charset="-122"/>
                <a:ea typeface="微软雅黑" panose="020B0503020204020204" pitchFamily="34" charset="-122"/>
              </a:rPr>
              <a:t>承担中外文化交流互动的使命</a:t>
            </a:r>
            <a:endParaRPr lang="zh-CN" altLang="en-US" b="1" dirty="0">
              <a:latin typeface="微软雅黑" panose="020B0503020204020204" pitchFamily="34" charset="-122"/>
              <a:ea typeface="微软雅黑" panose="020B0503020204020204" pitchFamily="34" charset="-122"/>
            </a:endParaRPr>
          </a:p>
        </p:txBody>
      </p:sp>
      <p:sp>
        <p:nvSpPr>
          <p:cNvPr id="38" name="AutoShape 2"/>
          <p:cNvSpPr/>
          <p:nvPr/>
        </p:nvSpPr>
        <p:spPr bwMode="auto">
          <a:xfrm>
            <a:off x="6919804" y="4349856"/>
            <a:ext cx="550039" cy="6349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993366"/>
          </a:solidFill>
          <a:ln>
            <a:noFill/>
          </a:ln>
          <a:effec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866775" eaLnBrk="1" fontAlgn="base">
              <a:spcBef>
                <a:spcPct val="0"/>
              </a:spcBef>
              <a:spcAft>
                <a:spcPct val="0"/>
              </a:spcAft>
            </a:pPr>
            <a:r>
              <a:rPr lang="es-ES" altLang="zh-CN" sz="2800" dirty="0">
                <a:latin typeface="微软雅黑" panose="020B0503020204020204" pitchFamily="34" charset="-122"/>
                <a:ea typeface="微软雅黑" panose="020B0503020204020204" pitchFamily="34" charset="-122"/>
                <a:sym typeface="Helvetica Light" charset="0"/>
              </a:rPr>
              <a:t>6</a:t>
            </a:r>
            <a:endParaRPr lang="es-ES" altLang="zh-CN" sz="2800" dirty="0">
              <a:latin typeface="微软雅黑" panose="020B0503020204020204" pitchFamily="34" charset="-122"/>
              <a:ea typeface="微软雅黑" panose="020B0503020204020204" pitchFamily="34" charset="-122"/>
            </a:endParaRPr>
          </a:p>
        </p:txBody>
      </p:sp>
      <p:sp>
        <p:nvSpPr>
          <p:cNvPr id="39" name="AutoShape 4"/>
          <p:cNvSpPr/>
          <p:nvPr/>
        </p:nvSpPr>
        <p:spPr bwMode="auto">
          <a:xfrm>
            <a:off x="4312735" y="2788523"/>
            <a:ext cx="537341" cy="6349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F39C11"/>
          </a:solidFill>
          <a:ln>
            <a:noFill/>
          </a:ln>
          <a:effectLst/>
        </p:spPr>
        <p:txBody>
          <a:bodyPr lIns="0" tIns="0" rIns="0" bIns="0" anchor="ctr"/>
          <a:lstStyle/>
          <a:p>
            <a:pPr algn="ctr" defTabSz="866775" fontAlgn="base">
              <a:spcBef>
                <a:spcPct val="0"/>
              </a:spcBef>
              <a:spcAft>
                <a:spcPct val="0"/>
              </a:spcAft>
              <a:defRPr/>
            </a:pPr>
            <a:r>
              <a:rPr lang="es-ES" sz="2800" b="1" dirty="0">
                <a:solidFill>
                  <a:srgbClr val="FFFFFF"/>
                </a:solidFill>
                <a:latin typeface="微软雅黑" panose="020B0503020204020204" pitchFamily="34" charset="-122"/>
                <a:ea typeface="微软雅黑" panose="020B0503020204020204" pitchFamily="34" charset="-122"/>
                <a:sym typeface="Helvetica Light" charset="0"/>
              </a:rPr>
              <a:t>3</a:t>
            </a:r>
          </a:p>
        </p:txBody>
      </p:sp>
      <p:sp>
        <p:nvSpPr>
          <p:cNvPr id="40" name="AutoShape 6"/>
          <p:cNvSpPr/>
          <p:nvPr/>
        </p:nvSpPr>
        <p:spPr bwMode="auto">
          <a:xfrm>
            <a:off x="6919805" y="3294623"/>
            <a:ext cx="550039" cy="6349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336600"/>
          </a:solidFill>
          <a:ln>
            <a:noFill/>
          </a:ln>
          <a:effectLst/>
        </p:spPr>
        <p:txBody>
          <a:bodyPr lIns="0" tIns="0" rIns="0" bIns="0" anchor="ctr"/>
          <a:lstStyle/>
          <a:p>
            <a:pPr algn="ctr" defTabSz="866775" fontAlgn="base">
              <a:spcBef>
                <a:spcPct val="0"/>
              </a:spcBef>
              <a:spcAft>
                <a:spcPct val="0"/>
              </a:spcAft>
              <a:defRPr/>
            </a:pPr>
            <a:r>
              <a:rPr lang="es-ES" sz="2800" b="1" dirty="0">
                <a:solidFill>
                  <a:srgbClr val="FFFFFF"/>
                </a:solidFill>
                <a:latin typeface="微软雅黑" panose="020B0503020204020204" pitchFamily="34" charset="-122"/>
                <a:ea typeface="微软雅黑" panose="020B0503020204020204" pitchFamily="34" charset="-122"/>
                <a:sym typeface="Helvetica Light" charset="0"/>
              </a:rPr>
              <a:t>4</a:t>
            </a:r>
          </a:p>
        </p:txBody>
      </p:sp>
      <p:sp>
        <p:nvSpPr>
          <p:cNvPr id="41" name="AutoShape 8"/>
          <p:cNvSpPr/>
          <p:nvPr/>
        </p:nvSpPr>
        <p:spPr bwMode="auto">
          <a:xfrm>
            <a:off x="4309305" y="1906842"/>
            <a:ext cx="550039" cy="63496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C00000"/>
          </a:solidFill>
          <a:ln>
            <a:noFill/>
          </a:ln>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866775" eaLnBrk="1" fontAlgn="base">
              <a:spcBef>
                <a:spcPct val="0"/>
              </a:spcBef>
              <a:spcAft>
                <a:spcPct val="0"/>
              </a:spcAft>
            </a:pPr>
            <a:r>
              <a:rPr lang="es-ES" altLang="zh-CN" sz="2800" dirty="0">
                <a:latin typeface="微软雅黑" panose="020B0503020204020204" pitchFamily="34" charset="-122"/>
                <a:ea typeface="微软雅黑" panose="020B0503020204020204" pitchFamily="34" charset="-122"/>
                <a:sym typeface="Helvetica Light" charset="0"/>
              </a:rPr>
              <a:t>1</a:t>
            </a:r>
            <a:endParaRPr lang="es-ES" altLang="zh-CN" sz="2000" dirty="0">
              <a:latin typeface="微软雅黑" panose="020B0503020204020204" pitchFamily="34" charset="-122"/>
              <a:ea typeface="微软雅黑" panose="020B0503020204020204" pitchFamily="34" charset="-122"/>
            </a:endParaRPr>
          </a:p>
        </p:txBody>
      </p:sp>
      <p:sp>
        <p:nvSpPr>
          <p:cNvPr id="42" name="AutoShape 10"/>
          <p:cNvSpPr/>
          <p:nvPr/>
        </p:nvSpPr>
        <p:spPr bwMode="auto">
          <a:xfrm>
            <a:off x="4307913" y="3966650"/>
            <a:ext cx="550039" cy="6349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chemeClr val="tx1">
              <a:lumMod val="75000"/>
              <a:lumOff val="25000"/>
            </a:schemeClr>
          </a:solidFill>
          <a:ln>
            <a:noFill/>
          </a:ln>
          <a:effectLst/>
        </p:spPr>
        <p:txBody>
          <a:bodyPr lIns="0" tIns="0" rIns="0" bIns="0" anchor="ctr"/>
          <a:lstStyle/>
          <a:p>
            <a:pPr algn="ctr" defTabSz="866775" fontAlgn="base">
              <a:spcBef>
                <a:spcPct val="0"/>
              </a:spcBef>
              <a:spcAft>
                <a:spcPct val="0"/>
              </a:spcAft>
              <a:defRPr/>
            </a:pPr>
            <a:r>
              <a:rPr lang="es-ES" sz="2800" b="1" dirty="0">
                <a:solidFill>
                  <a:srgbClr val="FFFFFF"/>
                </a:solidFill>
                <a:latin typeface="微软雅黑" panose="020B0503020204020204" pitchFamily="34" charset="-122"/>
                <a:ea typeface="微软雅黑" panose="020B0503020204020204" pitchFamily="34" charset="-122"/>
                <a:sym typeface="Helvetica Light" charset="0"/>
              </a:rPr>
              <a:t>5</a:t>
            </a:r>
          </a:p>
        </p:txBody>
      </p:sp>
      <p:sp>
        <p:nvSpPr>
          <p:cNvPr id="43" name="AutoShape 12"/>
          <p:cNvSpPr/>
          <p:nvPr/>
        </p:nvSpPr>
        <p:spPr bwMode="auto">
          <a:xfrm>
            <a:off x="6919805" y="2219205"/>
            <a:ext cx="550039" cy="63496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5400"/>
                </a:lnTo>
                <a:lnTo>
                  <a:pt x="21599" y="16200"/>
                </a:lnTo>
                <a:lnTo>
                  <a:pt x="10799" y="21599"/>
                </a:lnTo>
                <a:lnTo>
                  <a:pt x="0" y="16199"/>
                </a:lnTo>
                <a:lnTo>
                  <a:pt x="0" y="5400"/>
                </a:lnTo>
                <a:lnTo>
                  <a:pt x="10800" y="0"/>
                </a:lnTo>
                <a:close/>
              </a:path>
            </a:pathLst>
          </a:custGeom>
          <a:solidFill>
            <a:srgbClr val="004D86"/>
          </a:solidFill>
          <a:ln>
            <a:noFill/>
          </a:ln>
        </p:spPr>
        <p:txBody>
          <a:bodyPr lIns="0" tIns="0" rIns="0" bIns="0" anchor="ctr"/>
          <a:lstStyle/>
          <a:p>
            <a:pPr algn="ctr" defTabSz="866775" fontAlgn="base">
              <a:spcBef>
                <a:spcPct val="0"/>
              </a:spcBef>
              <a:spcAft>
                <a:spcPct val="0"/>
              </a:spcAft>
            </a:pPr>
            <a:r>
              <a:rPr lang="en-US" altLang="zh-CN" sz="2800" b="1" dirty="0">
                <a:solidFill>
                  <a:srgbClr val="FFFFFF"/>
                </a:solidFill>
                <a:latin typeface="微软雅黑" panose="020B0503020204020204" pitchFamily="34" charset="-122"/>
                <a:ea typeface="微软雅黑" panose="020B0503020204020204" pitchFamily="34" charset="-122"/>
                <a:sym typeface="Lato" charset="0"/>
              </a:rPr>
              <a:t>2</a:t>
            </a:r>
            <a:endParaRPr lang="zh-CN" altLang="en-US" sz="2800" b="1" dirty="0">
              <a:solidFill>
                <a:srgbClr val="FFFFFF"/>
              </a:solidFill>
              <a:latin typeface="微软雅黑" panose="020B0503020204020204" pitchFamily="34" charset="-122"/>
              <a:ea typeface="微软雅黑" panose="020B0503020204020204" pitchFamily="34" charset="-122"/>
              <a:sym typeface="Lato" charset="0"/>
            </a:endParaRPr>
          </a:p>
        </p:txBody>
      </p:sp>
      <p:sp>
        <p:nvSpPr>
          <p:cNvPr id="46" name="Line 16"/>
          <p:cNvSpPr>
            <a:spLocks noChangeShapeType="1"/>
          </p:cNvSpPr>
          <p:nvPr/>
        </p:nvSpPr>
        <p:spPr bwMode="auto">
          <a:xfrm>
            <a:off x="5207183" y="4189130"/>
            <a:ext cx="1454468" cy="436729"/>
          </a:xfrm>
          <a:prstGeom prst="line">
            <a:avLst/>
          </a:prstGeom>
          <a:noFill/>
          <a:ln w="101600" cap="flat" cmpd="sng">
            <a:solidFill>
              <a:schemeClr val="tx1">
                <a:lumMod val="50000"/>
                <a:lumOff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fontAlgn="base">
              <a:spcBef>
                <a:spcPct val="0"/>
              </a:spcBef>
              <a:spcAft>
                <a:spcPct val="0"/>
              </a:spcAft>
              <a:defRPr/>
            </a:pPr>
            <a:endParaRPr lang="es-ES" sz="600">
              <a:solidFill>
                <a:srgbClr val="000000"/>
              </a:solidFill>
              <a:latin typeface="微软雅黑" panose="020B0503020204020204" pitchFamily="34" charset="-122"/>
              <a:ea typeface="微软雅黑" panose="020B0503020204020204" pitchFamily="34" charset="-122"/>
              <a:sym typeface="Helvetica" charset="0"/>
            </a:endParaRPr>
          </a:p>
        </p:txBody>
      </p:sp>
      <p:sp>
        <p:nvSpPr>
          <p:cNvPr id="51" name="Line 17"/>
          <p:cNvSpPr>
            <a:spLocks noChangeShapeType="1"/>
          </p:cNvSpPr>
          <p:nvPr/>
        </p:nvSpPr>
        <p:spPr bwMode="auto">
          <a:xfrm flipV="1">
            <a:off x="5266513" y="3633075"/>
            <a:ext cx="1395138" cy="524716"/>
          </a:xfrm>
          <a:prstGeom prst="line">
            <a:avLst/>
          </a:prstGeom>
          <a:noFill/>
          <a:ln w="101600" cap="flat" cmpd="sng">
            <a:solidFill>
              <a:schemeClr val="tx1">
                <a:lumMod val="50000"/>
                <a:lumOff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fontAlgn="base">
              <a:spcBef>
                <a:spcPct val="0"/>
              </a:spcBef>
              <a:spcAft>
                <a:spcPct val="0"/>
              </a:spcAft>
              <a:defRPr/>
            </a:pPr>
            <a:endParaRPr lang="es-ES" sz="600">
              <a:solidFill>
                <a:srgbClr val="000000"/>
              </a:solidFill>
              <a:latin typeface="微软雅黑" panose="020B0503020204020204" pitchFamily="34" charset="-122"/>
              <a:ea typeface="微软雅黑" panose="020B0503020204020204" pitchFamily="34" charset="-122"/>
              <a:sym typeface="Helvetica" charset="0"/>
            </a:endParaRPr>
          </a:p>
        </p:txBody>
      </p:sp>
      <p:sp>
        <p:nvSpPr>
          <p:cNvPr id="52" name="Line 18"/>
          <p:cNvSpPr>
            <a:spLocks noChangeShapeType="1"/>
          </p:cNvSpPr>
          <p:nvPr/>
        </p:nvSpPr>
        <p:spPr bwMode="auto">
          <a:xfrm>
            <a:off x="5143887" y="3079528"/>
            <a:ext cx="1541377" cy="519084"/>
          </a:xfrm>
          <a:prstGeom prst="line">
            <a:avLst/>
          </a:prstGeom>
          <a:noFill/>
          <a:ln w="101600" cap="flat" cmpd="sng">
            <a:solidFill>
              <a:schemeClr val="tx1">
                <a:lumMod val="50000"/>
                <a:lumOff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fontAlgn="base">
              <a:spcBef>
                <a:spcPct val="0"/>
              </a:spcBef>
              <a:spcAft>
                <a:spcPct val="0"/>
              </a:spcAft>
              <a:defRPr/>
            </a:pPr>
            <a:endParaRPr lang="es-ES" sz="600">
              <a:solidFill>
                <a:srgbClr val="000000"/>
              </a:solidFill>
              <a:latin typeface="微软雅黑" panose="020B0503020204020204" pitchFamily="34" charset="-122"/>
              <a:ea typeface="微软雅黑" panose="020B0503020204020204" pitchFamily="34" charset="-122"/>
              <a:sym typeface="Helvetica" charset="0"/>
            </a:endParaRPr>
          </a:p>
        </p:txBody>
      </p:sp>
      <p:sp>
        <p:nvSpPr>
          <p:cNvPr id="53" name="Line 19"/>
          <p:cNvSpPr>
            <a:spLocks noChangeShapeType="1"/>
          </p:cNvSpPr>
          <p:nvPr/>
        </p:nvSpPr>
        <p:spPr bwMode="auto">
          <a:xfrm flipV="1">
            <a:off x="5230004" y="2538284"/>
            <a:ext cx="1431648" cy="499272"/>
          </a:xfrm>
          <a:prstGeom prst="line">
            <a:avLst/>
          </a:prstGeom>
          <a:noFill/>
          <a:ln w="101600" cap="flat" cmpd="sng">
            <a:solidFill>
              <a:schemeClr val="tx1">
                <a:lumMod val="50000"/>
                <a:lumOff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fontAlgn="base">
              <a:spcBef>
                <a:spcPct val="0"/>
              </a:spcBef>
              <a:spcAft>
                <a:spcPct val="0"/>
              </a:spcAft>
              <a:defRPr/>
            </a:pPr>
            <a:endParaRPr lang="es-ES" sz="600">
              <a:solidFill>
                <a:srgbClr val="000000"/>
              </a:solidFill>
              <a:latin typeface="微软雅黑" panose="020B0503020204020204" pitchFamily="34" charset="-122"/>
              <a:ea typeface="微软雅黑" panose="020B0503020204020204" pitchFamily="34" charset="-122"/>
              <a:sym typeface="Helvetica" charset="0"/>
            </a:endParaRPr>
          </a:p>
        </p:txBody>
      </p:sp>
      <p:sp>
        <p:nvSpPr>
          <p:cNvPr id="54" name="Line 20"/>
          <p:cNvSpPr>
            <a:spLocks noChangeShapeType="1"/>
          </p:cNvSpPr>
          <p:nvPr/>
        </p:nvSpPr>
        <p:spPr bwMode="auto">
          <a:xfrm>
            <a:off x="5142696" y="2222737"/>
            <a:ext cx="1526297" cy="282607"/>
          </a:xfrm>
          <a:prstGeom prst="line">
            <a:avLst/>
          </a:prstGeom>
          <a:noFill/>
          <a:ln w="101600" cap="flat" cmpd="sng">
            <a:solidFill>
              <a:schemeClr val="tx1">
                <a:lumMod val="50000"/>
                <a:lumOff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fontAlgn="base">
              <a:spcBef>
                <a:spcPct val="0"/>
              </a:spcBef>
              <a:spcAft>
                <a:spcPct val="0"/>
              </a:spcAft>
              <a:defRPr/>
            </a:pPr>
            <a:endParaRPr lang="es-ES" sz="600">
              <a:solidFill>
                <a:srgbClr val="000000"/>
              </a:solidFill>
              <a:latin typeface="微软雅黑" panose="020B0503020204020204" pitchFamily="34" charset="-122"/>
              <a:ea typeface="微软雅黑" panose="020B0503020204020204" pitchFamily="34" charset="-122"/>
              <a:sym typeface="Helvetica" charset="0"/>
            </a:endParaRPr>
          </a:p>
        </p:txBody>
      </p:sp>
      <p:sp>
        <p:nvSpPr>
          <p:cNvPr id="55" name="AutoShape 21"/>
          <p:cNvSpPr/>
          <p:nvPr/>
        </p:nvSpPr>
        <p:spPr bwMode="auto">
          <a:xfrm>
            <a:off x="6526920" y="2431918"/>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004D86"/>
          </a:solidFill>
          <a:ln w="25400" cap="flat" cmpd="sng">
            <a:solidFill>
              <a:srgbClr val="000000">
                <a:alpha val="0"/>
              </a:srgbClr>
            </a:solidFill>
            <a:prstDash val="solid"/>
            <a:miter lim="0"/>
          </a:ln>
          <a:effectLst/>
        </p:spPr>
        <p:txBody>
          <a:bodyPr lIns="0" tIns="0" rIns="0" bIns="0" anchor="ctr"/>
          <a:lstStyle/>
          <a:p>
            <a:pP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56" name="AutoShape 22"/>
          <p:cNvSpPr/>
          <p:nvPr/>
        </p:nvSpPr>
        <p:spPr bwMode="auto">
          <a:xfrm>
            <a:off x="6555493" y="3498606"/>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336600"/>
          </a:solidFill>
          <a:ln w="25400" cap="flat" cmpd="sng">
            <a:solidFill>
              <a:srgbClr val="000000">
                <a:alpha val="0"/>
              </a:srgbClr>
            </a:solidFill>
            <a:prstDash val="solid"/>
            <a:miter lim="0"/>
          </a:ln>
          <a:effectLst/>
        </p:spPr>
        <p:txBody>
          <a:bodyPr lIns="0" tIns="0" rIns="0" bIns="0" anchor="ctr"/>
          <a:lstStyle/>
          <a:p>
            <a:pP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57" name="AutoShape 23"/>
          <p:cNvSpPr/>
          <p:nvPr/>
        </p:nvSpPr>
        <p:spPr bwMode="auto">
          <a:xfrm>
            <a:off x="6627068" y="4529697"/>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993366"/>
          </a:solidFill>
          <a:ln w="25400" cap="flat" cmpd="sng">
            <a:solidFill>
              <a:srgbClr val="000000">
                <a:alpha val="0"/>
              </a:srgbClr>
            </a:solidFill>
            <a:prstDash val="solid"/>
            <a:miter lim="0"/>
          </a:ln>
          <a:effectLst/>
        </p:spPr>
        <p:txBody>
          <a:bodyPr lIns="0" tIns="0" rIns="0" bIns="0" anchor="ctr"/>
          <a:lstStyle/>
          <a:p>
            <a:pP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58" name="AutoShape 24"/>
          <p:cNvSpPr/>
          <p:nvPr/>
        </p:nvSpPr>
        <p:spPr bwMode="auto">
          <a:xfrm>
            <a:off x="5050625" y="2110824"/>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C00000"/>
          </a:solidFill>
          <a:ln w="25400" cap="flat" cmpd="sng">
            <a:solidFill>
              <a:srgbClr val="000000">
                <a:alpha val="0"/>
              </a:srgbClr>
            </a:solidFill>
            <a:prstDash val="solid"/>
            <a:miter lim="0"/>
          </a:ln>
          <a:effectLst/>
        </p:spPr>
        <p:txBody>
          <a:bodyPr lIns="0" tIns="0" rIns="0" bIns="0" anchor="ctr"/>
          <a:lstStyle/>
          <a:p>
            <a:pPr algn="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59" name="AutoShape 25"/>
          <p:cNvSpPr/>
          <p:nvPr/>
        </p:nvSpPr>
        <p:spPr bwMode="auto">
          <a:xfrm>
            <a:off x="5099239" y="2974497"/>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F39C11"/>
          </a:solidFill>
          <a:ln w="25400" cap="flat" cmpd="sng">
            <a:solidFill>
              <a:srgbClr val="000000">
                <a:alpha val="0"/>
              </a:srgbClr>
            </a:solidFill>
            <a:prstDash val="solid"/>
            <a:miter lim="0"/>
          </a:ln>
          <a:effectLst/>
        </p:spPr>
        <p:txBody>
          <a:bodyPr lIns="0" tIns="0" rIns="0" bIns="0" anchor="ctr"/>
          <a:lstStyle/>
          <a:p>
            <a:pPr algn="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60" name="AutoShape 26"/>
          <p:cNvSpPr/>
          <p:nvPr/>
        </p:nvSpPr>
        <p:spPr bwMode="auto">
          <a:xfrm>
            <a:off x="5097453" y="4109710"/>
            <a:ext cx="215888" cy="21588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tx1">
              <a:lumMod val="75000"/>
              <a:lumOff val="25000"/>
            </a:schemeClr>
          </a:solidFill>
          <a:ln w="25400" cap="flat" cmpd="sng">
            <a:solidFill>
              <a:srgbClr val="000000">
                <a:alpha val="0"/>
              </a:srgbClr>
            </a:solidFill>
            <a:prstDash val="solid"/>
            <a:miter lim="0"/>
          </a:ln>
          <a:effectLst/>
        </p:spPr>
        <p:txBody>
          <a:bodyPr lIns="0" tIns="0" rIns="0" bIns="0" anchor="ctr"/>
          <a:lstStyle/>
          <a:p>
            <a:pPr algn="r" defTabSz="291465" fontAlgn="base">
              <a:spcBef>
                <a:spcPct val="0"/>
              </a:spcBef>
              <a:spcAft>
                <a:spcPct val="0"/>
              </a:spcAft>
              <a:defRPr/>
            </a:pPr>
            <a:endParaRPr lang="es-ES" sz="2000">
              <a:solidFill>
                <a:srgbClr val="F1F2F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Gill Sans" charset="0"/>
              <a:sym typeface="Gill Sans" charset="0"/>
            </a:endParaRPr>
          </a:p>
        </p:txBody>
      </p:sp>
      <p:sp>
        <p:nvSpPr>
          <p:cNvPr id="2" name="矩形 1"/>
          <p:cNvSpPr/>
          <p:nvPr/>
        </p:nvSpPr>
        <p:spPr>
          <a:xfrm>
            <a:off x="2104283" y="6002765"/>
            <a:ext cx="8494633" cy="461665"/>
          </a:xfrm>
          <a:prstGeom prst="rect">
            <a:avLst/>
          </a:prstGeom>
        </p:spPr>
        <p:txBody>
          <a:bodyPr wrap="none">
            <a:spAutoFit/>
          </a:bodyPr>
          <a:lstStyle/>
          <a:p>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把社会服务</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与教</a:t>
            </a:r>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学科研</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相结合，传播中国文化，表达中国声音</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4" name="矩形 43">
            <a:extLst>
              <a:ext uri="{FF2B5EF4-FFF2-40B4-BE49-F238E27FC236}">
                <a16:creationId xmlns:a16="http://schemas.microsoft.com/office/drawing/2014/main" id="{EBB15874-18E9-C94F-8A28-402D48F286DD}"/>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2.4</a:t>
            </a:r>
            <a:r>
              <a:rPr lang="zh-CN" altLang="en-US" sz="3600" b="1" dirty="0">
                <a:solidFill>
                  <a:srgbClr val="8A0000"/>
                </a:solidFill>
                <a:latin typeface="微软雅黑" panose="020B0503020204020204" pitchFamily="34" charset="-122"/>
                <a:ea typeface="微软雅黑" panose="020B0503020204020204" pitchFamily="34" charset="-122"/>
              </a:rPr>
              <a:t> 社会服务</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2" name="Picture 5"/>
          <p:cNvPicPr>
            <a:picLocks noChangeAspect="1" noChangeArrowheads="1"/>
          </p:cNvPicPr>
          <p:nvPr/>
        </p:nvPicPr>
        <p:blipFill>
          <a:blip r:embed="rId3" cstate="email"/>
          <a:stretch>
            <a:fillRect/>
          </a:stretch>
        </p:blipFill>
        <p:spPr bwMode="auto">
          <a:xfrm>
            <a:off x="7593058" y="2080731"/>
            <a:ext cx="3969308" cy="2649513"/>
          </a:xfrm>
          <a:prstGeom prst="rect">
            <a:avLst/>
          </a:prstGeom>
          <a:ln>
            <a:noFill/>
          </a:ln>
          <a:effectLst>
            <a:outerShdw blurRad="190500" algn="tl" rotWithShape="0">
              <a:srgbClr val="000000">
                <a:alpha val="70000"/>
              </a:srgbClr>
            </a:outerShdw>
          </a:effectLst>
        </p:spPr>
      </p:pic>
      <p:sp>
        <p:nvSpPr>
          <p:cNvPr id="43" name="TextBox 14"/>
          <p:cNvSpPr txBox="1">
            <a:spLocks noChangeArrowheads="1"/>
          </p:cNvSpPr>
          <p:nvPr/>
        </p:nvSpPr>
        <p:spPr bwMode="auto">
          <a:xfrm>
            <a:off x="7584118" y="4274396"/>
            <a:ext cx="3978248" cy="262216"/>
          </a:xfrm>
          <a:prstGeom prst="rect">
            <a:avLst/>
          </a:prstGeom>
          <a:solidFill>
            <a:srgbClr val="8A0000">
              <a:alpha val="67451"/>
            </a:srgbClr>
          </a:solidFill>
          <a:ln>
            <a:noFill/>
          </a:ln>
        </p:spPr>
        <p:txBody>
          <a:bodyPr wrap="square" lIns="76800" tIns="38400" rIns="76800" bIns="38400">
            <a:spAutoFit/>
            <a:scene3d>
              <a:camera prst="orthographicFront"/>
              <a:lightRig rig="threePt" dir="t"/>
            </a:scene3d>
            <a:sp3d extrusionH="12700"/>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b="1" dirty="0">
                <a:solidFill>
                  <a:schemeClr val="bg1"/>
                </a:solidFill>
                <a:latin typeface="Arial Black" panose="020B0A04020102020204" pitchFamily="34" charset="0"/>
                <a:ea typeface="微软雅黑" panose="020B0503020204020204" pitchFamily="34" charset="-122"/>
              </a:rPr>
              <a:t>区域与国别战略合作论坛</a:t>
            </a:r>
          </a:p>
        </p:txBody>
      </p:sp>
      <p:sp>
        <p:nvSpPr>
          <p:cNvPr id="44" name="矩形 43"/>
          <p:cNvSpPr/>
          <p:nvPr/>
        </p:nvSpPr>
        <p:spPr>
          <a:xfrm>
            <a:off x="160517" y="4682435"/>
            <a:ext cx="8812787" cy="1744922"/>
          </a:xfrm>
          <a:prstGeom prst="rect">
            <a:avLst/>
          </a:prstGeom>
        </p:spPr>
        <p:txBody>
          <a:bodyPr wrap="square">
            <a:spAutoFit/>
            <a:scene3d>
              <a:camera prst="orthographicFront"/>
              <a:lightRig rig="threePt" dir="t"/>
            </a:scene3d>
            <a:sp3d extrusionH="12700"/>
          </a:bodyPr>
          <a:lstStyle/>
          <a:p>
            <a:pPr marL="28575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自主设立“国别和区域研究”二级学科，培养研究生以上层次的相关领域人才；</a:t>
            </a:r>
            <a:endParaRPr lang="en-US" altLang="zh-CN" sz="1400" b="1" dirty="0">
              <a:solidFill>
                <a:schemeClr val="tx2">
                  <a:lumMod val="50000"/>
                </a:schemeClr>
              </a:solidFill>
              <a:latin typeface="Arial Black" panose="020B0A04020102020204" pitchFamily="34" charset="0"/>
              <a:ea typeface="微软雅黑" panose="020B0503020204020204" pitchFamily="34" charset="-122"/>
            </a:endParaRPr>
          </a:p>
          <a:p>
            <a:pPr marL="28575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与人文学部合作主办</a:t>
            </a:r>
            <a:r>
              <a:rPr lang="zh-CN" altLang="en-US" sz="1400" b="1" dirty="0">
                <a:solidFill>
                  <a:srgbClr val="8A0000"/>
                </a:solidFill>
                <a:latin typeface="Arial Black" panose="020B0A04020102020204" pitchFamily="34" charset="0"/>
                <a:ea typeface="微软雅黑" panose="020B0503020204020204" pitchFamily="34" charset="-122"/>
              </a:rPr>
              <a:t>“北京大学人文讲座”</a:t>
            </a:r>
            <a:r>
              <a:rPr lang="en-US" altLang="zh-CN" sz="1400" b="1" dirty="0">
                <a:solidFill>
                  <a:srgbClr val="8A0000"/>
                </a:solidFill>
                <a:latin typeface="Arial Black" panose="020B0A04020102020204" pitchFamily="34" charset="0"/>
                <a:ea typeface="微软雅黑" panose="020B0503020204020204" pitchFamily="34" charset="-122"/>
              </a:rPr>
              <a:t>35</a:t>
            </a:r>
            <a:r>
              <a:rPr lang="zh-CN" altLang="en-US" sz="1400" b="1" dirty="0">
                <a:solidFill>
                  <a:srgbClr val="8A0000"/>
                </a:solidFill>
                <a:latin typeface="Arial Black" panose="020B0A04020102020204" pitchFamily="34" charset="0"/>
                <a:ea typeface="微软雅黑" panose="020B0503020204020204" pitchFamily="34" charset="-122"/>
              </a:rPr>
              <a:t>场</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（占比</a:t>
            </a:r>
            <a:r>
              <a:rPr lang="en-US" altLang="zh-CN" sz="1400" b="1" dirty="0">
                <a:solidFill>
                  <a:schemeClr val="tx2">
                    <a:lumMod val="50000"/>
                  </a:schemeClr>
                </a:solidFill>
                <a:latin typeface="Arial Black" panose="020B0A04020102020204" pitchFamily="34" charset="0"/>
                <a:ea typeface="微软雅黑" panose="020B0503020204020204" pitchFamily="34" charset="-122"/>
              </a:rPr>
              <a:t>39%</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a:t>
            </a:r>
            <a:r>
              <a:rPr lang="zh-CN" altLang="en-US" sz="1400" b="1" dirty="0">
                <a:solidFill>
                  <a:srgbClr val="8A0000"/>
                </a:solidFill>
                <a:latin typeface="Arial Black" panose="020B0A04020102020204" pitchFamily="34" charset="0"/>
                <a:ea typeface="微软雅黑" panose="020B0503020204020204" pitchFamily="34" charset="-122"/>
              </a:rPr>
              <a:t>，涉</a:t>
            </a:r>
            <a:r>
              <a:rPr lang="zh-CN" altLang="zh-CN" sz="1400" b="1" dirty="0">
                <a:solidFill>
                  <a:srgbClr val="8A0000"/>
                </a:solidFill>
                <a:latin typeface="Arial Black" panose="020B0A04020102020204" pitchFamily="34" charset="0"/>
                <a:ea typeface="微软雅黑" panose="020B0503020204020204" pitchFamily="34" charset="-122"/>
              </a:rPr>
              <a:t>“</a:t>
            </a:r>
            <a:r>
              <a:rPr lang="zh-CN" altLang="en-US" sz="1400" b="1" dirty="0">
                <a:solidFill>
                  <a:srgbClr val="8A0000"/>
                </a:solidFill>
                <a:latin typeface="Arial Black" panose="020B0A04020102020204" pitchFamily="34" charset="0"/>
                <a:ea typeface="微软雅黑" panose="020B0503020204020204" pitchFamily="34" charset="-122"/>
              </a:rPr>
              <a:t>区域与国别”系列</a:t>
            </a:r>
            <a:r>
              <a:rPr lang="en-US" altLang="zh-CN" sz="1400" b="1" dirty="0">
                <a:solidFill>
                  <a:srgbClr val="8A0000"/>
                </a:solidFill>
                <a:latin typeface="Arial Black" panose="020B0A04020102020204" pitchFamily="34" charset="0"/>
                <a:ea typeface="微软雅黑" panose="020B0503020204020204" pitchFamily="34" charset="-122"/>
              </a:rPr>
              <a:t>16</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场；</a:t>
            </a:r>
            <a:endParaRPr lang="en-US" altLang="zh-CN" sz="1400" b="1" dirty="0">
              <a:solidFill>
                <a:schemeClr val="tx2">
                  <a:lumMod val="50000"/>
                </a:schemeClr>
              </a:solidFill>
              <a:latin typeface="Arial Black" panose="020B0A04020102020204" pitchFamily="34" charset="0"/>
              <a:ea typeface="微软雅黑" panose="020B0503020204020204" pitchFamily="34" charset="-122"/>
            </a:endParaRPr>
          </a:p>
          <a:p>
            <a:pPr marL="28575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成功主办首届</a:t>
            </a:r>
            <a:r>
              <a:rPr lang="zh-CN" altLang="en-US" sz="1400" b="1" dirty="0">
                <a:solidFill>
                  <a:srgbClr val="8A0000"/>
                </a:solidFill>
                <a:latin typeface="Arial Black" panose="020B0A04020102020204" pitchFamily="34" charset="0"/>
                <a:ea typeface="微软雅黑" panose="020B0503020204020204" pitchFamily="34" charset="-122"/>
              </a:rPr>
              <a:t>“北京大学中东地区发展论坛”</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，来自几十个国家的专家学者代表参会；</a:t>
            </a:r>
            <a:endParaRPr lang="en-US" altLang="zh-CN" sz="1400" b="1" dirty="0">
              <a:solidFill>
                <a:schemeClr val="tx2">
                  <a:lumMod val="50000"/>
                </a:schemeClr>
              </a:solidFill>
              <a:latin typeface="Arial Black" panose="020B0A04020102020204" pitchFamily="34" charset="0"/>
              <a:ea typeface="微软雅黑" panose="020B0503020204020204" pitchFamily="34" charset="-122"/>
            </a:endParaRPr>
          </a:p>
          <a:p>
            <a:pPr marL="285750" indent="-285750" algn="just">
              <a:lnSpc>
                <a:spcPts val="2600"/>
              </a:lnSpc>
              <a:buFont typeface="Wingdings" panose="05000000000000000000" pitchFamily="2" charset="2"/>
              <a:buChar char="u"/>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与</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rPr>
              <a:t>考古文博学院共同承办北京论坛（</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2017</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rPr>
              <a:t>）分论坛</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II</a:t>
            </a:r>
            <a:r>
              <a:rPr lang="zh-CN" altLang="zh-CN" sz="1400" b="1" dirty="0">
                <a:latin typeface="微软雅黑" panose="020B0503020204020204" pitchFamily="34" charset="-122"/>
                <a:ea typeface="微软雅黑" panose="020B0503020204020204" pitchFamily="34" charset="-122"/>
                <a:cs typeface="微软雅黑" panose="020B0503020204020204" pitchFamily="34" charset="-122"/>
              </a:rPr>
              <a:t>：文明传承与互动视角下的“一带一路”</a:t>
            </a:r>
            <a:r>
              <a:rPr lang="zh-CN" altLang="en-US" sz="1400" b="1" dirty="0">
                <a:solidFill>
                  <a:schemeClr val="tx2">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1" dirty="0">
              <a:solidFill>
                <a:schemeClr val="tx2">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协助北京大学区域与国别研究委员会开展区域和国别研究院的筹建工作</a:t>
            </a:r>
            <a:r>
              <a:rPr lang="en-US" altLang="zh-CN" sz="1400" b="1" dirty="0">
                <a:solidFill>
                  <a:schemeClr val="tx2">
                    <a:lumMod val="50000"/>
                  </a:schemeClr>
                </a:solidFill>
                <a:latin typeface="Arial Black" panose="020B0A04020102020204" pitchFamily="34" charset="0"/>
                <a:ea typeface="微软雅黑" panose="020B0503020204020204" pitchFamily="34" charset="-122"/>
              </a:rPr>
              <a:t> ……</a:t>
            </a:r>
            <a:endParaRPr lang="zh-CN" altLang="en-US" sz="1400" b="1" dirty="0">
              <a:solidFill>
                <a:schemeClr val="tx2">
                  <a:lumMod val="50000"/>
                </a:schemeClr>
              </a:solidFill>
              <a:latin typeface="Arial Black" panose="020B0A04020102020204" pitchFamily="34" charset="0"/>
              <a:ea typeface="微软雅黑" panose="020B0503020204020204" pitchFamily="34" charset="-122"/>
            </a:endParaRPr>
          </a:p>
        </p:txBody>
      </p:sp>
      <p:sp>
        <p:nvSpPr>
          <p:cNvPr id="45" name="Rectangle 13"/>
          <p:cNvSpPr>
            <a:spLocks noChangeArrowheads="1"/>
          </p:cNvSpPr>
          <p:nvPr/>
        </p:nvSpPr>
        <p:spPr bwMode="auto">
          <a:xfrm>
            <a:off x="385361" y="2069491"/>
            <a:ext cx="5405838" cy="382669"/>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wrap="square" anchor="ctr">
            <a:spAutoFit/>
            <a:scene3d>
              <a:camera prst="orthographicFront"/>
              <a:lightRig rig="threePt" dir="t"/>
            </a:scene3d>
            <a:sp3d extrusionH="6350"/>
          </a:bodyPr>
          <a:lstStyle/>
          <a:p>
            <a:pPr marL="179705" indent="3175">
              <a:lnSpc>
                <a:spcPts val="2400"/>
              </a:lnSpc>
              <a:defRPr/>
            </a:pPr>
            <a:r>
              <a:rPr lang="zh-CN" altLang="en-US" b="1" dirty="0">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rPr>
              <a:t> 积极服务国家</a:t>
            </a:r>
            <a:r>
              <a:rPr lang="zh-CN" altLang="en-US" b="1" dirty="0">
                <a:solidFill>
                  <a:schemeClr val="bg1"/>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rPr>
              <a:t>“一带一路”</a:t>
            </a:r>
            <a:r>
              <a:rPr lang="zh-CN" altLang="en-US" b="1" dirty="0">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rPr>
              <a:t>建设</a:t>
            </a:r>
          </a:p>
        </p:txBody>
      </p:sp>
      <p:sp>
        <p:nvSpPr>
          <p:cNvPr id="47" name="Rectangle 1"/>
          <p:cNvSpPr>
            <a:spLocks noChangeArrowheads="1"/>
          </p:cNvSpPr>
          <p:nvPr/>
        </p:nvSpPr>
        <p:spPr bwMode="auto">
          <a:xfrm>
            <a:off x="160517" y="2572854"/>
            <a:ext cx="6879162" cy="1092607"/>
          </a:xfrm>
          <a:prstGeom prst="rect">
            <a:avLst/>
          </a:prstGeom>
          <a:noFill/>
          <a:ln w="9525">
            <a:noFill/>
            <a:prstDash val="sysDash"/>
            <a:miter lim="800000"/>
          </a:ln>
          <a:effectLst/>
        </p:spPr>
        <p:txBody>
          <a:bodyPr vert="horz" wrap="square" lIns="91440" tIns="45720" rIns="91440" bIns="45720" numCol="1" anchor="ctr" anchorCtr="0" compatLnSpc="1">
            <a:spAutoFit/>
            <a:scene3d>
              <a:camera prst="orthographicFront"/>
              <a:lightRig rig="threePt" dir="t"/>
            </a:scene3d>
            <a:sp3d extrusionH="6350"/>
          </a:bodyPr>
          <a:lstStyle/>
          <a:p>
            <a:pPr marL="285750" lvl="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继续开设</a:t>
            </a:r>
            <a:r>
              <a:rPr lang="zh-CN" altLang="en-US" sz="1400" b="1" dirty="0">
                <a:solidFill>
                  <a:srgbClr val="8A0000"/>
                </a:solidFill>
                <a:latin typeface="Arial Black" panose="020B0A04020102020204" pitchFamily="34" charset="0"/>
                <a:ea typeface="微软雅黑" panose="020B0503020204020204" pitchFamily="34" charset="-122"/>
              </a:rPr>
              <a:t>“一带一路”外国语言与文化系列公共课程</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a:t>
            </a:r>
            <a:endParaRPr lang="en-US" altLang="zh-CN" sz="1400" b="1" dirty="0">
              <a:solidFill>
                <a:schemeClr val="tx2">
                  <a:lumMod val="50000"/>
                </a:schemeClr>
              </a:solidFill>
              <a:latin typeface="Arial Black" panose="020B0A04020102020204" pitchFamily="34" charset="0"/>
              <a:ea typeface="微软雅黑" panose="020B0503020204020204" pitchFamily="34" charset="-122"/>
            </a:endParaRPr>
          </a:p>
          <a:p>
            <a:pPr marL="285750" lvl="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组织5</a:t>
            </a:r>
            <a:r>
              <a:rPr lang="en-US" altLang="zh-CN" sz="1400" b="1" dirty="0">
                <a:solidFill>
                  <a:schemeClr val="tx2">
                    <a:lumMod val="50000"/>
                  </a:schemeClr>
                </a:solidFill>
                <a:latin typeface="Arial Black" panose="020B0A04020102020204" pitchFamily="34" charset="0"/>
                <a:ea typeface="微软雅黑" panose="020B0503020204020204" pitchFamily="34" charset="-122"/>
              </a:rPr>
              <a:t>0</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卷本</a:t>
            </a:r>
            <a:r>
              <a:rPr lang="zh-CN" altLang="en-US" sz="1400" b="1" dirty="0">
                <a:solidFill>
                  <a:srgbClr val="8A0000"/>
                </a:solidFill>
                <a:latin typeface="Arial Black" panose="020B0A04020102020204" pitchFamily="34" charset="0"/>
                <a:ea typeface="微软雅黑" panose="020B0503020204020204" pitchFamily="34" charset="-122"/>
              </a:rPr>
              <a:t>“一带一路”沿线国家经典诗歌文库</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项目，献礼北大</a:t>
            </a:r>
            <a:r>
              <a:rPr lang="en-US" altLang="zh-CN" sz="1400" b="1" dirty="0">
                <a:solidFill>
                  <a:schemeClr val="tx2">
                    <a:lumMod val="50000"/>
                  </a:schemeClr>
                </a:solidFill>
                <a:latin typeface="Arial Black" panose="020B0A04020102020204" pitchFamily="34" charset="0"/>
                <a:ea typeface="微软雅黑" panose="020B0503020204020204" pitchFamily="34" charset="-122"/>
              </a:rPr>
              <a:t>120</a:t>
            </a:r>
            <a:r>
              <a:rPr lang="zh-CN" altLang="en-US" sz="1400" b="1" dirty="0">
                <a:solidFill>
                  <a:schemeClr val="tx2">
                    <a:lumMod val="50000"/>
                  </a:schemeClr>
                </a:solidFill>
                <a:latin typeface="Arial Black" panose="020B0A04020102020204" pitchFamily="34" charset="0"/>
                <a:ea typeface="微软雅黑" panose="020B0503020204020204" pitchFamily="34" charset="-122"/>
              </a:rPr>
              <a:t>周年校庆；</a:t>
            </a:r>
            <a:endParaRPr lang="en-US" altLang="zh-CN" sz="1400" b="1" dirty="0">
              <a:solidFill>
                <a:schemeClr val="tx2">
                  <a:lumMod val="50000"/>
                </a:schemeClr>
              </a:solidFill>
              <a:latin typeface="Arial Black" panose="020B0A04020102020204" pitchFamily="34" charset="0"/>
              <a:ea typeface="微软雅黑" panose="020B0503020204020204" pitchFamily="34" charset="-122"/>
            </a:endParaRPr>
          </a:p>
          <a:p>
            <a:pPr marL="285750" lvl="0" indent="-285750" algn="just">
              <a:lnSpc>
                <a:spcPts val="2600"/>
              </a:lnSpc>
              <a:buFont typeface="Wingdings" panose="05000000000000000000" pitchFamily="2" charset="2"/>
              <a:buChar char="u"/>
            </a:pPr>
            <a:r>
              <a:rPr lang="zh-CN" altLang="en-US" sz="1400" b="1" dirty="0">
                <a:solidFill>
                  <a:schemeClr val="tx2">
                    <a:lumMod val="50000"/>
                  </a:schemeClr>
                </a:solidFill>
                <a:latin typeface="Arial Black" panose="020B0A04020102020204" pitchFamily="34" charset="0"/>
                <a:ea typeface="微软雅黑" panose="020B0503020204020204" pitchFamily="34" charset="-122"/>
              </a:rPr>
              <a:t>卡塔尔国中东研究讲席项目正式启动，建设中东研究团队，支持北大中东研究</a:t>
            </a:r>
            <a:r>
              <a:rPr lang="en-US" altLang="zh-CN" sz="1400" b="1" dirty="0">
                <a:solidFill>
                  <a:schemeClr val="tx2">
                    <a:lumMod val="50000"/>
                  </a:schemeClr>
                </a:solidFill>
                <a:latin typeface="Arial Black" panose="020B0A04020102020204" pitchFamily="34" charset="0"/>
                <a:ea typeface="微软雅黑" panose="020B0503020204020204" pitchFamily="34" charset="-122"/>
              </a:rPr>
              <a:t>……</a:t>
            </a:r>
          </a:p>
        </p:txBody>
      </p:sp>
      <p:sp>
        <p:nvSpPr>
          <p:cNvPr id="52" name="Rectangle 13"/>
          <p:cNvSpPr>
            <a:spLocks noChangeArrowheads="1"/>
          </p:cNvSpPr>
          <p:nvPr/>
        </p:nvSpPr>
        <p:spPr bwMode="auto">
          <a:xfrm>
            <a:off x="385361" y="3982613"/>
            <a:ext cx="5405838" cy="382669"/>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wrap="square" anchor="ctr">
            <a:spAutoFit/>
            <a:scene3d>
              <a:camera prst="orthographicFront"/>
              <a:lightRig rig="threePt" dir="t"/>
            </a:scene3d>
            <a:sp3d extrusionH="6350"/>
          </a:bodyPr>
          <a:lstStyle/>
          <a:p>
            <a:pPr marL="179705" indent="3175">
              <a:lnSpc>
                <a:spcPts val="2400"/>
              </a:lnSpc>
            </a:pPr>
            <a:r>
              <a:rPr lang="zh-CN" altLang="en-US" b="1" dirty="0">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rPr>
              <a:t>着力推进国别和区域研究工作</a:t>
            </a:r>
          </a:p>
        </p:txBody>
      </p:sp>
      <p:sp>
        <p:nvSpPr>
          <p:cNvPr id="54" name="TextBox 3"/>
          <p:cNvSpPr txBox="1"/>
          <p:nvPr/>
        </p:nvSpPr>
        <p:spPr>
          <a:xfrm>
            <a:off x="131884" y="1552283"/>
            <a:ext cx="8019288" cy="400110"/>
          </a:xfrm>
          <a:prstGeom prst="rect">
            <a:avLst/>
          </a:prstGeom>
          <a:gradFill flip="none" rotWithShape="1">
            <a:gsLst>
              <a:gs pos="65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fontAlgn="auto">
              <a:spcBef>
                <a:spcPts val="0"/>
              </a:spcBef>
              <a:spcAft>
                <a:spcPts val="0"/>
              </a:spcAft>
              <a:defRPr/>
            </a:pPr>
            <a:r>
              <a:rPr lang="zh-CN" altLang="en-US" sz="2000" b="1" dirty="0">
                <a:solidFill>
                  <a:schemeClr val="bg1"/>
                </a:solidFill>
                <a:ea typeface="微软雅黑" panose="020B0503020204020204" pitchFamily="34" charset="-122"/>
              </a:rPr>
              <a:t>服务国家战略，建设特色课程，推动国别和区域研究</a:t>
            </a:r>
          </a:p>
        </p:txBody>
      </p:sp>
      <p:pic>
        <p:nvPicPr>
          <p:cNvPr id="55" name="图片 54"/>
          <p:cNvPicPr>
            <a:picLocks noChangeAspect="1"/>
          </p:cNvPicPr>
          <p:nvPr/>
        </p:nvPicPr>
        <p:blipFill rotWithShape="1">
          <a:blip r:embed="rId4"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0" name="组合 79"/>
          <p:cNvGrpSpPr/>
          <p:nvPr/>
        </p:nvGrpSpPr>
        <p:grpSpPr>
          <a:xfrm>
            <a:off x="1" y="0"/>
            <a:ext cx="1388224" cy="1046128"/>
            <a:chOff x="0" y="0"/>
            <a:chExt cx="6897954" cy="4536440"/>
          </a:xfrm>
        </p:grpSpPr>
        <p:sp>
          <p:nvSpPr>
            <p:cNvPr id="81" name="直角三角形 80"/>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直角三角形 81"/>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直角三角形 82"/>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a:extLst>
              <a:ext uri="{FF2B5EF4-FFF2-40B4-BE49-F238E27FC236}">
                <a16:creationId xmlns:a16="http://schemas.microsoft.com/office/drawing/2014/main" id="{28EDBAD4-79D3-B34A-AC68-9105B7573F8B}"/>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2.4</a:t>
            </a:r>
            <a:r>
              <a:rPr lang="zh-CN" altLang="en-US" sz="3600" b="1" dirty="0">
                <a:solidFill>
                  <a:srgbClr val="8A0000"/>
                </a:solidFill>
                <a:latin typeface="微软雅黑" panose="020B0503020204020204" pitchFamily="34" charset="-122"/>
                <a:ea typeface="微软雅黑" panose="020B0503020204020204" pitchFamily="34" charset="-122"/>
              </a:rPr>
              <a:t> 社会服务</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sp>
        <p:nvSpPr>
          <p:cNvPr id="31" name="TextBox 3"/>
          <p:cNvSpPr txBox="1"/>
          <p:nvPr/>
        </p:nvSpPr>
        <p:spPr>
          <a:xfrm>
            <a:off x="170128" y="1498900"/>
            <a:ext cx="10726907"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fontAlgn="auto">
              <a:spcBef>
                <a:spcPts val="0"/>
              </a:spcBef>
              <a:spcAft>
                <a:spcPts val="0"/>
              </a:spcAft>
              <a:defRPr/>
            </a:pPr>
            <a:r>
              <a:rPr lang="zh-CN" altLang="en-US" sz="2000" b="1" dirty="0">
                <a:solidFill>
                  <a:schemeClr val="bg1"/>
                </a:solidFill>
                <a:ea typeface="微软雅黑" panose="020B0503020204020204" pitchFamily="34" charset="-122"/>
              </a:rPr>
              <a:t>整合优势资源，加快作为国家战略资源的语言资源储备</a:t>
            </a:r>
          </a:p>
        </p:txBody>
      </p:sp>
      <p:sp>
        <p:nvSpPr>
          <p:cNvPr id="32" name="矩形 31"/>
          <p:cNvSpPr/>
          <p:nvPr/>
        </p:nvSpPr>
        <p:spPr>
          <a:xfrm>
            <a:off x="2600325" y="2053438"/>
            <a:ext cx="9115960" cy="2052870"/>
          </a:xfrm>
          <a:prstGeom prst="rect">
            <a:avLst/>
          </a:prstGeom>
          <a:noFill/>
          <a:scene3d>
            <a:camera prst="orthographicFront"/>
            <a:lightRig rig="threePt" dir="t"/>
          </a:scene3d>
          <a:sp3d extrusionH="6350"/>
        </p:spPr>
        <p:txBody>
          <a:bodyPr wrap="square">
            <a:spAutoFit/>
            <a:sp3d extrusionH="6350"/>
          </a:bodyPr>
          <a:lstStyle/>
          <a:p>
            <a:pPr marL="342900" indent="-342900">
              <a:lnSpc>
                <a:spcPct val="130000"/>
              </a:lnSpc>
              <a:buFont typeface="Wingdings" panose="05000000000000000000" pitchFamily="2" charset="2"/>
              <a:buChar char="l"/>
            </a:pPr>
            <a:r>
              <a:rPr lang="zh-CN" altLang="en-US" sz="1400" b="1" dirty="0">
                <a:solidFill>
                  <a:srgbClr val="8A0000"/>
                </a:solidFill>
                <a:latin typeface="Impact" panose="020B0806030902050204" pitchFamily="34" charset="0"/>
                <a:ea typeface="微软雅黑" panose="020B0503020204020204" pitchFamily="34" charset="-122"/>
              </a:rPr>
              <a:t>教育部人文社会科学重点研究基地</a:t>
            </a:r>
            <a:r>
              <a:rPr lang="zh-CN" altLang="en-US" sz="1400" b="1" dirty="0">
                <a:solidFill>
                  <a:schemeClr val="tx2">
                    <a:lumMod val="50000"/>
                  </a:schemeClr>
                </a:solidFill>
                <a:latin typeface="Impact" panose="020B0806030902050204" pitchFamily="34" charset="0"/>
                <a:ea typeface="微软雅黑" panose="020B0503020204020204" pitchFamily="34" charset="-122"/>
              </a:rPr>
              <a:t>：北京大学东方学研究中心</a:t>
            </a:r>
            <a:endParaRPr lang="en-US" altLang="zh-CN" sz="1400" b="1" dirty="0">
              <a:solidFill>
                <a:schemeClr val="tx2">
                  <a:lumMod val="50000"/>
                </a:schemeClr>
              </a:solidFill>
              <a:latin typeface="Impact" panose="020B0806030902050204" pitchFamily="34" charset="0"/>
              <a:ea typeface="微软雅黑" panose="020B0503020204020204" pitchFamily="34" charset="-122"/>
            </a:endParaRPr>
          </a:p>
          <a:p>
            <a:pPr marL="342900" indent="-342900">
              <a:lnSpc>
                <a:spcPct val="130000"/>
              </a:lnSpc>
              <a:buFont typeface="Wingdings" panose="05000000000000000000" pitchFamily="2" charset="2"/>
              <a:buChar char="l"/>
            </a:pPr>
            <a:r>
              <a:rPr lang="zh-CN" altLang="en-US" sz="1400" b="1" dirty="0">
                <a:solidFill>
                  <a:srgbClr val="8A0000"/>
                </a:solidFill>
                <a:latin typeface="Impact" panose="020B0806030902050204" pitchFamily="34" charset="0"/>
                <a:ea typeface="微软雅黑" panose="020B0503020204020204" pitchFamily="34" charset="-122"/>
              </a:rPr>
              <a:t>国家外语非通用语种本科人才培养基地</a:t>
            </a:r>
            <a:endParaRPr lang="en-US" altLang="zh-CN" sz="1400" b="1" dirty="0">
              <a:solidFill>
                <a:srgbClr val="8A0000"/>
              </a:solidFill>
              <a:latin typeface="Impact" panose="020B0806030902050204" pitchFamily="34" charset="0"/>
              <a:ea typeface="微软雅黑" panose="020B0503020204020204" pitchFamily="34" charset="-122"/>
            </a:endParaRPr>
          </a:p>
          <a:p>
            <a:pPr marL="342900" lvl="1" indent="-342900">
              <a:lnSpc>
                <a:spcPct val="130000"/>
              </a:lnSpc>
              <a:buFont typeface="Wingdings" panose="05000000000000000000" pitchFamily="2" charset="2"/>
              <a:buChar char="l"/>
            </a:pPr>
            <a:r>
              <a:rPr lang="zh-CN" altLang="en-US" sz="1400" b="1" dirty="0">
                <a:solidFill>
                  <a:srgbClr val="8A0000"/>
                </a:solidFill>
                <a:latin typeface="Impact" panose="020B0806030902050204" pitchFamily="34" charset="0"/>
                <a:ea typeface="微软雅黑" panose="020B0503020204020204" pitchFamily="34" charset="-122"/>
              </a:rPr>
              <a:t>教育部区域和国别研究培育基地及备案中心</a:t>
            </a:r>
            <a:r>
              <a:rPr lang="en-US" altLang="zh-CN" sz="1400" b="1" dirty="0">
                <a:solidFill>
                  <a:srgbClr val="8A0000"/>
                </a:solidFill>
                <a:latin typeface="Impact" panose="020B0806030902050204" pitchFamily="34" charset="0"/>
                <a:ea typeface="微软雅黑" panose="020B0503020204020204" pitchFamily="34" charset="-122"/>
              </a:rPr>
              <a:t>11</a:t>
            </a:r>
            <a:r>
              <a:rPr lang="zh-CN" altLang="en-US" sz="1400" b="1" dirty="0">
                <a:solidFill>
                  <a:srgbClr val="8A0000"/>
                </a:solidFill>
                <a:latin typeface="Impact" panose="020B0806030902050204" pitchFamily="34" charset="0"/>
                <a:ea typeface="微软雅黑" panose="020B0503020204020204" pitchFamily="34" charset="-122"/>
              </a:rPr>
              <a:t>个（</a:t>
            </a:r>
            <a:r>
              <a:rPr lang="en-US" altLang="zh-CN" sz="1400" b="1" dirty="0">
                <a:solidFill>
                  <a:srgbClr val="8A0000"/>
                </a:solidFill>
                <a:latin typeface="Impact" panose="020B0806030902050204" pitchFamily="34" charset="0"/>
                <a:ea typeface="微软雅黑" panose="020B0503020204020204" pitchFamily="34" charset="-122"/>
              </a:rPr>
              <a:t>2017</a:t>
            </a:r>
            <a:r>
              <a:rPr lang="zh-CN" altLang="en-US" sz="1400" b="1" dirty="0">
                <a:solidFill>
                  <a:srgbClr val="8A0000"/>
                </a:solidFill>
                <a:latin typeface="Impact" panose="020B0806030902050204" pitchFamily="34" charset="0"/>
                <a:ea typeface="微软雅黑" panose="020B0503020204020204" pitchFamily="34" charset="-122"/>
              </a:rPr>
              <a:t>年新增</a:t>
            </a:r>
            <a:r>
              <a:rPr lang="en-US" altLang="zh-CN" sz="1400" b="1" dirty="0">
                <a:solidFill>
                  <a:srgbClr val="8A0000"/>
                </a:solidFill>
                <a:latin typeface="Impact" panose="020B0806030902050204" pitchFamily="34" charset="0"/>
                <a:ea typeface="微软雅黑" panose="020B0503020204020204" pitchFamily="34" charset="-122"/>
              </a:rPr>
              <a:t>9</a:t>
            </a:r>
            <a:r>
              <a:rPr lang="zh-CN" altLang="en-US" sz="1400" b="1" dirty="0">
                <a:solidFill>
                  <a:srgbClr val="8A0000"/>
                </a:solidFill>
                <a:latin typeface="Impact" panose="020B0806030902050204" pitchFamily="34" charset="0"/>
                <a:ea typeface="微软雅黑" panose="020B0503020204020204" pitchFamily="34" charset="-122"/>
              </a:rPr>
              <a:t>个备案中心）</a:t>
            </a:r>
            <a:endParaRPr lang="en-US" altLang="zh-CN" sz="1400" b="1" dirty="0">
              <a:solidFill>
                <a:srgbClr val="8A0000"/>
              </a:solidFill>
              <a:latin typeface="Impact" panose="020B0806030902050204" pitchFamily="34" charset="0"/>
              <a:ea typeface="微软雅黑" panose="020B0503020204020204" pitchFamily="34" charset="-122"/>
            </a:endParaRPr>
          </a:p>
          <a:p>
            <a:pPr marL="800100" lvl="2" indent="-342900">
              <a:lnSpc>
                <a:spcPct val="130000"/>
              </a:lnSpc>
              <a:buFont typeface="Wingdings" panose="05000000000000000000" pitchFamily="2" charset="2"/>
              <a:buChar char="u"/>
            </a:pPr>
            <a:r>
              <a:rPr lang="zh-CN" altLang="en-US" sz="1400" b="1" dirty="0">
                <a:solidFill>
                  <a:schemeClr val="tx2">
                    <a:lumMod val="50000"/>
                  </a:schemeClr>
                </a:solidFill>
                <a:latin typeface="Impact" panose="020B0806030902050204" pitchFamily="34" charset="0"/>
                <a:ea typeface="微软雅黑" panose="020B0503020204020204" pitchFamily="34" charset="-122"/>
              </a:rPr>
              <a:t>南亚研究、大洋洲研究、东南亚研究、中东研究、以色列研究、印度研究等</a:t>
            </a:r>
            <a:endParaRPr lang="en-US" altLang="zh-CN" sz="1400" b="1" dirty="0">
              <a:solidFill>
                <a:schemeClr val="tx2">
                  <a:lumMod val="50000"/>
                </a:schemeClr>
              </a:solidFill>
              <a:latin typeface="Impact" panose="020B0806030902050204" pitchFamily="34" charset="0"/>
              <a:ea typeface="微软雅黑" panose="020B0503020204020204" pitchFamily="34" charset="-122"/>
            </a:endParaRPr>
          </a:p>
          <a:p>
            <a:pPr marL="342900" lvl="1" indent="-342900">
              <a:lnSpc>
                <a:spcPct val="130000"/>
              </a:lnSpc>
              <a:buFont typeface="Wingdings" panose="05000000000000000000" pitchFamily="2" charset="2"/>
              <a:buChar char="l"/>
            </a:pPr>
            <a:r>
              <a:rPr lang="zh-CN" altLang="en-US" sz="1400" b="1" dirty="0">
                <a:solidFill>
                  <a:srgbClr val="8A0000"/>
                </a:solidFill>
                <a:latin typeface="Impact" panose="020B0806030902050204" pitchFamily="34" charset="0"/>
                <a:ea typeface="微软雅黑" panose="020B0503020204020204" pitchFamily="34" charset="-122"/>
              </a:rPr>
              <a:t>部属高校国家大学生校外实践教育基地：</a:t>
            </a:r>
            <a:endParaRPr lang="en-US" altLang="zh-CN" sz="1400" b="1" dirty="0">
              <a:solidFill>
                <a:srgbClr val="8A0000"/>
              </a:solidFill>
              <a:latin typeface="Impact" panose="020B0806030902050204" pitchFamily="34" charset="0"/>
              <a:ea typeface="微软雅黑" panose="020B0503020204020204" pitchFamily="34" charset="-122"/>
            </a:endParaRPr>
          </a:p>
          <a:p>
            <a:pPr marL="800100" lvl="2" indent="-342900">
              <a:lnSpc>
                <a:spcPct val="130000"/>
              </a:lnSpc>
              <a:buFont typeface="Wingdings" panose="05000000000000000000" pitchFamily="2" charset="2"/>
              <a:buChar char="u"/>
            </a:pPr>
            <a:r>
              <a:rPr lang="zh-CN" altLang="en-US" sz="1400" b="1" dirty="0">
                <a:solidFill>
                  <a:schemeClr val="tx2">
                    <a:lumMod val="50000"/>
                  </a:schemeClr>
                </a:solidFill>
                <a:latin typeface="Impact" panose="020B0806030902050204" pitchFamily="34" charset="0"/>
                <a:ea typeface="微软雅黑" panose="020B0503020204020204" pitchFamily="34" charset="-122"/>
              </a:rPr>
              <a:t>北京大学</a:t>
            </a:r>
            <a:r>
              <a:rPr lang="en-US" altLang="zh-CN" sz="1400" b="1" dirty="0">
                <a:solidFill>
                  <a:schemeClr val="tx2">
                    <a:lumMod val="50000"/>
                  </a:schemeClr>
                </a:solidFill>
                <a:latin typeface="Impact" panose="020B0806030902050204" pitchFamily="34" charset="0"/>
                <a:ea typeface="微软雅黑" panose="020B0503020204020204" pitchFamily="34" charset="-122"/>
              </a:rPr>
              <a:t>—</a:t>
            </a:r>
            <a:r>
              <a:rPr lang="zh-CN" altLang="en-US" sz="1400" b="1" dirty="0">
                <a:solidFill>
                  <a:schemeClr val="tx2">
                    <a:lumMod val="50000"/>
                  </a:schemeClr>
                </a:solidFill>
                <a:latin typeface="Impact" panose="020B0806030902050204" pitchFamily="34" charset="0"/>
                <a:ea typeface="微软雅黑" panose="020B0503020204020204" pitchFamily="34" charset="-122"/>
              </a:rPr>
              <a:t>广西国际博览事务局非通用语种类文科实践教育基地</a:t>
            </a:r>
          </a:p>
          <a:p>
            <a:pPr marL="342900" lvl="1" indent="-342900">
              <a:lnSpc>
                <a:spcPct val="130000"/>
              </a:lnSpc>
              <a:buFont typeface="Wingdings" panose="05000000000000000000" pitchFamily="2" charset="2"/>
              <a:buChar char="l"/>
            </a:pPr>
            <a:r>
              <a:rPr lang="zh-CN" altLang="en-US" sz="1400" b="1" dirty="0">
                <a:solidFill>
                  <a:srgbClr val="8D001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rPr>
              <a:t>北京市</a:t>
            </a:r>
            <a:r>
              <a:rPr lang="en-US" altLang="zh-CN" sz="1400" b="1" dirty="0">
                <a:solidFill>
                  <a:srgbClr val="8D001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rPr>
              <a:t>“</a:t>
            </a:r>
            <a:r>
              <a:rPr lang="zh-CN" altLang="en-US" sz="1400" b="1" dirty="0">
                <a:solidFill>
                  <a:srgbClr val="8D001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rPr>
              <a:t>一带一路</a:t>
            </a:r>
            <a:r>
              <a:rPr lang="en-US" altLang="zh-CN" sz="1400" b="1" dirty="0">
                <a:solidFill>
                  <a:srgbClr val="8D001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rPr>
              <a:t>”</a:t>
            </a:r>
            <a:r>
              <a:rPr lang="zh-CN" altLang="en-US" sz="1400" b="1" dirty="0">
                <a:solidFill>
                  <a:srgbClr val="8D001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rPr>
              <a:t>国家人才培养基地</a:t>
            </a:r>
            <a:r>
              <a:rPr lang="zh-CN" altLang="zh-CN" sz="1400" b="1" dirty="0">
                <a:solidFill>
                  <a:schemeClr val="tx2">
                    <a:lumMod val="50000"/>
                  </a:schemeClr>
                </a:solidFill>
                <a:latin typeface="Impact" panose="020B0806030902050204" pitchFamily="34" charset="0"/>
                <a:ea typeface="微软雅黑" panose="020B0503020204020204" pitchFamily="34" charset="-122"/>
              </a:rPr>
              <a:t>（</a:t>
            </a:r>
            <a:r>
              <a:rPr lang="zh-CN" altLang="en-US" sz="1400" b="1" dirty="0">
                <a:solidFill>
                  <a:schemeClr val="tx2">
                    <a:lumMod val="50000"/>
                  </a:schemeClr>
                </a:solidFill>
                <a:latin typeface="Impact" panose="020B0806030902050204" pitchFamily="34" charset="0"/>
                <a:ea typeface="微软雅黑" panose="020B0503020204020204" pitchFamily="34" charset="-122"/>
              </a:rPr>
              <a:t>与国际合作部协同建设，</a:t>
            </a:r>
            <a:r>
              <a:rPr lang="en-US" altLang="zh-CN" sz="1400" b="1" dirty="0">
                <a:solidFill>
                  <a:schemeClr val="tx2">
                    <a:lumMod val="50000"/>
                  </a:schemeClr>
                </a:solidFill>
                <a:latin typeface="Impact" panose="020B0806030902050204" pitchFamily="34" charset="0"/>
                <a:ea typeface="微软雅黑" panose="020B0503020204020204" pitchFamily="34" charset="-122"/>
              </a:rPr>
              <a:t>2017</a:t>
            </a:r>
            <a:r>
              <a:rPr lang="zh-CN" altLang="en-US" sz="1400" b="1" dirty="0">
                <a:solidFill>
                  <a:schemeClr val="tx2">
                    <a:lumMod val="50000"/>
                  </a:schemeClr>
                </a:solidFill>
                <a:latin typeface="Impact" panose="020B0806030902050204" pitchFamily="34" charset="0"/>
                <a:ea typeface="微软雅黑" panose="020B0503020204020204" pitchFamily="34" charset="-122"/>
              </a:rPr>
              <a:t>）</a:t>
            </a:r>
          </a:p>
        </p:txBody>
      </p:sp>
      <p:cxnSp>
        <p:nvCxnSpPr>
          <p:cNvPr id="33" name="直接连接符 32"/>
          <p:cNvCxnSpPr/>
          <p:nvPr/>
        </p:nvCxnSpPr>
        <p:spPr>
          <a:xfrm flipV="1">
            <a:off x="473396" y="4434649"/>
            <a:ext cx="8415627" cy="862"/>
          </a:xfrm>
          <a:prstGeom prst="line">
            <a:avLst/>
          </a:prstGeom>
          <a:noFill/>
          <a:ln w="19050" cap="flat" cmpd="sng" algn="ctr">
            <a:solidFill>
              <a:schemeClr val="accent2"/>
            </a:solidFill>
            <a:prstDash val="dash"/>
          </a:ln>
          <a:effectLst/>
        </p:spPr>
      </p:cxnSp>
      <p:sp>
        <p:nvSpPr>
          <p:cNvPr id="34" name="TextBox 60"/>
          <p:cNvSpPr txBox="1"/>
          <p:nvPr/>
        </p:nvSpPr>
        <p:spPr>
          <a:xfrm>
            <a:off x="320911" y="5140197"/>
            <a:ext cx="2045067" cy="776110"/>
          </a:xfrm>
          <a:prstGeom prst="rect">
            <a:avLst/>
          </a:prstGeom>
          <a:solidFill>
            <a:srgbClr val="8A0000"/>
          </a:solidFill>
          <a:ln>
            <a:noFill/>
          </a:ln>
        </p:spPr>
        <p:style>
          <a:lnRef idx="1">
            <a:schemeClr val="accent1"/>
          </a:lnRef>
          <a:fillRef idx="3">
            <a:schemeClr val="accent1"/>
          </a:fillRef>
          <a:effectRef idx="2">
            <a:schemeClr val="accent1"/>
          </a:effectRef>
          <a:fontRef idx="minor">
            <a:schemeClr val="lt1"/>
          </a:fontRef>
        </p:style>
        <p:txBody>
          <a:bodyPr wrap="square" rtlCol="0">
            <a:spAutoFit/>
            <a:scene3d>
              <a:camera prst="orthographicFront"/>
              <a:lightRig rig="threePt" dir="t"/>
            </a:scene3d>
            <a:sp3d extrusionH="19050"/>
          </a:bodyPr>
          <a:lstStyle/>
          <a:p>
            <a:pPr algn="ctr">
              <a:lnSpc>
                <a:spcPct val="130000"/>
              </a:lnSpc>
            </a:pPr>
            <a:r>
              <a:rPr lang="zh-CN" altLang="en-US"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教学语言</a:t>
            </a:r>
            <a:endParaRPr lang="en-US" altLang="zh-CN"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a:p>
            <a:pPr algn="ctr">
              <a:lnSpc>
                <a:spcPct val="130000"/>
              </a:lnSpc>
            </a:pPr>
            <a:r>
              <a:rPr lang="zh-CN" altLang="en-US"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研究语言 </a:t>
            </a:r>
            <a:r>
              <a:rPr lang="en-US" altLang="zh-CN"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60  </a:t>
            </a:r>
            <a:r>
              <a:rPr lang="zh-CN" altLang="en-US"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种</a:t>
            </a:r>
            <a:endParaRPr lang="en-US" altLang="zh-CN"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sp>
        <p:nvSpPr>
          <p:cNvPr id="35" name="矩形 34"/>
          <p:cNvSpPr/>
          <p:nvPr/>
        </p:nvSpPr>
        <p:spPr>
          <a:xfrm>
            <a:off x="2600325" y="4583122"/>
            <a:ext cx="9020175" cy="1926681"/>
          </a:xfrm>
          <a:prstGeom prst="rect">
            <a:avLst/>
          </a:prstGeom>
        </p:spPr>
        <p:txBody>
          <a:bodyPr wrap="square">
            <a:spAutoFit/>
          </a:bodyPr>
          <a:lstStyle/>
          <a:p>
            <a:pPr marL="342900" indent="-342900">
              <a:lnSpc>
                <a:spcPct val="130000"/>
              </a:lnSpc>
              <a:spcAft>
                <a:spcPts val="600"/>
              </a:spcAft>
              <a:buFont typeface="Wingdings" panose="05000000000000000000" pitchFamily="2" charset="2"/>
              <a:buChar char="l"/>
            </a:pPr>
            <a:r>
              <a:rPr lang="zh-CN" altLang="en-US" sz="1400" b="1" dirty="0">
                <a:solidFill>
                  <a:srgbClr val="8A0000"/>
                </a:solidFill>
                <a:latin typeface="微软雅黑" panose="020B0503020204020204" pitchFamily="34" charset="-122"/>
                <a:ea typeface="微软雅黑" panose="020B0503020204020204" pitchFamily="34" charset="-122"/>
              </a:rPr>
              <a:t>现代语言</a:t>
            </a:r>
            <a:r>
              <a:rPr lang="zh-CN" altLang="en-US" sz="1400" b="1" dirty="0">
                <a:solidFill>
                  <a:schemeClr val="tx2">
                    <a:lumMod val="50000"/>
                  </a:schemeClr>
                </a:solidFill>
                <a:latin typeface="微软雅黑" panose="020B0503020204020204" pitchFamily="34" charset="-122"/>
                <a:ea typeface="微软雅黑" panose="020B0503020204020204" pitchFamily="34" charset="-122"/>
              </a:rPr>
              <a:t>如意大利语、马来语、柬埔寨语、老挝语、爪哇语、孟加拉语、土耳其语、豪萨语、斯瓦西里语、伊博语、阿姆哈拉语、约鲁巴语、乌克兰语、亚美尼亚语、格鲁吉亚语、阿塞拜疆语、库尔德语等</a:t>
            </a:r>
            <a:endParaRPr lang="en-US" altLang="zh-CN" sz="1400" b="1" dirty="0">
              <a:solidFill>
                <a:srgbClr val="8A0000"/>
              </a:solidFill>
              <a:latin typeface="微软雅黑" panose="020B0503020204020204" pitchFamily="34" charset="-122"/>
              <a:ea typeface="微软雅黑" panose="020B0503020204020204" pitchFamily="34" charset="-122"/>
            </a:endParaRPr>
          </a:p>
          <a:p>
            <a:pPr marL="342900" indent="-342900">
              <a:lnSpc>
                <a:spcPct val="130000"/>
              </a:lnSpc>
              <a:spcAft>
                <a:spcPts val="600"/>
              </a:spcAft>
              <a:buFont typeface="Wingdings" panose="05000000000000000000" pitchFamily="2" charset="2"/>
              <a:buChar char="l"/>
            </a:pPr>
            <a:r>
              <a:rPr lang="zh-CN" altLang="en-US" sz="1400" b="1" dirty="0">
                <a:solidFill>
                  <a:srgbClr val="8A0000"/>
                </a:solidFill>
                <a:latin typeface="微软雅黑" panose="020B0503020204020204" pitchFamily="34" charset="-122"/>
                <a:ea typeface="微软雅黑" panose="020B0503020204020204" pitchFamily="34" charset="-122"/>
              </a:rPr>
              <a:t>古代语言</a:t>
            </a:r>
            <a:r>
              <a:rPr lang="zh-CN" altLang="en-US" sz="1400" b="1" dirty="0">
                <a:solidFill>
                  <a:schemeClr val="tx2">
                    <a:lumMod val="50000"/>
                  </a:schemeClr>
                </a:solidFill>
                <a:latin typeface="微软雅黑" panose="020B0503020204020204" pitchFamily="34" charset="-122"/>
                <a:ea typeface="微软雅黑" panose="020B0503020204020204" pitchFamily="34" charset="-122"/>
              </a:rPr>
              <a:t>如拉丁语、古希腊语、</a:t>
            </a:r>
            <a:r>
              <a:rPr lang="zh-CN" altLang="en-US" sz="1400" b="1" dirty="0">
                <a:solidFill>
                  <a:schemeClr val="tx2">
                    <a:lumMod val="50000"/>
                  </a:schemeClr>
                </a:solidFill>
                <a:latin typeface="微软雅黑" panose="020B0503020204020204" pitchFamily="34" charset="-122"/>
                <a:ea typeface="微软雅黑" panose="020B0503020204020204" pitchFamily="34" charset="-122"/>
                <a:sym typeface="+mn-ea"/>
              </a:rPr>
              <a:t>古冰岛语、</a:t>
            </a:r>
            <a:r>
              <a:rPr lang="zh-CN" altLang="en-US" sz="1400" b="1" dirty="0">
                <a:solidFill>
                  <a:schemeClr val="tx2">
                    <a:lumMod val="50000"/>
                  </a:schemeClr>
                </a:solidFill>
                <a:latin typeface="微软雅黑" panose="020B0503020204020204" pitchFamily="34" charset="-122"/>
                <a:ea typeface="微软雅黑" panose="020B0503020204020204" pitchFamily="34" charset="-122"/>
              </a:rPr>
              <a:t>阿卡德语、阿拉米语、古叙利亚语、中古波斯语（巴列维语）、苏美尔语、赫梯语、乌伽里特语、吕西亚语、楔形文字、象形文字鲁维语、古埃及象形文字、吐火罗语、于阗语、古俄语等</a:t>
            </a:r>
            <a:endParaRPr lang="en-US" altLang="zh-CN" sz="1400" b="1" dirty="0">
              <a:solidFill>
                <a:srgbClr val="8A0000"/>
              </a:solidFill>
              <a:latin typeface="微软雅黑" panose="020B0503020204020204" pitchFamily="34" charset="-122"/>
              <a:ea typeface="微软雅黑" panose="020B0503020204020204" pitchFamily="34" charset="-122"/>
            </a:endParaRPr>
          </a:p>
          <a:p>
            <a:pPr marL="342900" indent="-342900">
              <a:lnSpc>
                <a:spcPct val="130000"/>
              </a:lnSpc>
              <a:spcAft>
                <a:spcPts val="600"/>
              </a:spcAft>
              <a:buFont typeface="Wingdings" panose="05000000000000000000" pitchFamily="2" charset="2"/>
              <a:buChar char="l"/>
            </a:pPr>
            <a:r>
              <a:rPr lang="zh-CN" altLang="en-US" sz="1400" b="1" dirty="0">
                <a:solidFill>
                  <a:srgbClr val="8A0000"/>
                </a:solidFill>
                <a:latin typeface="微软雅黑" panose="020B0503020204020204" pitchFamily="34" charset="-122"/>
                <a:ea typeface="微软雅黑" panose="020B0503020204020204" pitchFamily="34" charset="-122"/>
              </a:rPr>
              <a:t>少数民族及跨境语言资源</a:t>
            </a:r>
            <a:r>
              <a:rPr lang="zh-CN" altLang="en-US" sz="1400" b="1" dirty="0">
                <a:solidFill>
                  <a:schemeClr val="tx2">
                    <a:lumMod val="50000"/>
                  </a:schemeClr>
                </a:solidFill>
                <a:latin typeface="微软雅黑" panose="020B0503020204020204" pitchFamily="34" charset="-122"/>
                <a:ea typeface="微软雅黑" panose="020B0503020204020204" pitchFamily="34" charset="-122"/>
              </a:rPr>
              <a:t>如藏语、蒙语、满语等</a:t>
            </a:r>
            <a:r>
              <a:rPr lang="zh-CN" altLang="en-US" sz="1400" b="1" dirty="0">
                <a:solidFill>
                  <a:srgbClr val="8A0000"/>
                </a:solidFill>
                <a:latin typeface="微软雅黑" panose="020B0503020204020204" pitchFamily="34" charset="-122"/>
                <a:ea typeface="微软雅黑" panose="020B0503020204020204" pitchFamily="34" charset="-122"/>
              </a:rPr>
              <a:t>用于教学和科研</a:t>
            </a:r>
          </a:p>
        </p:txBody>
      </p:sp>
      <p:sp>
        <p:nvSpPr>
          <p:cNvPr id="36" name="TextBox 60"/>
          <p:cNvSpPr txBox="1"/>
          <p:nvPr/>
        </p:nvSpPr>
        <p:spPr>
          <a:xfrm>
            <a:off x="320911" y="2763607"/>
            <a:ext cx="2045067" cy="700128"/>
          </a:xfrm>
          <a:prstGeom prst="rect">
            <a:avLst/>
          </a:prstGeom>
          <a:solidFill>
            <a:srgbClr val="8A000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threePt" dir="t"/>
            </a:scene3d>
            <a:sp3d extrusionH="19050"/>
          </a:bodyPr>
          <a:lstStyle/>
          <a:p>
            <a:pPr algn="ctr">
              <a:lnSpc>
                <a:spcPct val="130000"/>
              </a:lnSpc>
            </a:pPr>
            <a:r>
              <a:rPr lang="en-US" altLang="zh-CN" sz="1600"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5 </a:t>
            </a:r>
            <a:r>
              <a:rPr lang="zh-CN" altLang="en-US" sz="1600"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个系列</a:t>
            </a:r>
            <a:endParaRPr lang="en-US" altLang="zh-CN" sz="1600"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a:p>
            <a:pPr algn="ctr">
              <a:lnSpc>
                <a:spcPct val="130000"/>
              </a:lnSpc>
            </a:pPr>
            <a:r>
              <a:rPr lang="zh-CN" altLang="en-US" sz="1600" b="1" dirty="0">
                <a:solidFill>
                  <a:schemeClr val="bg1"/>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省部级基地</a:t>
            </a:r>
          </a:p>
        </p:txBody>
      </p:sp>
      <p:grpSp>
        <p:nvGrpSpPr>
          <p:cNvPr id="60" name="组合 59"/>
          <p:cNvGrpSpPr/>
          <p:nvPr/>
        </p:nvGrpSpPr>
        <p:grpSpPr>
          <a:xfrm>
            <a:off x="1" y="0"/>
            <a:ext cx="1388224" cy="1046128"/>
            <a:chOff x="0" y="0"/>
            <a:chExt cx="6897954" cy="4536440"/>
          </a:xfrm>
        </p:grpSpPr>
        <p:sp>
          <p:nvSpPr>
            <p:cNvPr id="61" name="直角三角形 60"/>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直角三角形 61"/>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直角三角形 62"/>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a:extLst>
              <a:ext uri="{FF2B5EF4-FFF2-40B4-BE49-F238E27FC236}">
                <a16:creationId xmlns:a16="http://schemas.microsoft.com/office/drawing/2014/main" id="{8B231643-6F22-464C-BE5A-28D7229A000B}"/>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2.4</a:t>
            </a:r>
            <a:r>
              <a:rPr lang="zh-CN" altLang="en-US" sz="3600" b="1" dirty="0">
                <a:solidFill>
                  <a:srgbClr val="8A0000"/>
                </a:solidFill>
                <a:latin typeface="微软雅黑" panose="020B0503020204020204" pitchFamily="34" charset="-122"/>
                <a:ea typeface="微软雅黑" panose="020B0503020204020204" pitchFamily="34" charset="-122"/>
              </a:rPr>
              <a:t> 社会服务</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487680" y="302168"/>
            <a:ext cx="8209417"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18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pic>
        <p:nvPicPr>
          <p:cNvPr id="28" name="图片 2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32760" y="1794216"/>
            <a:ext cx="2681971" cy="1692160"/>
          </a:xfrm>
          <a:prstGeom prst="rect">
            <a:avLst/>
          </a:prstGeom>
        </p:spPr>
      </p:pic>
      <p:sp>
        <p:nvSpPr>
          <p:cNvPr id="6" name="矩形 5"/>
          <p:cNvSpPr/>
          <p:nvPr/>
        </p:nvSpPr>
        <p:spPr>
          <a:xfrm>
            <a:off x="4752798" y="4452014"/>
            <a:ext cx="6849301" cy="830997"/>
          </a:xfrm>
          <a:prstGeom prst="rect">
            <a:avLst/>
          </a:prstGeom>
        </p:spPr>
        <p:txBody>
          <a:bodyPr wrap="square">
            <a:spAutoFit/>
          </a:bodyPr>
          <a:lstStyle/>
          <a:p>
            <a:pPr algn="just">
              <a:spcBef>
                <a:spcPts val="600"/>
              </a:spcBef>
            </a:pPr>
            <a:r>
              <a:rPr lang="zh-CN" altLang="en-US"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众多国际学术会议及论坛为</a:t>
            </a:r>
            <a:r>
              <a:rPr lang="zh-CN" altLang="en-US"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国际学术界</a:t>
            </a:r>
            <a:r>
              <a:rPr lang="zh-CN" altLang="en-US"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深入了解我国“一带一路”倡议提供了</a:t>
            </a:r>
            <a:r>
              <a:rPr lang="zh-CN" altLang="en-US"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高端交流平台</a:t>
            </a:r>
            <a:r>
              <a:rPr lang="zh-CN" altLang="en-US"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，促进了国际高端学者间的沟通交流，推动了</a:t>
            </a:r>
            <a:r>
              <a:rPr lang="zh-CN" altLang="en-US"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中国思想、中国主张</a:t>
            </a:r>
            <a:r>
              <a:rPr lang="zh-CN" altLang="en-US"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对外表达</a:t>
            </a:r>
            <a:r>
              <a:rPr lang="zh-CN" altLang="en-US"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b="1" dirty="0">
              <a:latin typeface="微软雅黑" panose="020B0503020204020204" pitchFamily="34" charset="-122"/>
              <a:ea typeface="微软雅黑" panose="020B0503020204020204" pitchFamily="34" charset="-122"/>
            </a:endParaRPr>
          </a:p>
        </p:txBody>
      </p:sp>
      <p:sp>
        <p:nvSpPr>
          <p:cNvPr id="9" name="矩形 8"/>
          <p:cNvSpPr/>
          <p:nvPr/>
        </p:nvSpPr>
        <p:spPr>
          <a:xfrm>
            <a:off x="4752799" y="5413235"/>
            <a:ext cx="6936694" cy="1077218"/>
          </a:xfrm>
          <a:prstGeom prst="rect">
            <a:avLst/>
          </a:prstGeom>
        </p:spPr>
        <p:txBody>
          <a:bodyPr wrap="square">
            <a:spAutoFit/>
          </a:bodyPr>
          <a:lstStyle/>
          <a:p>
            <a:pPr algn="just"/>
            <a:r>
              <a:rPr lang="zh-CN" altLang="zh-CN"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在学院教师的组织带领下，多个由来自全校不同院系</a:t>
            </a:r>
            <a:r>
              <a:rPr lang="zh-CN" altLang="zh-CN"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学生</a:t>
            </a:r>
            <a:r>
              <a:rPr lang="zh-CN" altLang="zh-CN"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组成的</a:t>
            </a:r>
            <a:r>
              <a:rPr lang="zh-CN" altLang="zh-CN" sz="1600"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团队</a:t>
            </a:r>
            <a:r>
              <a:rPr lang="zh-CN" altLang="zh-CN"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，赴“一带一路”沿线国家成功开展</a:t>
            </a:r>
            <a:r>
              <a:rPr lang="zh-CN" altLang="zh-CN" sz="16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实地调研及考察活动</a:t>
            </a:r>
            <a:r>
              <a:rPr lang="zh-CN" altLang="en-US" sz="1600"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b="1" dirty="0">
                <a:latin typeface="微软雅黑" panose="020B0503020204020204" pitchFamily="34" charset="-122"/>
                <a:ea typeface="微软雅黑" panose="020B0503020204020204" pitchFamily="34" charset="-122"/>
              </a:rPr>
              <a:t>为学生提供了了解“一带一路”的宝贵经验和一手信息，也为培养未来国家“一带一路”建设需要的人才做出了贡献。</a:t>
            </a:r>
            <a:endParaRPr lang="zh-CN" altLang="en-US" sz="1600" b="1" dirty="0">
              <a:latin typeface="微软雅黑" panose="020B0503020204020204" pitchFamily="34" charset="-122"/>
              <a:ea typeface="微软雅黑" panose="020B0503020204020204" pitchFamily="34" charset="-122"/>
            </a:endParaRPr>
          </a:p>
        </p:txBody>
      </p:sp>
      <p:sp>
        <p:nvSpPr>
          <p:cNvPr id="34" name="矩形 33"/>
          <p:cNvSpPr/>
          <p:nvPr/>
        </p:nvSpPr>
        <p:spPr>
          <a:xfrm>
            <a:off x="5616329" y="2675413"/>
            <a:ext cx="6858870" cy="1815882"/>
          </a:xfrm>
          <a:prstGeom prst="rect">
            <a:avLst/>
          </a:prstGeom>
        </p:spPr>
        <p:txBody>
          <a:bodyPr wrap="square">
            <a:spAutoFit/>
          </a:bodyPr>
          <a:lstStyle/>
          <a:p>
            <a:pPr marL="285750" indent="-285750">
              <a:buFont typeface="Wingdings" panose="05000000000000000000" pitchFamily="2" charset="2"/>
              <a:buChar char="l"/>
            </a:pPr>
            <a:r>
              <a:rPr lang="zh-CN" altLang="en-US" sz="1600" b="1" dirty="0">
                <a:latin typeface="微软雅黑" panose="020B0503020204020204" pitchFamily="34" charset="-122"/>
                <a:ea typeface="微软雅黑" panose="020B0503020204020204" pitchFamily="34" charset="-122"/>
              </a:rPr>
              <a:t>北京论坛分论坛：文明传承与互动视角下的“一带一路”</a:t>
            </a:r>
            <a:endParaRPr lang="en-US" altLang="zh-CN" sz="1600" b="1"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zh-CN" sz="1600" b="1" dirty="0">
                <a:latin typeface="微软雅黑" panose="020B0503020204020204" pitchFamily="34" charset="-122"/>
                <a:ea typeface="微软雅黑" panose="020B0503020204020204" pitchFamily="34" charset="-122"/>
              </a:rPr>
              <a:t>“一带一路”背景下的中埃关系研讨会</a:t>
            </a:r>
            <a:endParaRPr lang="en-US" altLang="zh-CN" sz="1600" b="1"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zh-CN" sz="1600" b="1" dirty="0">
                <a:latin typeface="微软雅黑" panose="020B0503020204020204" pitchFamily="34" charset="-122"/>
                <a:ea typeface="微软雅黑" panose="020B0503020204020204" pitchFamily="34" charset="-122"/>
              </a:rPr>
              <a:t>“跨文化交往与文明对话”国际研讨会</a:t>
            </a:r>
            <a:endParaRPr lang="en-US" altLang="zh-CN" sz="1600" b="1"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zh-CN" sz="1600" b="1" dirty="0">
                <a:latin typeface="微软雅黑" panose="020B0503020204020204" pitchFamily="34" charset="-122"/>
                <a:ea typeface="微软雅黑" panose="020B0503020204020204" pitchFamily="34" charset="-122"/>
              </a:rPr>
              <a:t>“‘一带一路’构想与中澳共同发展的愿景”论坛</a:t>
            </a:r>
            <a:endParaRPr lang="en-US" altLang="zh-CN" sz="1600" b="1"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zh-CN" sz="1600" b="1" dirty="0">
                <a:latin typeface="微软雅黑" panose="020B0503020204020204" pitchFamily="34" charset="-122"/>
                <a:ea typeface="微软雅黑" panose="020B0503020204020204" pitchFamily="34" charset="-122"/>
              </a:rPr>
              <a:t>北京大学中东地区发展论坛</a:t>
            </a:r>
            <a:endParaRPr lang="en-US" altLang="zh-CN" sz="1600" b="1"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zh-CN" sz="1600" b="1" dirty="0">
                <a:latin typeface="微软雅黑" panose="020B0503020204020204" pitchFamily="34" charset="-122"/>
                <a:ea typeface="微软雅黑" panose="020B0503020204020204" pitchFamily="34" charset="-122"/>
              </a:rPr>
              <a:t>北大</a:t>
            </a:r>
            <a:r>
              <a:rPr lang="en-US" altLang="zh-CN" sz="1600" b="1" dirty="0">
                <a:latin typeface="微软雅黑" panose="020B0503020204020204" pitchFamily="34" charset="-122"/>
                <a:ea typeface="微软雅黑" panose="020B0503020204020204" pitchFamily="34" charset="-122"/>
              </a:rPr>
              <a:t>-</a:t>
            </a:r>
            <a:r>
              <a:rPr lang="zh-CN" altLang="zh-CN" sz="1600" b="1" dirty="0">
                <a:latin typeface="微软雅黑" panose="020B0503020204020204" pitchFamily="34" charset="-122"/>
                <a:ea typeface="微软雅黑" panose="020B0503020204020204" pitchFamily="34" charset="-122"/>
              </a:rPr>
              <a:t>中东青年对话论坛</a:t>
            </a:r>
            <a:endParaRPr lang="en-US" altLang="zh-CN" sz="1600" b="1" dirty="0">
              <a:latin typeface="微软雅黑" panose="020B0503020204020204" pitchFamily="34" charset="-122"/>
              <a:ea typeface="微软雅黑" panose="020B0503020204020204" pitchFamily="34" charset="-122"/>
            </a:endParaRPr>
          </a:p>
          <a:p>
            <a:r>
              <a:rPr lang="en-US" altLang="zh-CN" sz="1600" b="1" dirty="0">
                <a:latin typeface="微软雅黑" panose="020B0503020204020204" pitchFamily="34" charset="-122"/>
                <a:ea typeface="微软雅黑" panose="020B0503020204020204" pitchFamily="34" charset="-122"/>
              </a:rPr>
              <a:t>     ……</a:t>
            </a:r>
          </a:p>
        </p:txBody>
      </p:sp>
      <p:pic>
        <p:nvPicPr>
          <p:cNvPr id="11" name="图片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4129" y="3598744"/>
            <a:ext cx="2062164" cy="1363470"/>
          </a:xfrm>
          <a:prstGeom prst="rect">
            <a:avLst/>
          </a:prstGeom>
        </p:spPr>
      </p:pic>
      <p:pic>
        <p:nvPicPr>
          <p:cNvPr id="12" name="图片 11"/>
          <p:cNvPicPr>
            <a:picLocks noChangeAspect="1"/>
          </p:cNvPicPr>
          <p:nvPr/>
        </p:nvPicPr>
        <p:blipFill rotWithShape="1">
          <a:blip r:embed="rId7" cstate="screen">
            <a:extLst>
              <a:ext uri="{28A0092B-C50C-407E-A947-70E740481C1C}">
                <a14:useLocalDpi xmlns:a14="http://schemas.microsoft.com/office/drawing/2010/main" val="0"/>
              </a:ext>
            </a:extLst>
          </a:blip>
          <a:srcRect t="9263"/>
          <a:stretch>
            <a:fillRect/>
          </a:stretch>
        </p:blipFill>
        <p:spPr>
          <a:xfrm>
            <a:off x="2563863" y="3599935"/>
            <a:ext cx="2001795" cy="1362280"/>
          </a:xfrm>
          <a:prstGeom prst="rect">
            <a:avLst/>
          </a:prstGeom>
        </p:spPr>
      </p:pic>
      <p:pic>
        <p:nvPicPr>
          <p:cNvPr id="13" name="图片 12"/>
          <p:cNvPicPr>
            <a:picLocks noChangeAspect="1"/>
          </p:cNvPicPr>
          <p:nvPr/>
        </p:nvPicPr>
        <p:blipFill rotWithShape="1">
          <a:blip r:embed="rId8" cstate="screen">
            <a:extLst>
              <a:ext uri="{28A0092B-C50C-407E-A947-70E740481C1C}">
                <a14:useLocalDpi xmlns:a14="http://schemas.microsoft.com/office/drawing/2010/main" val="0"/>
              </a:ext>
            </a:extLst>
          </a:blip>
          <a:srcRect l="3356"/>
          <a:stretch>
            <a:fillRect/>
          </a:stretch>
        </p:blipFill>
        <p:spPr>
          <a:xfrm>
            <a:off x="304800" y="5097919"/>
            <a:ext cx="2071923" cy="1429257"/>
          </a:xfrm>
          <a:prstGeom prst="rect">
            <a:avLst/>
          </a:prstGeom>
        </p:spPr>
      </p:pic>
      <p:pic>
        <p:nvPicPr>
          <p:cNvPr id="14" name="图片 1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563863" y="5120612"/>
            <a:ext cx="2001795" cy="1396500"/>
          </a:xfrm>
          <a:prstGeom prst="rect">
            <a:avLst/>
          </a:prstGeom>
        </p:spPr>
      </p:pic>
      <p:sp>
        <p:nvSpPr>
          <p:cNvPr id="40" name="Right Triangle 18"/>
          <p:cNvSpPr/>
          <p:nvPr/>
        </p:nvSpPr>
        <p:spPr>
          <a:xfrm>
            <a:off x="1132760" y="2914236"/>
            <a:ext cx="679564" cy="5721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TextBox 19"/>
          <p:cNvSpPr txBox="1"/>
          <p:nvPr/>
        </p:nvSpPr>
        <p:spPr>
          <a:xfrm>
            <a:off x="1070904" y="3095931"/>
            <a:ext cx="463588" cy="400110"/>
          </a:xfrm>
          <a:prstGeom prst="rect">
            <a:avLst/>
          </a:prstGeom>
          <a:noFill/>
        </p:spPr>
        <p:txBody>
          <a:bodyPr wrap="none" rtlCol="0">
            <a:spAutoFit/>
          </a:bodyPr>
          <a:lstStyle/>
          <a:p>
            <a:r>
              <a:rPr lang="id-ID"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a:t>
            </a:r>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r>
              <a:rPr lang="id-ID"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TextBox 19"/>
          <p:cNvSpPr txBox="1"/>
          <p:nvPr/>
        </p:nvSpPr>
        <p:spPr>
          <a:xfrm>
            <a:off x="304800" y="4565724"/>
            <a:ext cx="425116" cy="400110"/>
          </a:xfrm>
          <a:prstGeom prst="rect">
            <a:avLst/>
          </a:prstGeom>
          <a:noFill/>
        </p:spPr>
        <p:txBody>
          <a:bodyPr wrap="none" rtlCol="0">
            <a:spAutoFit/>
          </a:bodyPr>
          <a:lstStyle/>
          <a:p>
            <a:r>
              <a:rPr lang="id-ID"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Right Triangle 18"/>
          <p:cNvSpPr/>
          <p:nvPr/>
        </p:nvSpPr>
        <p:spPr>
          <a:xfrm>
            <a:off x="2570260" y="5935307"/>
            <a:ext cx="679564" cy="5721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TextBox 19"/>
          <p:cNvSpPr txBox="1"/>
          <p:nvPr/>
        </p:nvSpPr>
        <p:spPr>
          <a:xfrm>
            <a:off x="2508404" y="6117002"/>
            <a:ext cx="463588" cy="400110"/>
          </a:xfrm>
          <a:prstGeom prst="rect">
            <a:avLst/>
          </a:prstGeom>
          <a:noFill/>
        </p:spPr>
        <p:txBody>
          <a:bodyPr wrap="none" rtlCol="0">
            <a:spAutoFit/>
          </a:bodyPr>
          <a:lstStyle/>
          <a:p>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0 5</a:t>
            </a:r>
          </a:p>
        </p:txBody>
      </p:sp>
      <p:sp>
        <p:nvSpPr>
          <p:cNvPr id="48" name="Right Triangle 18"/>
          <p:cNvSpPr/>
          <p:nvPr/>
        </p:nvSpPr>
        <p:spPr>
          <a:xfrm>
            <a:off x="2570260" y="4374364"/>
            <a:ext cx="679564" cy="5721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TextBox 19"/>
          <p:cNvSpPr txBox="1"/>
          <p:nvPr/>
        </p:nvSpPr>
        <p:spPr>
          <a:xfrm>
            <a:off x="2508404" y="4556059"/>
            <a:ext cx="463588" cy="400110"/>
          </a:xfrm>
          <a:prstGeom prst="rect">
            <a:avLst/>
          </a:prstGeom>
          <a:noFill/>
        </p:spPr>
        <p:txBody>
          <a:bodyPr wrap="none" rtlCol="0">
            <a:spAutoFit/>
          </a:bodyPr>
          <a:lstStyle/>
          <a:p>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0 3</a:t>
            </a:r>
          </a:p>
        </p:txBody>
      </p:sp>
      <p:sp>
        <p:nvSpPr>
          <p:cNvPr id="50" name="Right Triangle 18"/>
          <p:cNvSpPr/>
          <p:nvPr/>
        </p:nvSpPr>
        <p:spPr>
          <a:xfrm>
            <a:off x="313038" y="5935307"/>
            <a:ext cx="679564" cy="5721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TextBox 19"/>
          <p:cNvSpPr txBox="1"/>
          <p:nvPr/>
        </p:nvSpPr>
        <p:spPr>
          <a:xfrm>
            <a:off x="251182" y="6117002"/>
            <a:ext cx="463588" cy="400110"/>
          </a:xfrm>
          <a:prstGeom prst="rect">
            <a:avLst/>
          </a:prstGeom>
          <a:noFill/>
        </p:spPr>
        <p:txBody>
          <a:bodyPr wrap="none" rtlCol="0">
            <a:spAutoFit/>
          </a:bodyPr>
          <a:lstStyle/>
          <a:p>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0 4</a:t>
            </a:r>
          </a:p>
        </p:txBody>
      </p:sp>
      <p:sp>
        <p:nvSpPr>
          <p:cNvPr id="52" name="Right Triangle 18"/>
          <p:cNvSpPr/>
          <p:nvPr/>
        </p:nvSpPr>
        <p:spPr>
          <a:xfrm>
            <a:off x="333188" y="4386163"/>
            <a:ext cx="679564" cy="5721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TextBox 19"/>
          <p:cNvSpPr txBox="1"/>
          <p:nvPr/>
        </p:nvSpPr>
        <p:spPr>
          <a:xfrm>
            <a:off x="271332" y="4567858"/>
            <a:ext cx="463588" cy="400110"/>
          </a:xfrm>
          <a:prstGeom prst="rect">
            <a:avLst/>
          </a:prstGeom>
          <a:noFill/>
        </p:spPr>
        <p:txBody>
          <a:bodyPr wrap="none" rtlCol="0">
            <a:spAutoFit/>
          </a:bodyPr>
          <a:lstStyle/>
          <a:p>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0 2</a:t>
            </a:r>
          </a:p>
        </p:txBody>
      </p:sp>
      <p:sp>
        <p:nvSpPr>
          <p:cNvPr id="3" name="矩形 2"/>
          <p:cNvSpPr/>
          <p:nvPr/>
        </p:nvSpPr>
        <p:spPr>
          <a:xfrm>
            <a:off x="3944472" y="1807683"/>
            <a:ext cx="7745022" cy="923330"/>
          </a:xfrm>
          <a:prstGeom prst="rect">
            <a:avLst/>
          </a:prstGeom>
        </p:spPr>
        <p:txBody>
          <a:bodyPr wrap="square">
            <a:spAutoFit/>
          </a:bodyPr>
          <a:lstStyle/>
          <a:p>
            <a:pPr algn="just">
              <a:spcBef>
                <a:spcPts val="600"/>
              </a:spcBef>
            </a:pPr>
            <a:r>
              <a:rPr lang="en-US" altLang="zh-CN"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以来</a:t>
            </a:r>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，学院举办</a:t>
            </a:r>
            <a:r>
              <a:rPr lang="zh-CN" altLang="zh-CN" b="1" kern="100" dirty="0">
                <a:solidFill>
                  <a:srgbClr val="006B59"/>
                </a:solidFill>
                <a:latin typeface="微软雅黑" panose="020B0503020204020204" pitchFamily="34" charset="-122"/>
                <a:ea typeface="微软雅黑" panose="020B0503020204020204" pitchFamily="34" charset="-122"/>
                <a:cs typeface="Times New Roman" panose="02020603050405020304" pitchFamily="18" charset="0"/>
              </a:rPr>
              <a:t>“一带一路”相关主题</a:t>
            </a:r>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的国际会议、学术讲座、出访调研、外事接待、文化节等多种形式的活动</a:t>
            </a:r>
            <a:r>
              <a:rPr lang="en-US" altLang="zh-CN"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58</a:t>
            </a:r>
            <a:r>
              <a:rPr lang="zh-CN" altLang="zh-CN"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场</a:t>
            </a:r>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，成为北京大学与“一带一路”沿线国家交流的</a:t>
            </a:r>
            <a:r>
              <a:rPr lang="zh-CN" altLang="zh-CN"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重要桥梁</a:t>
            </a:r>
            <a:r>
              <a:rPr lang="zh-CN"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3" name="组合 32"/>
          <p:cNvGrpSpPr/>
          <p:nvPr/>
        </p:nvGrpSpPr>
        <p:grpSpPr>
          <a:xfrm>
            <a:off x="1" y="0"/>
            <a:ext cx="1388224" cy="1046128"/>
            <a:chOff x="0" y="0"/>
            <a:chExt cx="6897954" cy="4536440"/>
          </a:xfrm>
        </p:grpSpPr>
        <p:sp>
          <p:nvSpPr>
            <p:cNvPr id="35" name="直角三角形 34"/>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直角三角形 35"/>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3"/>
          <p:cNvSpPr txBox="1"/>
          <p:nvPr/>
        </p:nvSpPr>
        <p:spPr>
          <a:xfrm>
            <a:off x="271332" y="1225253"/>
            <a:ext cx="8992543"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dirty="0">
                <a:solidFill>
                  <a:schemeClr val="bg1"/>
                </a:solidFill>
                <a:ea typeface="微软雅黑" panose="020B0503020204020204" pitchFamily="34" charset="-122"/>
              </a:rPr>
              <a:t>构筑交流平台，加强与国际学术界的互动</a:t>
            </a:r>
          </a:p>
        </p:txBody>
      </p:sp>
      <p:sp>
        <p:nvSpPr>
          <p:cNvPr id="41" name="矩形 40">
            <a:extLst>
              <a:ext uri="{FF2B5EF4-FFF2-40B4-BE49-F238E27FC236}">
                <a16:creationId xmlns:a16="http://schemas.microsoft.com/office/drawing/2014/main" id="{A63BA3E7-D054-8342-BCFD-61C7E8B29D54}"/>
              </a:ext>
            </a:extLst>
          </p:cNvPr>
          <p:cNvSpPr/>
          <p:nvPr/>
        </p:nvSpPr>
        <p:spPr>
          <a:xfrm>
            <a:off x="694113" y="442833"/>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2.4</a:t>
            </a:r>
            <a:r>
              <a:rPr lang="zh-CN" altLang="en-US" sz="3600" b="1" dirty="0">
                <a:solidFill>
                  <a:srgbClr val="8A0000"/>
                </a:solidFill>
                <a:latin typeface="微软雅黑" panose="020B0503020204020204" pitchFamily="34" charset="-122"/>
                <a:ea typeface="微软雅黑" panose="020B0503020204020204" pitchFamily="34" charset="-122"/>
              </a:rPr>
              <a:t> 社会服务</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1" name="圆角矩形 40"/>
          <p:cNvSpPr/>
          <p:nvPr/>
        </p:nvSpPr>
        <p:spPr>
          <a:xfrm>
            <a:off x="481553" y="1280578"/>
            <a:ext cx="11234734" cy="1185519"/>
          </a:xfrm>
          <a:prstGeom prst="roundRect">
            <a:avLst>
              <a:gd name="adj" fmla="val 9697"/>
            </a:avLst>
          </a:prstGeom>
          <a:noFill/>
          <a:ln w="6350">
            <a:solidFill>
              <a:srgbClr val="8A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0" name="矩形 29"/>
          <p:cNvSpPr/>
          <p:nvPr/>
        </p:nvSpPr>
        <p:spPr bwMode="auto">
          <a:xfrm>
            <a:off x="1609297" y="4476659"/>
            <a:ext cx="1918579"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235</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名教职工</a:t>
            </a:r>
          </a:p>
        </p:txBody>
      </p:sp>
      <p:sp>
        <p:nvSpPr>
          <p:cNvPr id="31" name="矩形 30"/>
          <p:cNvSpPr/>
          <p:nvPr/>
        </p:nvSpPr>
        <p:spPr bwMode="auto">
          <a:xfrm>
            <a:off x="3658985" y="4475385"/>
            <a:ext cx="2128850"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225</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名离退休教职工</a:t>
            </a:r>
          </a:p>
        </p:txBody>
      </p:sp>
      <p:sp>
        <p:nvSpPr>
          <p:cNvPr id="32" name="矩形 31"/>
          <p:cNvSpPr/>
          <p:nvPr/>
        </p:nvSpPr>
        <p:spPr bwMode="auto">
          <a:xfrm>
            <a:off x="1609297" y="5619195"/>
            <a:ext cx="1918579"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1343</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名学生</a:t>
            </a:r>
          </a:p>
        </p:txBody>
      </p:sp>
      <p:sp>
        <p:nvSpPr>
          <p:cNvPr id="33" name="矩形 32"/>
          <p:cNvSpPr/>
          <p:nvPr/>
        </p:nvSpPr>
        <p:spPr bwMode="auto">
          <a:xfrm>
            <a:off x="1569594" y="2839350"/>
            <a:ext cx="1958282"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20</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个本科招生专业</a:t>
            </a:r>
          </a:p>
        </p:txBody>
      </p:sp>
      <p:sp>
        <p:nvSpPr>
          <p:cNvPr id="34" name="矩形 33"/>
          <p:cNvSpPr/>
          <p:nvPr/>
        </p:nvSpPr>
        <p:spPr bwMode="auto">
          <a:xfrm>
            <a:off x="6273395" y="2839350"/>
            <a:ext cx="1419563"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个一级学科</a:t>
            </a:r>
          </a:p>
        </p:txBody>
      </p:sp>
      <p:sp>
        <p:nvSpPr>
          <p:cNvPr id="39" name="矩形 38"/>
          <p:cNvSpPr/>
          <p:nvPr/>
        </p:nvSpPr>
        <p:spPr bwMode="auto">
          <a:xfrm>
            <a:off x="7785190" y="2839350"/>
            <a:ext cx="1815762"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11+1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个二级学科</a:t>
            </a:r>
          </a:p>
        </p:txBody>
      </p:sp>
      <p:sp>
        <p:nvSpPr>
          <p:cNvPr id="43" name="矩形 42"/>
          <p:cNvSpPr/>
          <p:nvPr/>
        </p:nvSpPr>
        <p:spPr bwMode="auto">
          <a:xfrm>
            <a:off x="9681576" y="2831656"/>
            <a:ext cx="1818300"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个专业硕士学位</a:t>
            </a:r>
          </a:p>
        </p:txBody>
      </p:sp>
      <p:sp>
        <p:nvSpPr>
          <p:cNvPr id="44" name="矩形 43"/>
          <p:cNvSpPr/>
          <p:nvPr/>
        </p:nvSpPr>
        <p:spPr bwMode="auto">
          <a:xfrm>
            <a:off x="5918944" y="4484936"/>
            <a:ext cx="2128463"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60</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名外籍教师</a:t>
            </a:r>
          </a:p>
        </p:txBody>
      </p:sp>
      <p:sp>
        <p:nvSpPr>
          <p:cNvPr id="45" name="矩形 44"/>
          <p:cNvSpPr/>
          <p:nvPr/>
        </p:nvSpPr>
        <p:spPr bwMode="auto">
          <a:xfrm>
            <a:off x="3620107" y="5599558"/>
            <a:ext cx="1944069"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782</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名本科生</a:t>
            </a:r>
          </a:p>
        </p:txBody>
      </p:sp>
      <p:sp>
        <p:nvSpPr>
          <p:cNvPr id="46" name="矩形 45"/>
          <p:cNvSpPr/>
          <p:nvPr/>
        </p:nvSpPr>
        <p:spPr bwMode="auto">
          <a:xfrm>
            <a:off x="5661804" y="5599558"/>
            <a:ext cx="2123385"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369</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名硕士生</a:t>
            </a:r>
          </a:p>
        </p:txBody>
      </p:sp>
      <p:sp>
        <p:nvSpPr>
          <p:cNvPr id="47" name="矩形 46"/>
          <p:cNvSpPr/>
          <p:nvPr/>
        </p:nvSpPr>
        <p:spPr bwMode="auto">
          <a:xfrm>
            <a:off x="7891682" y="5599558"/>
            <a:ext cx="2449350"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192</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名博士生</a:t>
            </a:r>
          </a:p>
        </p:txBody>
      </p:sp>
      <p:sp>
        <p:nvSpPr>
          <p:cNvPr id="48" name="矩形 47"/>
          <p:cNvSpPr/>
          <p:nvPr/>
        </p:nvSpPr>
        <p:spPr bwMode="auto">
          <a:xfrm>
            <a:off x="1609296" y="5034402"/>
            <a:ext cx="1306432"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58</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名教授</a:t>
            </a:r>
          </a:p>
        </p:txBody>
      </p:sp>
      <p:sp>
        <p:nvSpPr>
          <p:cNvPr id="49" name="矩形 48"/>
          <p:cNvSpPr/>
          <p:nvPr/>
        </p:nvSpPr>
        <p:spPr bwMode="auto">
          <a:xfrm>
            <a:off x="7563778" y="5034402"/>
            <a:ext cx="2128782"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3</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名博雅讲席教授</a:t>
            </a:r>
          </a:p>
        </p:txBody>
      </p:sp>
      <p:sp>
        <p:nvSpPr>
          <p:cNvPr id="50" name="矩形 49"/>
          <p:cNvSpPr/>
          <p:nvPr/>
        </p:nvSpPr>
        <p:spPr bwMode="auto">
          <a:xfrm>
            <a:off x="5027217" y="5041380"/>
            <a:ext cx="2449351"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名长江学者特聘教授</a:t>
            </a:r>
          </a:p>
        </p:txBody>
      </p:sp>
      <p:sp>
        <p:nvSpPr>
          <p:cNvPr id="51" name="矩形 50"/>
          <p:cNvSpPr/>
          <p:nvPr/>
        </p:nvSpPr>
        <p:spPr>
          <a:xfrm>
            <a:off x="1564243" y="3279043"/>
            <a:ext cx="7235932" cy="693103"/>
          </a:xfrm>
          <a:prstGeom prst="rect">
            <a:avLst/>
          </a:prstGeom>
        </p:spPr>
        <p:txBody>
          <a:bodyPr lIns="76800" tIns="38400" rIns="76800" bIns="38400">
            <a:spAutoFit/>
            <a:scene3d>
              <a:camera prst="orthographicFront"/>
              <a:lightRig rig="soft" dir="tl">
                <a:rot lat="0" lon="0" rev="0"/>
              </a:lightRig>
            </a:scene3d>
            <a:sp3d extrusionH="12700" prstMaterial="matte">
              <a:bevelT w="25400" h="55880" prst="artDeco"/>
              <a:contourClr>
                <a:schemeClr val="bg1"/>
              </a:contourClr>
            </a:sp3d>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zh-CN" altLang="en-US" sz="1600" b="1" i="0" u="none" strike="noStrike" kern="0" cap="none" spc="50" normalizeH="0" baseline="0" noProof="0" dirty="0">
                <a:ln w="11430"/>
                <a:solidFill>
                  <a:srgbClr val="960000"/>
                </a:solidFill>
                <a:effectLst/>
                <a:uLnTx/>
                <a:uFillTx/>
                <a:latin typeface="Arial Black" pitchFamily="34" charset="0"/>
                <a:ea typeface="微软雅黑" pitchFamily="34" charset="-122"/>
                <a:cs typeface="Arial" pitchFamily="34" charset="0"/>
                <a:sym typeface="Arial"/>
              </a:rPr>
              <a:t>北京市</a:t>
            </a:r>
            <a:r>
              <a:rPr kumimoji="0" lang="zh-CN" altLang="en-US" sz="1600" b="1" i="0" u="none" strike="noStrike" kern="0" cap="none" spc="50" normalizeH="0" baseline="0" noProof="0" dirty="0">
                <a:ln w="11430"/>
                <a:gradFill>
                  <a:gsLst>
                    <a:gs pos="25000">
                      <a:srgbClr val="2A5682">
                        <a:satMod val="155000"/>
                      </a:srgbClr>
                    </a:gs>
                    <a:gs pos="100000">
                      <a:srgbClr val="2A5682">
                        <a:shade val="45000"/>
                        <a:satMod val="165000"/>
                      </a:srgbClr>
                    </a:gs>
                  </a:gsLst>
                  <a:lin ang="5400000"/>
                </a:gradFill>
                <a:effectLst/>
                <a:uLnTx/>
                <a:uFillTx/>
                <a:latin typeface="Arial Black" pitchFamily="34" charset="0"/>
                <a:ea typeface="微软雅黑" pitchFamily="34" charset="-122"/>
                <a:cs typeface="经典特宋简" pitchFamily="49" charset="-122"/>
                <a:sym typeface="Arial"/>
              </a:rPr>
              <a:t>重点一级学科：外国语言文学（未设国家重点一级学科）</a:t>
            </a:r>
            <a:endParaRPr kumimoji="0" lang="en-US" altLang="zh-CN" sz="1600" b="1" i="0" u="none" strike="noStrike" kern="0" cap="none" spc="50" normalizeH="0" baseline="0" noProof="0" dirty="0">
              <a:ln w="11430"/>
              <a:gradFill>
                <a:gsLst>
                  <a:gs pos="25000">
                    <a:srgbClr val="2A5682">
                      <a:satMod val="155000"/>
                    </a:srgbClr>
                  </a:gs>
                  <a:gs pos="100000">
                    <a:srgbClr val="2A5682">
                      <a:shade val="45000"/>
                      <a:satMod val="165000"/>
                    </a:srgbClr>
                  </a:gs>
                </a:gsLst>
                <a:lin ang="5400000"/>
              </a:gradFill>
              <a:effectLst/>
              <a:uLnTx/>
              <a:uFillTx/>
              <a:latin typeface="Arial Black" pitchFamily="34" charset="0"/>
              <a:ea typeface="微软雅黑" pitchFamily="34" charset="-122"/>
              <a:cs typeface="经典特宋简" pitchFamily="49" charset="-122"/>
              <a:sym typeface="Arial"/>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60000"/>
                </a:solidFill>
                <a:effectLst/>
                <a:uLnTx/>
                <a:uFillTx/>
                <a:latin typeface="Arial Black" pitchFamily="34" charset="0"/>
                <a:ea typeface="微软雅黑" pitchFamily="34" charset="-122"/>
                <a:cs typeface="Arial" pitchFamily="34" charset="0"/>
                <a:sym typeface="Arial"/>
              </a:rPr>
              <a:t>2+1</a:t>
            </a:r>
            <a:r>
              <a:rPr kumimoji="0" lang="zh-CN" altLang="en-US" sz="1600" b="1" i="0" u="none" strike="noStrike" kern="0" cap="none" spc="50" normalizeH="0" baseline="0" noProof="0" dirty="0">
                <a:ln w="11430"/>
                <a:solidFill>
                  <a:srgbClr val="9B0000"/>
                </a:solidFill>
                <a:effectLst/>
                <a:uLnTx/>
                <a:uFillTx/>
                <a:latin typeface="Arial Black" pitchFamily="34" charset="0"/>
                <a:ea typeface="微软雅黑" pitchFamily="34" charset="-122"/>
                <a:cs typeface="经典特宋简" pitchFamily="49" charset="-122"/>
                <a:sym typeface="Arial"/>
              </a:rPr>
              <a:t>个</a:t>
            </a:r>
            <a:r>
              <a:rPr kumimoji="0" lang="zh-CN" altLang="en-US" sz="1600" b="1" i="0" u="none" strike="noStrike" kern="0" cap="none" spc="50" normalizeH="0" baseline="0" noProof="0" dirty="0">
                <a:ln w="11430"/>
                <a:gradFill>
                  <a:gsLst>
                    <a:gs pos="25000">
                      <a:srgbClr val="2A5682">
                        <a:satMod val="155000"/>
                      </a:srgbClr>
                    </a:gs>
                    <a:gs pos="100000">
                      <a:srgbClr val="2A5682">
                        <a:shade val="45000"/>
                        <a:satMod val="165000"/>
                      </a:srgbClr>
                    </a:gs>
                  </a:gsLst>
                  <a:lin ang="5400000"/>
                </a:gradFill>
                <a:effectLst/>
                <a:uLnTx/>
                <a:uFillTx/>
                <a:latin typeface="Arial Black" pitchFamily="34" charset="0"/>
                <a:ea typeface="微软雅黑" pitchFamily="34" charset="-122"/>
                <a:cs typeface="经典特宋简" pitchFamily="49" charset="-122"/>
                <a:sym typeface="Arial"/>
              </a:rPr>
              <a:t>国家重点二级学科  </a:t>
            </a:r>
            <a:r>
              <a:rPr kumimoji="0" lang="en-US" altLang="zh-CN" sz="1600" b="1" i="0" u="none" strike="noStrike" kern="0" cap="none" spc="50" normalizeH="0" baseline="0" noProof="0" dirty="0">
                <a:ln w="11430"/>
                <a:solidFill>
                  <a:srgbClr val="960000"/>
                </a:solidFill>
                <a:effectLst/>
                <a:uLnTx/>
                <a:uFillTx/>
                <a:latin typeface="Arial Black" pitchFamily="34" charset="0"/>
                <a:ea typeface="微软雅黑" pitchFamily="34" charset="-122"/>
                <a:cs typeface="Arial" pitchFamily="34" charset="0"/>
                <a:sym typeface="Arial"/>
              </a:rPr>
              <a:t>1</a:t>
            </a:r>
            <a:r>
              <a:rPr kumimoji="0" lang="zh-CN" altLang="en-US" sz="1600" b="1" i="0" u="none" strike="noStrike" kern="0" cap="none" spc="50" normalizeH="0" baseline="0" noProof="0" dirty="0">
                <a:ln w="11430"/>
                <a:solidFill>
                  <a:srgbClr val="9B0000"/>
                </a:solidFill>
                <a:effectLst/>
                <a:uLnTx/>
                <a:uFillTx/>
                <a:latin typeface="Arial Black" pitchFamily="34" charset="0"/>
                <a:ea typeface="微软雅黑" pitchFamily="34" charset="-122"/>
                <a:cs typeface="经典特宋简" pitchFamily="49" charset="-122"/>
                <a:sym typeface="Arial"/>
              </a:rPr>
              <a:t>个</a:t>
            </a:r>
            <a:r>
              <a:rPr kumimoji="0" lang="zh-CN" altLang="en-US" sz="1600" b="1" i="0" u="none" strike="noStrike" kern="0" cap="none" spc="50" normalizeH="0" baseline="0" noProof="0" dirty="0">
                <a:ln w="11430"/>
                <a:gradFill>
                  <a:gsLst>
                    <a:gs pos="25000">
                      <a:srgbClr val="2A5682">
                        <a:satMod val="155000"/>
                      </a:srgbClr>
                    </a:gs>
                    <a:gs pos="100000">
                      <a:srgbClr val="2A5682">
                        <a:shade val="45000"/>
                        <a:satMod val="165000"/>
                      </a:srgbClr>
                    </a:gs>
                  </a:gsLst>
                  <a:lin ang="5400000"/>
                </a:gradFill>
                <a:effectLst/>
                <a:uLnTx/>
                <a:uFillTx/>
                <a:latin typeface="Arial Black" pitchFamily="34" charset="0"/>
                <a:ea typeface="微软雅黑" pitchFamily="34" charset="-122"/>
                <a:cs typeface="经典特宋简" pitchFamily="49" charset="-122"/>
                <a:sym typeface="Arial"/>
              </a:rPr>
              <a:t>国家重点培育二级学科  </a:t>
            </a:r>
            <a:r>
              <a:rPr kumimoji="0" lang="en-US" altLang="zh-CN" sz="1600" b="1" i="0" u="none" strike="noStrike" kern="0" cap="none" spc="50" normalizeH="0" baseline="0" noProof="0" dirty="0">
                <a:ln w="11430"/>
                <a:solidFill>
                  <a:srgbClr val="960000"/>
                </a:solidFill>
                <a:effectLst/>
                <a:uLnTx/>
                <a:uFillTx/>
                <a:latin typeface="Arial Black" pitchFamily="34" charset="0"/>
                <a:ea typeface="微软雅黑" pitchFamily="34" charset="-122"/>
                <a:cs typeface="Arial" pitchFamily="34" charset="0"/>
                <a:sym typeface="Arial"/>
              </a:rPr>
              <a:t>4</a:t>
            </a:r>
            <a:r>
              <a:rPr kumimoji="0" lang="zh-CN" altLang="en-US" sz="1600" b="1" i="0" u="none" strike="noStrike" kern="0" cap="none" spc="50" normalizeH="0" baseline="0" noProof="0" dirty="0">
                <a:ln w="11430"/>
                <a:solidFill>
                  <a:srgbClr val="9B0000"/>
                </a:solidFill>
                <a:effectLst/>
                <a:uLnTx/>
                <a:uFillTx/>
                <a:latin typeface="Arial Black" pitchFamily="34" charset="0"/>
                <a:ea typeface="微软雅黑" pitchFamily="34" charset="-122"/>
                <a:cs typeface="经典特宋简" pitchFamily="49" charset="-122"/>
                <a:sym typeface="Arial"/>
              </a:rPr>
              <a:t>个</a:t>
            </a:r>
            <a:r>
              <a:rPr kumimoji="0" lang="zh-CN" altLang="en-US" sz="1600" b="1" i="0" u="none" strike="noStrike" kern="0" cap="none" spc="50" normalizeH="0" baseline="0" noProof="0" dirty="0">
                <a:ln w="11430"/>
                <a:gradFill>
                  <a:gsLst>
                    <a:gs pos="25000">
                      <a:srgbClr val="2A5682">
                        <a:satMod val="155000"/>
                      </a:srgbClr>
                    </a:gs>
                    <a:gs pos="100000">
                      <a:srgbClr val="2A5682">
                        <a:shade val="45000"/>
                        <a:satMod val="165000"/>
                      </a:srgbClr>
                    </a:gs>
                  </a:gsLst>
                  <a:lin ang="5400000"/>
                </a:gradFill>
                <a:effectLst/>
                <a:uLnTx/>
                <a:uFillTx/>
                <a:latin typeface="Arial Black" pitchFamily="34" charset="0"/>
                <a:ea typeface="微软雅黑" pitchFamily="34" charset="-122"/>
                <a:cs typeface="经典特宋简" pitchFamily="49" charset="-122"/>
                <a:sym typeface="Arial"/>
              </a:rPr>
              <a:t>北京市特色专业</a:t>
            </a:r>
          </a:p>
        </p:txBody>
      </p:sp>
      <p:sp>
        <p:nvSpPr>
          <p:cNvPr id="52" name="矩形 51"/>
          <p:cNvSpPr/>
          <p:nvPr/>
        </p:nvSpPr>
        <p:spPr bwMode="auto">
          <a:xfrm>
            <a:off x="3620108" y="2839349"/>
            <a:ext cx="2561055" cy="370231"/>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60</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种教学语言和研究语言</a:t>
            </a:r>
          </a:p>
        </p:txBody>
      </p:sp>
      <p:sp>
        <p:nvSpPr>
          <p:cNvPr id="53" name="矩形 52"/>
          <p:cNvSpPr/>
          <p:nvPr/>
        </p:nvSpPr>
        <p:spPr bwMode="auto">
          <a:xfrm>
            <a:off x="3016787" y="5038970"/>
            <a:ext cx="1929808"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名博雅荣休教授</a:t>
            </a:r>
          </a:p>
        </p:txBody>
      </p:sp>
      <p:sp>
        <p:nvSpPr>
          <p:cNvPr id="54" name="矩形 53"/>
          <p:cNvSpPr/>
          <p:nvPr/>
        </p:nvSpPr>
        <p:spPr bwMode="auto">
          <a:xfrm>
            <a:off x="708914" y="1729612"/>
            <a:ext cx="647700" cy="37782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sp3d contourW="6350"/>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itchFamily="34" charset="-122"/>
                <a:ea typeface="微软雅黑" pitchFamily="34" charset="-122"/>
                <a:cs typeface="+mn-cs"/>
              </a:rPr>
              <a:t>机构</a:t>
            </a:r>
          </a:p>
        </p:txBody>
      </p:sp>
      <p:sp>
        <p:nvSpPr>
          <p:cNvPr id="55" name="矩形 54"/>
          <p:cNvSpPr/>
          <p:nvPr/>
        </p:nvSpPr>
        <p:spPr bwMode="auto">
          <a:xfrm>
            <a:off x="708081" y="5064028"/>
            <a:ext cx="646113" cy="3603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sp3d contourW="6350"/>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itchFamily="34" charset="-122"/>
                <a:ea typeface="微软雅黑" pitchFamily="34" charset="-122"/>
                <a:cs typeface="+mn-cs"/>
              </a:rPr>
              <a:t>人员</a:t>
            </a:r>
          </a:p>
        </p:txBody>
      </p:sp>
      <p:sp>
        <p:nvSpPr>
          <p:cNvPr id="56" name="矩形 55"/>
          <p:cNvSpPr/>
          <p:nvPr/>
        </p:nvSpPr>
        <p:spPr bwMode="auto">
          <a:xfrm>
            <a:off x="708081" y="3063247"/>
            <a:ext cx="646113" cy="37782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anchor="ctr">
            <a:sp3d contourW="6350"/>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itchFamily="34" charset="-122"/>
                <a:ea typeface="微软雅黑" pitchFamily="34" charset="-122"/>
                <a:cs typeface="+mn-cs"/>
              </a:rPr>
              <a:t>学科</a:t>
            </a:r>
          </a:p>
        </p:txBody>
      </p:sp>
      <p:sp>
        <p:nvSpPr>
          <p:cNvPr id="57" name="矩形 56"/>
          <p:cNvSpPr/>
          <p:nvPr/>
        </p:nvSpPr>
        <p:spPr bwMode="auto">
          <a:xfrm>
            <a:off x="8142514" y="4475385"/>
            <a:ext cx="1550046"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10</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名博士后</a:t>
            </a:r>
          </a:p>
        </p:txBody>
      </p:sp>
      <p:sp>
        <p:nvSpPr>
          <p:cNvPr id="59" name="圆角矩形 58"/>
          <p:cNvSpPr/>
          <p:nvPr/>
        </p:nvSpPr>
        <p:spPr>
          <a:xfrm>
            <a:off x="477283" y="2639597"/>
            <a:ext cx="11239004" cy="1448489"/>
          </a:xfrm>
          <a:prstGeom prst="roundRect">
            <a:avLst>
              <a:gd name="adj" fmla="val 9697"/>
            </a:avLst>
          </a:prstGeom>
          <a:noFill/>
          <a:ln w="6350">
            <a:solidFill>
              <a:srgbClr val="8A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圆角矩形 61"/>
          <p:cNvSpPr/>
          <p:nvPr/>
        </p:nvSpPr>
        <p:spPr>
          <a:xfrm>
            <a:off x="561661" y="4275498"/>
            <a:ext cx="11239004" cy="1971641"/>
          </a:xfrm>
          <a:prstGeom prst="roundRect">
            <a:avLst>
              <a:gd name="adj" fmla="val 9697"/>
            </a:avLst>
          </a:prstGeom>
          <a:noFill/>
          <a:ln w="6350">
            <a:solidFill>
              <a:srgbClr val="8A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p:blipFill>
        <p:spPr>
          <a:xfrm>
            <a:off x="9591674" y="392435"/>
            <a:ext cx="2124611" cy="512121"/>
          </a:xfrm>
          <a:prstGeom prst="rect">
            <a:avLst/>
          </a:prstGeom>
        </p:spPr>
      </p:pic>
      <p:grpSp>
        <p:nvGrpSpPr>
          <p:cNvPr id="75" name="组合 74">
            <a:extLst>
              <a:ext uri="{FF2B5EF4-FFF2-40B4-BE49-F238E27FC236}">
                <a16:creationId xmlns:a16="http://schemas.microsoft.com/office/drawing/2014/main" id="{2B69A2AF-4601-428E-A31B-BFB00256886B}"/>
              </a:ext>
            </a:extLst>
          </p:cNvPr>
          <p:cNvGrpSpPr/>
          <p:nvPr/>
        </p:nvGrpSpPr>
        <p:grpSpPr>
          <a:xfrm>
            <a:off x="1" y="0"/>
            <a:ext cx="1388224" cy="1046128"/>
            <a:chOff x="0" y="0"/>
            <a:chExt cx="6897954" cy="4536440"/>
          </a:xfrm>
        </p:grpSpPr>
        <p:sp>
          <p:nvSpPr>
            <p:cNvPr id="76" name="直角三角形 75">
              <a:extLst>
                <a:ext uri="{FF2B5EF4-FFF2-40B4-BE49-F238E27FC236}">
                  <a16:creationId xmlns:a16="http://schemas.microsoft.com/office/drawing/2014/main" id="{6EE26D6B-839F-4E9F-B574-37D326777F7B}"/>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7" name="直角三角形 76">
              <a:extLst>
                <a:ext uri="{FF2B5EF4-FFF2-40B4-BE49-F238E27FC236}">
                  <a16:creationId xmlns:a16="http://schemas.microsoft.com/office/drawing/2014/main" id="{427C7B75-5A6F-4EA8-A4BA-FFF0AEE43E2C}"/>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直角三角形 77">
              <a:extLst>
                <a:ext uri="{FF2B5EF4-FFF2-40B4-BE49-F238E27FC236}">
                  <a16:creationId xmlns:a16="http://schemas.microsoft.com/office/drawing/2014/main" id="{421D3BDC-DC15-4BB4-84C8-0BE54C5C063D}"/>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93" name="矩形 92"/>
          <p:cNvSpPr/>
          <p:nvPr/>
        </p:nvSpPr>
        <p:spPr>
          <a:xfrm>
            <a:off x="694113" y="160821"/>
            <a:ext cx="3138545" cy="9233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一、总体介绍</a:t>
            </a:r>
            <a:endParaRPr kumimoji="0" lang="en-US" altLang="zh-CN" sz="3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p:txBody>
      </p:sp>
      <p:sp>
        <p:nvSpPr>
          <p:cNvPr id="40" name="矩形 39"/>
          <p:cNvSpPr/>
          <p:nvPr/>
        </p:nvSpPr>
        <p:spPr bwMode="auto">
          <a:xfrm>
            <a:off x="1583977" y="1502436"/>
            <a:ext cx="2397714"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en-US" altLang="zh-Han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5</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a:t>
            </a:r>
            <a:r>
              <a:rPr kumimoji="0" lang="zh-CN" altLang="en-US" sz="1600" b="1" i="0" u="none" strike="noStrike" kern="0" cap="none" spc="50" normalizeH="0" baseline="0" noProof="0" dirty="0">
                <a:ln w="11430"/>
                <a:solidFill>
                  <a:srgbClr val="12569A"/>
                </a:solidFill>
                <a:effectLst/>
                <a:uLnTx/>
                <a:uFillTx/>
                <a:latin typeface="Arial Black" pitchFamily="34" charset="0"/>
                <a:ea typeface="微软雅黑" pitchFamily="34" charset="-122"/>
                <a:cs typeface="+mn-cs"/>
              </a:rPr>
              <a:t>实体系（所、中心）</a:t>
            </a:r>
          </a:p>
        </p:txBody>
      </p:sp>
      <p:sp>
        <p:nvSpPr>
          <p:cNvPr id="42" name="矩形 41"/>
          <p:cNvSpPr/>
          <p:nvPr/>
        </p:nvSpPr>
        <p:spPr bwMode="auto">
          <a:xfrm>
            <a:off x="4097439" y="1502436"/>
            <a:ext cx="1932972"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35</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a:t>
            </a:r>
            <a:r>
              <a:rPr kumimoji="0" lang="zh-CN" altLang="en-US" sz="1600" b="1" i="0" u="none" strike="noStrike" kern="0" cap="none" spc="50" normalizeH="0" baseline="0" noProof="0" dirty="0">
                <a:ln w="11430"/>
                <a:solidFill>
                  <a:srgbClr val="12569A"/>
                </a:solidFill>
                <a:effectLst/>
                <a:uLnTx/>
                <a:uFillTx/>
                <a:latin typeface="Arial Black" pitchFamily="34" charset="0"/>
                <a:ea typeface="微软雅黑" pitchFamily="34" charset="-122"/>
                <a:cs typeface="+mn-cs"/>
              </a:rPr>
              <a:t>虚体研究机构</a:t>
            </a:r>
          </a:p>
        </p:txBody>
      </p:sp>
      <p:sp>
        <p:nvSpPr>
          <p:cNvPr id="60" name="矩形 59"/>
          <p:cNvSpPr/>
          <p:nvPr/>
        </p:nvSpPr>
        <p:spPr bwMode="auto">
          <a:xfrm>
            <a:off x="6146159" y="1502436"/>
            <a:ext cx="2981970"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个教育部人文社科研究基地</a:t>
            </a:r>
          </a:p>
        </p:txBody>
      </p:sp>
      <p:sp>
        <p:nvSpPr>
          <p:cNvPr id="61" name="矩形 60"/>
          <p:cNvSpPr/>
          <p:nvPr/>
        </p:nvSpPr>
        <p:spPr bwMode="auto">
          <a:xfrm>
            <a:off x="1569595" y="1969636"/>
            <a:ext cx="4183023"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个教育部国别和区域研究培育</a:t>
            </a: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备案基地</a:t>
            </a:r>
          </a:p>
        </p:txBody>
      </p:sp>
      <p:sp>
        <p:nvSpPr>
          <p:cNvPr id="63" name="矩形 62">
            <a:extLst>
              <a:ext uri="{FF2B5EF4-FFF2-40B4-BE49-F238E27FC236}">
                <a16:creationId xmlns:a16="http://schemas.microsoft.com/office/drawing/2014/main" id="{93288D76-2D37-9A47-9EB1-D20E6816FE6B}"/>
              </a:ext>
            </a:extLst>
          </p:cNvPr>
          <p:cNvSpPr/>
          <p:nvPr/>
        </p:nvSpPr>
        <p:spPr bwMode="auto">
          <a:xfrm>
            <a:off x="5856790" y="1969636"/>
            <a:ext cx="3271339" cy="37792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1</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个</a:t>
            </a:r>
            <a:r>
              <a:rPr kumimoji="0" lang="zh-Hans"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国家非通用语种人才培养基地</a:t>
            </a:r>
            <a:endPar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endParaRPr>
          </a:p>
        </p:txBody>
      </p:sp>
      <p:sp>
        <p:nvSpPr>
          <p:cNvPr id="64" name="矩形 63">
            <a:extLst>
              <a:ext uri="{FF2B5EF4-FFF2-40B4-BE49-F238E27FC236}">
                <a16:creationId xmlns:a16="http://schemas.microsoft.com/office/drawing/2014/main" id="{139A6B16-1E1B-384A-9922-8AC331B82FB8}"/>
              </a:ext>
            </a:extLst>
          </p:cNvPr>
          <p:cNvSpPr/>
          <p:nvPr/>
        </p:nvSpPr>
        <p:spPr bwMode="auto">
          <a:xfrm>
            <a:off x="9232301" y="1502436"/>
            <a:ext cx="1971993" cy="845123"/>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600"/>
              </a:spcBef>
              <a:spcAft>
                <a:spcPts val="600"/>
              </a:spcAft>
              <a:buClr>
                <a:srgbClr val="002060"/>
              </a:buClr>
              <a:buSzTx/>
              <a:buFontTx/>
              <a:buNone/>
              <a:tabLst/>
              <a:defRPr/>
            </a:pP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北京市“一带一路” 国家人才培养基地</a:t>
            </a:r>
            <a:endPar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p:txBody>
      </p:sp>
      <p:sp>
        <p:nvSpPr>
          <p:cNvPr id="65" name="矩形 64"/>
          <p:cNvSpPr/>
          <p:nvPr/>
        </p:nvSpPr>
        <p:spPr bwMode="auto">
          <a:xfrm>
            <a:off x="9779771" y="5034402"/>
            <a:ext cx="1936514" cy="419844"/>
          </a:xfrm>
          <a:prstGeom prst="rect">
            <a:avLst/>
          </a:prstGeom>
          <a:ln/>
        </p:spPr>
        <p:style>
          <a:lnRef idx="1">
            <a:schemeClr val="accent3"/>
          </a:lnRef>
          <a:fillRef idx="2">
            <a:schemeClr val="accent3"/>
          </a:fillRef>
          <a:effectRef idx="1">
            <a:schemeClr val="accent3"/>
          </a:effectRef>
          <a:fontRef idx="minor">
            <a:schemeClr val="dk1"/>
          </a:fontRef>
        </p:style>
        <p:txBody>
          <a:bodyPr anchor="ctr">
            <a:scene3d>
              <a:camera prst="orthographicFront"/>
              <a:lightRig rig="soft" dir="tl">
                <a:rot lat="0" lon="0" rev="0"/>
              </a:lightRig>
            </a:scene3d>
            <a:sp3d contourW="12700" prstMaterial="matte">
              <a:bevelT w="25400" h="55880" prst="artDeco"/>
              <a:contourClr>
                <a:schemeClr val="accent2">
                  <a:tint val="20000"/>
                </a:schemeClr>
              </a:contourClr>
            </a:sp3d>
          </a:bodyPr>
          <a:lstStyle/>
          <a:p>
            <a:pPr marL="0" marR="0" lvl="0" indent="0" algn="ctr" defTabSz="914342"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2</a:t>
            </a:r>
            <a:r>
              <a:rPr kumimoji="0" lang="zh-CN" altLang="en-US" sz="1600" b="1" i="0" u="none" strike="noStrike" kern="0" cap="none" spc="50" normalizeH="0" baseline="0" noProof="0" dirty="0">
                <a:ln w="11430"/>
                <a:solidFill>
                  <a:srgbClr val="9B2D2A"/>
                </a:solidFill>
                <a:effectLst/>
                <a:uLnTx/>
                <a:uFillTx/>
                <a:latin typeface="Arial Black" pitchFamily="34" charset="0"/>
                <a:ea typeface="微软雅黑" pitchFamily="34" charset="-122"/>
                <a:cs typeface="+mn-cs"/>
              </a:rPr>
              <a:t>名博雅特聘教授</a:t>
            </a:r>
          </a:p>
        </p:txBody>
      </p:sp>
    </p:spTree>
    <p:extLst>
      <p:ext uri="{BB962C8B-B14F-4D97-AF65-F5344CB8AC3E}">
        <p14:creationId xmlns:p14="http://schemas.microsoft.com/office/powerpoint/2010/main" val="1897101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p:cNvSpPr/>
            <p:nvPr/>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p:cNvSpPr/>
            <p:nvPr/>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p:cNvSpPr txBox="1"/>
          <p:nvPr/>
        </p:nvSpPr>
        <p:spPr>
          <a:xfrm>
            <a:off x="503725" y="383993"/>
            <a:ext cx="8209417"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、向全国开放优质的学科资源</a:t>
            </a:r>
            <a:endParaRPr lang="zh-CN" altLang="en-US" sz="1800" dirty="0">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6" name="矩形 5"/>
          <p:cNvSpPr/>
          <p:nvPr/>
        </p:nvSpPr>
        <p:spPr>
          <a:xfrm>
            <a:off x="4338320" y="3891280"/>
            <a:ext cx="7263779" cy="2616101"/>
          </a:xfrm>
          <a:prstGeom prst="rect">
            <a:avLst/>
          </a:prstGeom>
        </p:spPr>
        <p:txBody>
          <a:bodyPr wrap="square">
            <a:spAutoFit/>
          </a:bodyPr>
          <a:lstStyle/>
          <a:p>
            <a:pPr algn="just">
              <a:spcBef>
                <a:spcPts val="600"/>
              </a:spcBef>
            </a:pPr>
            <a:r>
              <a:rPr lang="zh-CN" altLang="en-US" b="1" dirty="0">
                <a:latin typeface="微软雅黑" panose="020B0503020204020204" pitchFamily="34" charset="-122"/>
                <a:ea typeface="微软雅黑" panose="020B0503020204020204" pitchFamily="34" charset="-122"/>
              </a:rPr>
              <a:t>与北京大学出版社合作举办</a:t>
            </a:r>
            <a:r>
              <a:rPr lang="zh-CN" altLang="en-US" b="1" dirty="0">
                <a:solidFill>
                  <a:srgbClr val="A50021"/>
                </a:solidFill>
                <a:latin typeface="微软雅黑" panose="020B0503020204020204" pitchFamily="34" charset="-122"/>
                <a:ea typeface="微软雅黑" panose="020B0503020204020204" pitchFamily="34" charset="-122"/>
              </a:rPr>
              <a:t>“博雅大学堂”</a:t>
            </a:r>
            <a:r>
              <a:rPr lang="zh-CN" altLang="en-US" b="1" dirty="0">
                <a:latin typeface="微软雅黑" panose="020B0503020204020204" pitchFamily="34" charset="-122"/>
                <a:ea typeface="微软雅黑" panose="020B0503020204020204" pitchFamily="34" charset="-122"/>
              </a:rPr>
              <a:t>外国语言文学方向的系列研修活动，为全国高校研究生和青年教师成长搭建平台。</a:t>
            </a:r>
            <a:endParaRPr lang="en-US" altLang="zh-CN" b="1" dirty="0">
              <a:latin typeface="微软雅黑" panose="020B0503020204020204" pitchFamily="34" charset="-122"/>
              <a:ea typeface="微软雅黑" panose="020B0503020204020204" pitchFamily="34" charset="-122"/>
            </a:endParaRPr>
          </a:p>
          <a:p>
            <a:pPr algn="just">
              <a:spcBef>
                <a:spcPts val="600"/>
              </a:spcBef>
            </a:pPr>
            <a:endParaRPr lang="en-US" altLang="zh-CN" b="1" dirty="0">
              <a:latin typeface="微软雅黑" panose="020B0503020204020204" pitchFamily="34" charset="-122"/>
              <a:ea typeface="微软雅黑" panose="020B0503020204020204" pitchFamily="34" charset="-122"/>
            </a:endParaRPr>
          </a:p>
          <a:p>
            <a:pPr algn="just">
              <a:spcBef>
                <a:spcPts val="600"/>
              </a:spcBef>
            </a:pPr>
            <a:r>
              <a:rPr lang="zh-CN" altLang="zh-CN" b="1" dirty="0">
                <a:latin typeface="微软雅黑" panose="020B0503020204020204" pitchFamily="34" charset="-122"/>
                <a:ea typeface="微软雅黑" panose="020B0503020204020204" pitchFamily="34" charset="-122"/>
              </a:rPr>
              <a:t>为</a:t>
            </a:r>
            <a:r>
              <a:rPr lang="zh-CN" altLang="zh-CN" b="1" dirty="0">
                <a:solidFill>
                  <a:srgbClr val="C00000"/>
                </a:solidFill>
                <a:latin typeface="微软雅黑" panose="020B0503020204020204" pitchFamily="34" charset="-122"/>
                <a:ea typeface="微软雅黑" panose="020B0503020204020204" pitchFamily="34" charset="-122"/>
              </a:rPr>
              <a:t>世界</a:t>
            </a:r>
            <a:r>
              <a:rPr lang="zh-CN" altLang="en-US" b="1" dirty="0">
                <a:solidFill>
                  <a:srgbClr val="C00000"/>
                </a:solidFill>
                <a:latin typeface="微软雅黑" panose="020B0503020204020204" pitchFamily="34" charset="-122"/>
                <a:ea typeface="微软雅黑" panose="020B0503020204020204" pitchFamily="34" charset="-122"/>
              </a:rPr>
              <a:t>政党大会、世界</a:t>
            </a:r>
            <a:r>
              <a:rPr lang="zh-CN" altLang="zh-CN" b="1" dirty="0">
                <a:solidFill>
                  <a:srgbClr val="C00000"/>
                </a:solidFill>
                <a:latin typeface="微软雅黑" panose="020B0503020204020204" pitchFamily="34" charset="-122"/>
                <a:ea typeface="微软雅黑" panose="020B0503020204020204" pitchFamily="34" charset="-122"/>
              </a:rPr>
              <a:t>马克思主义大会、</a:t>
            </a:r>
            <a:r>
              <a:rPr lang="zh-CN" altLang="en-US" b="1" dirty="0">
                <a:solidFill>
                  <a:srgbClr val="C00000"/>
                </a:solidFill>
                <a:latin typeface="微软雅黑" panose="020B0503020204020204" pitchFamily="34" charset="-122"/>
                <a:ea typeface="微软雅黑" panose="020B0503020204020204" pitchFamily="34" charset="-122"/>
              </a:rPr>
              <a:t>世界哲学大会、“</a:t>
            </a:r>
            <a:r>
              <a:rPr lang="zh-CN" altLang="zh-CN" b="1" dirty="0">
                <a:solidFill>
                  <a:srgbClr val="C00000"/>
                </a:solidFill>
                <a:latin typeface="微软雅黑" panose="020B0503020204020204" pitchFamily="34" charset="-122"/>
                <a:ea typeface="微软雅黑" panose="020B0503020204020204" pitchFamily="34" charset="-122"/>
              </a:rPr>
              <a:t>一带一路</a:t>
            </a:r>
            <a:r>
              <a:rPr lang="zh-CN" altLang="en-US" b="1" dirty="0">
                <a:solidFill>
                  <a:srgbClr val="C00000"/>
                </a:solidFill>
                <a:latin typeface="微软雅黑" panose="020B0503020204020204" pitchFamily="34" charset="-122"/>
                <a:ea typeface="微软雅黑" panose="020B0503020204020204" pitchFamily="34" charset="-122"/>
              </a:rPr>
              <a:t>”</a:t>
            </a:r>
            <a:r>
              <a:rPr lang="zh-CN" altLang="zh-CN" b="1" dirty="0">
                <a:solidFill>
                  <a:srgbClr val="C00000"/>
                </a:solidFill>
                <a:latin typeface="微软雅黑" panose="020B0503020204020204" pitchFamily="34" charset="-122"/>
                <a:ea typeface="微软雅黑" panose="020B0503020204020204" pitchFamily="34" charset="-122"/>
              </a:rPr>
              <a:t>国际合作高峰论坛</a:t>
            </a:r>
            <a:r>
              <a:rPr lang="zh-CN" altLang="en-US" b="1" dirty="0">
                <a:solidFill>
                  <a:srgbClr val="C00000"/>
                </a:solidFill>
                <a:latin typeface="微软雅黑" panose="020B0503020204020204" pitchFamily="34" charset="-122"/>
                <a:ea typeface="微软雅黑" panose="020B0503020204020204" pitchFamily="34" charset="-122"/>
              </a:rPr>
              <a:t>、世界园艺博览会</a:t>
            </a:r>
            <a:r>
              <a:rPr lang="zh-CN" altLang="zh-CN" b="1" dirty="0">
                <a:latin typeface="微软雅黑" panose="020B0503020204020204" pitchFamily="34" charset="-122"/>
                <a:ea typeface="微软雅黑" panose="020B0503020204020204" pitchFamily="34" charset="-122"/>
              </a:rPr>
              <a:t>等大型活动提供高端志愿服务。</a:t>
            </a:r>
            <a:endParaRPr lang="en-US" altLang="zh-CN" b="1" dirty="0">
              <a:latin typeface="微软雅黑" panose="020B0503020204020204" pitchFamily="34" charset="-122"/>
              <a:ea typeface="微软雅黑" panose="020B0503020204020204" pitchFamily="34" charset="-122"/>
            </a:endParaRPr>
          </a:p>
          <a:p>
            <a:pPr algn="just">
              <a:spcBef>
                <a:spcPts val="600"/>
              </a:spcBef>
            </a:pPr>
            <a:endParaRPr lang="en-US" altLang="zh-CN" b="1" dirty="0">
              <a:latin typeface="微软雅黑" panose="020B0503020204020204" pitchFamily="34" charset="-122"/>
              <a:ea typeface="微软雅黑" panose="020B0503020204020204" pitchFamily="34" charset="-122"/>
            </a:endParaRPr>
          </a:p>
          <a:p>
            <a:pPr algn="just">
              <a:spcBef>
                <a:spcPts val="600"/>
              </a:spcBef>
            </a:pPr>
            <a:r>
              <a:rPr lang="zh-CN" altLang="zh-CN" b="1" dirty="0">
                <a:latin typeface="微软雅黑" panose="020B0503020204020204" pitchFamily="34" charset="-122"/>
                <a:ea typeface="微软雅黑" panose="020B0503020204020204" pitchFamily="34" charset="-122"/>
              </a:rPr>
              <a:t>积极开展</a:t>
            </a:r>
            <a:r>
              <a:rPr lang="zh-CN" altLang="zh-CN" b="1" dirty="0">
                <a:solidFill>
                  <a:srgbClr val="C00000"/>
                </a:solidFill>
                <a:latin typeface="微软雅黑" panose="020B0503020204020204" pitchFamily="34" charset="-122"/>
                <a:ea typeface="微软雅黑" panose="020B0503020204020204" pitchFamily="34" charset="-122"/>
              </a:rPr>
              <a:t>区域与国别的现状和敏感热点问题研究</a:t>
            </a:r>
            <a:r>
              <a:rPr lang="zh-CN"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在“一带一路”倡议等国家重大外交决策中发挥智库作用，</a:t>
            </a:r>
            <a:r>
              <a:rPr lang="zh-CN" altLang="zh-CN" b="1" dirty="0">
                <a:latin typeface="微软雅黑" panose="020B0503020204020204" pitchFamily="34" charset="-122"/>
                <a:ea typeface="微软雅黑" panose="020B0503020204020204" pitchFamily="34" charset="-122"/>
              </a:rPr>
              <a:t>为国家发展建言献策。</a:t>
            </a:r>
            <a:endParaRPr lang="en-US" altLang="zh-CN" b="1" dirty="0">
              <a:latin typeface="微软雅黑" panose="020B0503020204020204" pitchFamily="34" charset="-122"/>
              <a:ea typeface="微软雅黑" panose="020B0503020204020204" pitchFamily="34" charset="-122"/>
            </a:endParaRPr>
          </a:p>
        </p:txBody>
      </p:sp>
      <p:sp>
        <p:nvSpPr>
          <p:cNvPr id="34" name="矩形 33"/>
          <p:cNvSpPr/>
          <p:nvPr/>
        </p:nvSpPr>
        <p:spPr>
          <a:xfrm>
            <a:off x="4318001" y="2675413"/>
            <a:ext cx="7650478" cy="1200329"/>
          </a:xfrm>
          <a:prstGeom prst="rect">
            <a:avLst/>
          </a:prstGeom>
        </p:spPr>
        <p:txBody>
          <a:bodyPr wrap="square">
            <a:spAutoFit/>
          </a:bodyPr>
          <a:lstStyle/>
          <a:p>
            <a:pPr marL="285750" indent="-285750"/>
            <a:r>
              <a:rPr lang="zh-CN" altLang="zh-CN" b="1" dirty="0">
                <a:latin typeface="微软雅黑" panose="020B0503020204020204" pitchFamily="34" charset="-122"/>
                <a:ea typeface="微软雅黑" panose="020B0503020204020204" pitchFamily="34" charset="-122"/>
              </a:rPr>
              <a:t>为</a:t>
            </a:r>
            <a:r>
              <a:rPr lang="zh-CN" altLang="zh-CN" b="1" dirty="0">
                <a:solidFill>
                  <a:srgbClr val="C00000"/>
                </a:solidFill>
                <a:latin typeface="微软雅黑" panose="020B0503020204020204" pitchFamily="34" charset="-122"/>
                <a:ea typeface="微软雅黑" panose="020B0503020204020204" pitchFamily="34" charset="-122"/>
              </a:rPr>
              <a:t>石河子大学</a:t>
            </a:r>
            <a:r>
              <a:rPr lang="zh-CN" altLang="zh-CN" b="1" dirty="0">
                <a:latin typeface="微软雅黑" panose="020B0503020204020204" pitchFamily="34" charset="-122"/>
                <a:ea typeface="微软雅黑" panose="020B0503020204020204" pitchFamily="34" charset="-122"/>
              </a:rPr>
              <a:t>等西部院校提供实质性支持，承担北京大学与北京第二外</a:t>
            </a:r>
            <a:r>
              <a:rPr lang="zh-CN" altLang="en-US" b="1" dirty="0">
                <a:latin typeface="微软雅黑" panose="020B0503020204020204" pitchFamily="34" charset="-122"/>
                <a:ea typeface="微软雅黑" panose="020B0503020204020204" pitchFamily="34" charset="-122"/>
              </a:rPr>
              <a:t>国</a:t>
            </a:r>
            <a:r>
              <a:rPr lang="zh-CN" altLang="zh-CN" b="1" dirty="0">
                <a:latin typeface="微软雅黑" panose="020B0503020204020204" pitchFamily="34" charset="-122"/>
                <a:ea typeface="微软雅黑" panose="020B0503020204020204" pitchFamily="34" charset="-122"/>
              </a:rPr>
              <a:t>语学院</a:t>
            </a:r>
            <a:r>
              <a:rPr lang="zh-CN" altLang="en-US" b="1" dirty="0">
                <a:solidFill>
                  <a:srgbClr val="C00000"/>
                </a:solidFill>
                <a:latin typeface="微软雅黑" panose="020B0503020204020204" pitchFamily="34" charset="-122"/>
                <a:ea typeface="微软雅黑" panose="020B0503020204020204" pitchFamily="34" charset="-122"/>
              </a:rPr>
              <a:t>学科</a:t>
            </a:r>
            <a:r>
              <a:rPr lang="zh-CN" altLang="zh-CN" b="1" dirty="0">
                <a:solidFill>
                  <a:srgbClr val="C00000"/>
                </a:solidFill>
                <a:latin typeface="微软雅黑" panose="020B0503020204020204" pitchFamily="34" charset="-122"/>
                <a:ea typeface="微软雅黑" panose="020B0503020204020204" pitchFamily="34" charset="-122"/>
              </a:rPr>
              <a:t>共建工作</a:t>
            </a:r>
            <a:r>
              <a:rPr lang="zh-CN"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承接京属高校</a:t>
            </a:r>
            <a:r>
              <a:rPr lang="zh-CN" altLang="zh-CN" b="1" dirty="0">
                <a:latin typeface="微软雅黑" panose="020B0503020204020204" pitchFamily="34" charset="-122"/>
                <a:ea typeface="微软雅黑" panose="020B0503020204020204" pitchFamily="34" charset="-122"/>
              </a:rPr>
              <a:t>本科生</a:t>
            </a:r>
            <a:r>
              <a:rPr lang="zh-CN" altLang="zh-CN" b="1" dirty="0">
                <a:solidFill>
                  <a:srgbClr val="C00000"/>
                </a:solidFill>
                <a:latin typeface="微软雅黑" panose="020B0503020204020204" pitchFamily="34" charset="-122"/>
                <a:ea typeface="微软雅黑" panose="020B0503020204020204" pitchFamily="34" charset="-122"/>
              </a:rPr>
              <a:t>“双培计划”</a:t>
            </a:r>
            <a:r>
              <a:rPr lang="zh-CN" altLang="zh-CN" b="1" dirty="0">
                <a:latin typeface="微软雅黑" panose="020B0503020204020204" pitchFamily="34" charset="-122"/>
                <a:ea typeface="微软雅黑" panose="020B0503020204020204" pitchFamily="34" charset="-122"/>
              </a:rPr>
              <a:t>，组织北京市中小学英语教师培训，为国内相关院校外语学科的发展贡献智慧与力量。</a:t>
            </a:r>
          </a:p>
          <a:p>
            <a:pPr marL="285750" indent="-285750"/>
            <a:endParaRPr lang="en-US" altLang="zh-CN" b="1" dirty="0">
              <a:latin typeface="微软雅黑" panose="020B0503020204020204" pitchFamily="34" charset="-122"/>
              <a:ea typeface="微软雅黑" panose="020B0503020204020204" pitchFamily="34" charset="-122"/>
            </a:endParaRPr>
          </a:p>
        </p:txBody>
      </p:sp>
      <p:sp>
        <p:nvSpPr>
          <p:cNvPr id="40" name="Right Triangle 18"/>
          <p:cNvSpPr/>
          <p:nvPr/>
        </p:nvSpPr>
        <p:spPr>
          <a:xfrm>
            <a:off x="3662600" y="1664556"/>
            <a:ext cx="679564" cy="572140"/>
          </a:xfrm>
          <a:prstGeom prst="r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TextBox 19"/>
          <p:cNvSpPr txBox="1"/>
          <p:nvPr/>
        </p:nvSpPr>
        <p:spPr>
          <a:xfrm>
            <a:off x="1070904" y="3095931"/>
            <a:ext cx="463588" cy="400110"/>
          </a:xfrm>
          <a:prstGeom prst="rect">
            <a:avLst/>
          </a:prstGeom>
          <a:noFill/>
        </p:spPr>
        <p:txBody>
          <a:bodyPr wrap="none" rtlCol="0">
            <a:spAutoFit/>
          </a:bodyPr>
          <a:lstStyle/>
          <a:p>
            <a:r>
              <a:rPr lang="id-ID"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a:t>
            </a:r>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r>
              <a:rPr lang="id-ID"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a:t>
            </a:r>
            <a:endPar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TextBox 19"/>
          <p:cNvSpPr txBox="1"/>
          <p:nvPr/>
        </p:nvSpPr>
        <p:spPr>
          <a:xfrm>
            <a:off x="304800" y="4565724"/>
            <a:ext cx="425116" cy="400110"/>
          </a:xfrm>
          <a:prstGeom prst="rect">
            <a:avLst/>
          </a:prstGeom>
          <a:noFill/>
        </p:spPr>
        <p:txBody>
          <a:bodyPr wrap="none" rtlCol="0">
            <a:spAutoFit/>
          </a:bodyPr>
          <a:lstStyle/>
          <a:p>
            <a:r>
              <a:rPr lang="id-ID"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Right Triangle 18"/>
          <p:cNvSpPr/>
          <p:nvPr/>
        </p:nvSpPr>
        <p:spPr>
          <a:xfrm>
            <a:off x="3698020" y="4858347"/>
            <a:ext cx="679564" cy="572140"/>
          </a:xfrm>
          <a:prstGeom prst="r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TextBox 19"/>
          <p:cNvSpPr txBox="1"/>
          <p:nvPr/>
        </p:nvSpPr>
        <p:spPr>
          <a:xfrm>
            <a:off x="1309524" y="5944282"/>
            <a:ext cx="463588" cy="400110"/>
          </a:xfrm>
          <a:prstGeom prst="rect">
            <a:avLst/>
          </a:prstGeom>
          <a:noFill/>
        </p:spPr>
        <p:txBody>
          <a:bodyPr wrap="none" rtlCol="0">
            <a:spAutoFit/>
          </a:bodyPr>
          <a:lstStyle/>
          <a:p>
            <a:r>
              <a:rPr lang="en-US" sz="2000" b="1" spc="-3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0 5</a:t>
            </a:r>
          </a:p>
        </p:txBody>
      </p:sp>
      <p:sp>
        <p:nvSpPr>
          <p:cNvPr id="48" name="Right Triangle 18"/>
          <p:cNvSpPr/>
          <p:nvPr/>
        </p:nvSpPr>
        <p:spPr>
          <a:xfrm>
            <a:off x="3647220" y="3805404"/>
            <a:ext cx="679564" cy="572140"/>
          </a:xfrm>
          <a:prstGeom prst="r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Right Triangle 18"/>
          <p:cNvSpPr/>
          <p:nvPr/>
        </p:nvSpPr>
        <p:spPr>
          <a:xfrm>
            <a:off x="3635188" y="2791043"/>
            <a:ext cx="679564" cy="572140"/>
          </a:xfrm>
          <a:prstGeom prst="r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p:cNvSpPr/>
          <p:nvPr/>
        </p:nvSpPr>
        <p:spPr>
          <a:xfrm>
            <a:off x="4267200" y="1623295"/>
            <a:ext cx="7422293" cy="923330"/>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rPr>
              <a:t>向全国开放优质学科资源，连续</a:t>
            </a:r>
            <a:r>
              <a:rPr lang="en-US" altLang="zh-CN" b="1" dirty="0">
                <a:latin typeface="微软雅黑" panose="020B0503020204020204" pitchFamily="34" charset="-122"/>
                <a:ea typeface="微软雅黑" panose="020B0503020204020204" pitchFamily="34" charset="-122"/>
              </a:rPr>
              <a:t>10</a:t>
            </a:r>
            <a:r>
              <a:rPr lang="zh-CN" altLang="zh-CN" b="1" dirty="0">
                <a:latin typeface="微软雅黑" panose="020B0503020204020204" pitchFamily="34" charset="-122"/>
                <a:ea typeface="微软雅黑" panose="020B0503020204020204" pitchFamily="34" charset="-122"/>
              </a:rPr>
              <a:t>年举办</a:t>
            </a:r>
            <a:r>
              <a:rPr lang="zh-CN" altLang="zh-CN" b="1" dirty="0">
                <a:solidFill>
                  <a:srgbClr val="C00000"/>
                </a:solidFill>
                <a:latin typeface="微软雅黑" panose="020B0503020204020204" pitchFamily="34" charset="-122"/>
                <a:ea typeface="微软雅黑" panose="020B0503020204020204" pitchFamily="34" charset="-122"/>
              </a:rPr>
              <a:t>全国研究生东方文学暑期学校</a:t>
            </a:r>
            <a:r>
              <a:rPr lang="zh-CN" altLang="zh-CN" b="1" dirty="0">
                <a:latin typeface="微软雅黑" panose="020B0503020204020204" pitchFamily="34" charset="-122"/>
                <a:ea typeface="微软雅黑" panose="020B0503020204020204" pitchFamily="34" charset="-122"/>
              </a:rPr>
              <a:t>，连续</a:t>
            </a:r>
            <a:r>
              <a:rPr lang="en-US" altLang="zh-CN" b="1" dirty="0">
                <a:latin typeface="微软雅黑" panose="020B0503020204020204" pitchFamily="34" charset="-122"/>
                <a:ea typeface="微软雅黑" panose="020B0503020204020204" pitchFamily="34" charset="-122"/>
              </a:rPr>
              <a:t>11</a:t>
            </a:r>
            <a:r>
              <a:rPr lang="zh-CN" altLang="zh-CN" b="1" dirty="0">
                <a:latin typeface="微软雅黑" panose="020B0503020204020204" pitchFamily="34" charset="-122"/>
                <a:ea typeface="微软雅黑" panose="020B0503020204020204" pitchFamily="34" charset="-122"/>
              </a:rPr>
              <a:t>年举办</a:t>
            </a:r>
            <a:r>
              <a:rPr lang="zh-CN" altLang="zh-CN" b="1" dirty="0">
                <a:solidFill>
                  <a:srgbClr val="C00000"/>
                </a:solidFill>
                <a:latin typeface="微软雅黑" panose="020B0503020204020204" pitchFamily="34" charset="-122"/>
                <a:ea typeface="微软雅黑" panose="020B0503020204020204" pitchFamily="34" charset="-122"/>
              </a:rPr>
              <a:t>外国语言文学研究生论坛</a:t>
            </a:r>
            <a:r>
              <a:rPr lang="zh-CN" altLang="zh-CN" b="1" dirty="0">
                <a:latin typeface="微软雅黑" panose="020B0503020204020204" pitchFamily="34" charset="-122"/>
                <a:ea typeface="微软雅黑" panose="020B0503020204020204" pitchFamily="34" charset="-122"/>
              </a:rPr>
              <a:t>，为全国高校研究生提供了良好的学术交流平台。</a:t>
            </a:r>
          </a:p>
        </p:txBody>
      </p:sp>
      <p:pic>
        <p:nvPicPr>
          <p:cNvPr id="33" name="图片 32" descr="东方暑期学校.jpg"/>
          <p:cNvPicPr>
            <a:picLocks noChangeAspect="1"/>
          </p:cNvPicPr>
          <p:nvPr/>
        </p:nvPicPr>
        <p:blipFill>
          <a:blip r:embed="rId5" cstate="print"/>
          <a:stretch>
            <a:fillRect/>
          </a:stretch>
        </p:blipFill>
        <p:spPr>
          <a:xfrm>
            <a:off x="223521" y="1711498"/>
            <a:ext cx="3352800" cy="2901142"/>
          </a:xfrm>
          <a:prstGeom prst="rect">
            <a:avLst/>
          </a:prstGeom>
        </p:spPr>
      </p:pic>
      <p:pic>
        <p:nvPicPr>
          <p:cNvPr id="35" name="图片 34" descr="东方1.jpg"/>
          <p:cNvPicPr>
            <a:picLocks noChangeAspect="1"/>
          </p:cNvPicPr>
          <p:nvPr/>
        </p:nvPicPr>
        <p:blipFill>
          <a:blip r:embed="rId6" cstate="print"/>
          <a:stretch>
            <a:fillRect/>
          </a:stretch>
        </p:blipFill>
        <p:spPr>
          <a:xfrm>
            <a:off x="182880" y="4196080"/>
            <a:ext cx="3454400" cy="2346960"/>
          </a:xfrm>
          <a:prstGeom prst="rect">
            <a:avLst/>
          </a:prstGeom>
        </p:spPr>
      </p:pic>
      <p:sp>
        <p:nvSpPr>
          <p:cNvPr id="39" name="Right Triangle 18"/>
          <p:cNvSpPr/>
          <p:nvPr/>
        </p:nvSpPr>
        <p:spPr>
          <a:xfrm>
            <a:off x="3678388" y="5772252"/>
            <a:ext cx="679564" cy="572140"/>
          </a:xfrm>
          <a:prstGeom prst="rtTriangle">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7"/>
          <a:stretch>
            <a:fillRect/>
          </a:stretch>
        </p:blipFill>
        <p:spPr>
          <a:xfrm>
            <a:off x="0" y="0"/>
            <a:ext cx="1390008" cy="1048603"/>
          </a:xfrm>
          <a:prstGeom prst="rect">
            <a:avLst/>
          </a:prstGeom>
        </p:spPr>
      </p:pic>
      <p:sp>
        <p:nvSpPr>
          <p:cNvPr id="30" name="TextBox 3"/>
          <p:cNvSpPr txBox="1"/>
          <p:nvPr/>
        </p:nvSpPr>
        <p:spPr>
          <a:xfrm>
            <a:off x="169506" y="1090278"/>
            <a:ext cx="12191999"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dirty="0">
                <a:solidFill>
                  <a:schemeClr val="bg1"/>
                </a:solidFill>
                <a:ea typeface="微软雅黑" panose="020B0503020204020204" pitchFamily="34" charset="-122"/>
              </a:rPr>
              <a:t>向全国开放优质的学科资源</a:t>
            </a:r>
          </a:p>
        </p:txBody>
      </p:sp>
      <p:sp>
        <p:nvSpPr>
          <p:cNvPr id="25" name="矩形 24">
            <a:extLst>
              <a:ext uri="{FF2B5EF4-FFF2-40B4-BE49-F238E27FC236}">
                <a16:creationId xmlns:a16="http://schemas.microsoft.com/office/drawing/2014/main" id="{3524129C-CA6D-5142-85F7-BF751D25B505}"/>
              </a:ext>
            </a:extLst>
          </p:cNvPr>
          <p:cNvSpPr/>
          <p:nvPr/>
        </p:nvSpPr>
        <p:spPr>
          <a:xfrm>
            <a:off x="695004" y="253785"/>
            <a:ext cx="6192462" cy="825419"/>
          </a:xfrm>
          <a:prstGeom prst="rect">
            <a:avLst/>
          </a:prstGeom>
        </p:spPr>
        <p:txBody>
          <a:bodyPr wrap="square">
            <a:spAutoFit/>
          </a:bodyPr>
          <a:lstStyle/>
          <a:p>
            <a:pPr>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2.4</a:t>
            </a:r>
            <a:r>
              <a:rPr lang="zh-CN" altLang="en-US" sz="3600" b="1" dirty="0">
                <a:solidFill>
                  <a:srgbClr val="8A0000"/>
                </a:solidFill>
                <a:latin typeface="微软雅黑" panose="020B0503020204020204" pitchFamily="34" charset="-122"/>
                <a:ea typeface="微软雅黑" panose="020B0503020204020204" pitchFamily="34" charset="-122"/>
              </a:rPr>
              <a:t> 社会服务</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直角三角形 83"/>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直角三角形 84"/>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矩形 35"/>
          <p:cNvSpPr/>
          <p:nvPr/>
        </p:nvSpPr>
        <p:spPr>
          <a:xfrm>
            <a:off x="694113" y="160821"/>
            <a:ext cx="6192462"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二、学科建设进展和成效</a:t>
            </a:r>
          </a:p>
        </p:txBody>
      </p:sp>
      <p:sp>
        <p:nvSpPr>
          <p:cNvPr id="44" name="MH_Other_1"/>
          <p:cNvSpPr/>
          <p:nvPr/>
        </p:nvSpPr>
        <p:spPr bwMode="auto">
          <a:xfrm>
            <a:off x="4637095" y="3194669"/>
            <a:ext cx="3497069" cy="1749328"/>
          </a:xfrm>
          <a:custGeom>
            <a:avLst/>
            <a:gdLst>
              <a:gd name="T0" fmla="*/ 1633211 w 3744416"/>
              <a:gd name="T1" fmla="*/ 0 h 1872208"/>
              <a:gd name="T2" fmla="*/ 3266422 w 3744416"/>
              <a:gd name="T3" fmla="*/ 1634694 h 1872208"/>
              <a:gd name="T4" fmla="*/ 0 w 3744416"/>
              <a:gd name="T5" fmla="*/ 1634694 h 1872208"/>
              <a:gd name="T6" fmla="*/ 163321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9525" cap="flat" cmpd="sng">
            <a:solidFill>
              <a:srgbClr val="404040"/>
            </a:solidFill>
            <a:miter lim="800000"/>
          </a:ln>
          <a:extLst>
            <a:ext uri="{909E8E84-426E-40DD-AFC4-6F175D3DCCD1}">
              <a14:hiddenFill xmlns:a14="http://schemas.microsoft.com/office/drawing/2010/main">
                <a:solidFill>
                  <a:srgbClr val="FFFFFF"/>
                </a:solidFill>
              </a14:hiddenFill>
            </a:ext>
          </a:extLst>
        </p:spPr>
        <p:txBody>
          <a:bodyPr anchor="ctr"/>
          <a:lstStyle/>
          <a:p>
            <a:pPr defTabSz="866775" fontAlgn="base">
              <a:spcBef>
                <a:spcPct val="0"/>
              </a:spcBef>
              <a:spcAft>
                <a:spcPct val="0"/>
              </a:spcAft>
            </a:pPr>
            <a:endParaRPr lang="zh-CN" altLang="en-US" sz="1705">
              <a:solidFill>
                <a:prstClr val="black"/>
              </a:solidFill>
              <a:latin typeface="微软雅黑" panose="020B0503020204020204" pitchFamily="34" charset="-122"/>
              <a:ea typeface="微软雅黑" panose="020B0503020204020204" pitchFamily="34" charset="-122"/>
            </a:endParaRPr>
          </a:p>
        </p:txBody>
      </p:sp>
      <p:sp>
        <p:nvSpPr>
          <p:cNvPr id="45" name="MH_Other_2"/>
          <p:cNvSpPr>
            <a:spLocks noChangeArrowheads="1"/>
          </p:cNvSpPr>
          <p:nvPr/>
        </p:nvSpPr>
        <p:spPr bwMode="auto">
          <a:xfrm>
            <a:off x="4876793" y="3489928"/>
            <a:ext cx="2958939" cy="2958939"/>
          </a:xfrm>
          <a:prstGeom prst="ellipse">
            <a:avLst/>
          </a:prstGeom>
          <a:solidFill>
            <a:srgbClr val="C00000"/>
          </a:solidFill>
          <a:ln>
            <a:noFill/>
          </a:ln>
        </p:spPr>
        <p:txBody>
          <a:bodyPr lIns="90165" tIns="46988" rIns="90165" bIns="46988"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fontAlgn="base" latinLnBrk="1">
              <a:spcBef>
                <a:spcPct val="0"/>
              </a:spcBef>
              <a:spcAft>
                <a:spcPct val="0"/>
              </a:spcAft>
            </a:pPr>
            <a:endParaRPr lang="zh-CN" altLang="en-US" sz="1300" dirty="0">
              <a:solidFill>
                <a:srgbClr val="FFFFFF"/>
              </a:solidFill>
              <a:latin typeface="微软雅黑" panose="020B0503020204020204" pitchFamily="34" charset="-122"/>
              <a:ea typeface="微软雅黑" panose="020B0503020204020204" pitchFamily="34" charset="-122"/>
            </a:endParaRPr>
          </a:p>
        </p:txBody>
      </p:sp>
      <p:sp>
        <p:nvSpPr>
          <p:cNvPr id="47" name="MH_Other_3"/>
          <p:cNvSpPr>
            <a:spLocks noChangeArrowheads="1"/>
          </p:cNvSpPr>
          <p:nvPr/>
        </p:nvSpPr>
        <p:spPr bwMode="auto">
          <a:xfrm>
            <a:off x="6152279" y="4069333"/>
            <a:ext cx="407965" cy="1898547"/>
          </a:xfrm>
          <a:prstGeom prst="upArrow">
            <a:avLst>
              <a:gd name="adj1" fmla="val 50000"/>
              <a:gd name="adj2" fmla="val 50006"/>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fontAlgn="base" latinLnBrk="1">
              <a:spcBef>
                <a:spcPct val="0"/>
              </a:spcBef>
              <a:spcAft>
                <a:spcPct val="0"/>
              </a:spcAft>
            </a:pPr>
            <a:endParaRPr lang="zh-CN" altLang="en-US" sz="1300">
              <a:solidFill>
                <a:srgbClr val="FFFFFF"/>
              </a:solidFill>
              <a:latin typeface="微软雅黑" panose="020B0503020204020204" pitchFamily="34" charset="-122"/>
              <a:ea typeface="微软雅黑" panose="020B0503020204020204" pitchFamily="34" charset="-122"/>
            </a:endParaRPr>
          </a:p>
        </p:txBody>
      </p:sp>
      <p:sp>
        <p:nvSpPr>
          <p:cNvPr id="48" name="MH_Other_4"/>
          <p:cNvSpPr/>
          <p:nvPr/>
        </p:nvSpPr>
        <p:spPr bwMode="auto">
          <a:xfrm>
            <a:off x="6535740" y="4839228"/>
            <a:ext cx="755608" cy="1149288"/>
          </a:xfrm>
          <a:custGeom>
            <a:avLst/>
            <a:gdLst>
              <a:gd name="T0" fmla="*/ 0 w 755650"/>
              <a:gd name="T1" fmla="*/ 1149350 h 1149350"/>
              <a:gd name="T2" fmla="*/ 0 w 755650"/>
              <a:gd name="T3" fmla="*/ 425053 h 1149350"/>
              <a:gd name="T4" fmla="*/ 330597 w 755650"/>
              <a:gd name="T5" fmla="*/ 94456 h 1149350"/>
              <a:gd name="T6" fmla="*/ 491581 w 755650"/>
              <a:gd name="T7" fmla="*/ 94456 h 1149350"/>
              <a:gd name="T8" fmla="*/ 491581 w 755650"/>
              <a:gd name="T9" fmla="*/ 0 h 1149350"/>
              <a:gd name="T10" fmla="*/ 755650 w 755650"/>
              <a:gd name="T11" fmla="*/ 188913 h 1149350"/>
              <a:gd name="T12" fmla="*/ 491581 w 755650"/>
              <a:gd name="T13" fmla="*/ 377825 h 1149350"/>
              <a:gd name="T14" fmla="*/ 491581 w 755650"/>
              <a:gd name="T15" fmla="*/ 283369 h 1149350"/>
              <a:gd name="T16" fmla="*/ 330597 w 755650"/>
              <a:gd name="T17" fmla="*/ 283369 h 1149350"/>
              <a:gd name="T18" fmla="*/ 188913 w 755650"/>
              <a:gd name="T19" fmla="*/ 425053 h 1149350"/>
              <a:gd name="T20" fmla="*/ 188913 w 755650"/>
              <a:gd name="T21" fmla="*/ 1149350 h 1149350"/>
              <a:gd name="T22" fmla="*/ 0 w 755650"/>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5650" h="1149350">
                <a:moveTo>
                  <a:pt x="0" y="1149350"/>
                </a:moveTo>
                <a:lnTo>
                  <a:pt x="0" y="425053"/>
                </a:lnTo>
                <a:cubicBezTo>
                  <a:pt x="0" y="242469"/>
                  <a:pt x="148013" y="94456"/>
                  <a:pt x="330597" y="94456"/>
                </a:cubicBezTo>
                <a:lnTo>
                  <a:pt x="491581" y="94456"/>
                </a:lnTo>
                <a:lnTo>
                  <a:pt x="491581" y="0"/>
                </a:lnTo>
                <a:lnTo>
                  <a:pt x="755650" y="188913"/>
                </a:lnTo>
                <a:lnTo>
                  <a:pt x="491581" y="377825"/>
                </a:lnTo>
                <a:lnTo>
                  <a:pt x="491581" y="283369"/>
                </a:lnTo>
                <a:lnTo>
                  <a:pt x="330597" y="283369"/>
                </a:lnTo>
                <a:cubicBezTo>
                  <a:pt x="252347" y="283369"/>
                  <a:pt x="188913" y="346803"/>
                  <a:pt x="188913" y="425053"/>
                </a:cubicBezTo>
                <a:lnTo>
                  <a:pt x="188913" y="1149350"/>
                </a:lnTo>
                <a:lnTo>
                  <a:pt x="0" y="11493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866775" fontAlgn="base">
              <a:spcBef>
                <a:spcPct val="0"/>
              </a:spcBef>
              <a:spcAft>
                <a:spcPct val="0"/>
              </a:spcAft>
            </a:pPr>
            <a:endParaRPr lang="zh-CN" altLang="en-US" sz="1705">
              <a:solidFill>
                <a:prstClr val="black"/>
              </a:solidFill>
              <a:latin typeface="微软雅黑" panose="020B0503020204020204" pitchFamily="34" charset="-122"/>
              <a:ea typeface="微软雅黑" panose="020B0503020204020204" pitchFamily="34" charset="-122"/>
            </a:endParaRPr>
          </a:p>
        </p:txBody>
      </p:sp>
      <p:sp>
        <p:nvSpPr>
          <p:cNvPr id="49" name="MH_Other_5"/>
          <p:cNvSpPr/>
          <p:nvPr/>
        </p:nvSpPr>
        <p:spPr bwMode="auto">
          <a:xfrm flipH="1">
            <a:off x="5428721" y="4790702"/>
            <a:ext cx="757197" cy="1149288"/>
          </a:xfrm>
          <a:custGeom>
            <a:avLst/>
            <a:gdLst>
              <a:gd name="T0" fmla="*/ 0 w 757238"/>
              <a:gd name="T1" fmla="*/ 1149350 h 1149350"/>
              <a:gd name="T2" fmla="*/ 0 w 757238"/>
              <a:gd name="T3" fmla="*/ 425946 h 1149350"/>
              <a:gd name="T4" fmla="*/ 331292 w 757238"/>
              <a:gd name="T5" fmla="*/ 94654 h 1149350"/>
              <a:gd name="T6" fmla="*/ 492614 w 757238"/>
              <a:gd name="T7" fmla="*/ 94655 h 1149350"/>
              <a:gd name="T8" fmla="*/ 492614 w 757238"/>
              <a:gd name="T9" fmla="*/ 0 h 1149350"/>
              <a:gd name="T10" fmla="*/ 757238 w 757238"/>
              <a:gd name="T11" fmla="*/ 189310 h 1149350"/>
              <a:gd name="T12" fmla="*/ 492614 w 757238"/>
              <a:gd name="T13" fmla="*/ 378619 h 1149350"/>
              <a:gd name="T14" fmla="*/ 492614 w 757238"/>
              <a:gd name="T15" fmla="*/ 283964 h 1149350"/>
              <a:gd name="T16" fmla="*/ 331292 w 757238"/>
              <a:gd name="T17" fmla="*/ 283964 h 1149350"/>
              <a:gd name="T18" fmla="*/ 189310 w 757238"/>
              <a:gd name="T19" fmla="*/ 425946 h 1149350"/>
              <a:gd name="T20" fmla="*/ 189310 w 757238"/>
              <a:gd name="T21" fmla="*/ 1149350 h 1149350"/>
              <a:gd name="T22" fmla="*/ 0 w 757238"/>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7238" h="1149350">
                <a:moveTo>
                  <a:pt x="0" y="1149350"/>
                </a:moveTo>
                <a:lnTo>
                  <a:pt x="0" y="425946"/>
                </a:lnTo>
                <a:cubicBezTo>
                  <a:pt x="0" y="242978"/>
                  <a:pt x="148324" y="94654"/>
                  <a:pt x="331292" y="94654"/>
                </a:cubicBezTo>
                <a:lnTo>
                  <a:pt x="492614" y="94655"/>
                </a:lnTo>
                <a:lnTo>
                  <a:pt x="492614" y="0"/>
                </a:lnTo>
                <a:lnTo>
                  <a:pt x="757238" y="189310"/>
                </a:lnTo>
                <a:lnTo>
                  <a:pt x="492614" y="378619"/>
                </a:lnTo>
                <a:lnTo>
                  <a:pt x="492614" y="283964"/>
                </a:lnTo>
                <a:lnTo>
                  <a:pt x="331292" y="283964"/>
                </a:lnTo>
                <a:cubicBezTo>
                  <a:pt x="252878" y="283964"/>
                  <a:pt x="189310" y="347532"/>
                  <a:pt x="189310" y="425946"/>
                </a:cubicBezTo>
                <a:lnTo>
                  <a:pt x="189310" y="1149350"/>
                </a:lnTo>
                <a:lnTo>
                  <a:pt x="0" y="11493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defTabSz="866775" fontAlgn="base">
              <a:spcBef>
                <a:spcPct val="0"/>
              </a:spcBef>
              <a:spcAft>
                <a:spcPct val="0"/>
              </a:spcAft>
            </a:pPr>
            <a:endParaRPr lang="zh-CN" altLang="en-US" sz="1705">
              <a:solidFill>
                <a:prstClr val="black"/>
              </a:solidFill>
              <a:latin typeface="微软雅黑" panose="020B0503020204020204" pitchFamily="34" charset="-122"/>
              <a:ea typeface="微软雅黑" panose="020B0503020204020204" pitchFamily="34" charset="-122"/>
            </a:endParaRPr>
          </a:p>
        </p:txBody>
      </p:sp>
      <p:sp>
        <p:nvSpPr>
          <p:cNvPr id="50" name="MH_Title_1"/>
          <p:cNvSpPr txBox="1">
            <a:spLocks noChangeArrowheads="1"/>
          </p:cNvSpPr>
          <p:nvPr/>
        </p:nvSpPr>
        <p:spPr bwMode="auto">
          <a:xfrm>
            <a:off x="5497474" y="5883747"/>
            <a:ext cx="1603286" cy="49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fontAlgn="base" latinLnBrk="1">
              <a:lnSpc>
                <a:spcPct val="110000"/>
              </a:lnSpc>
              <a:spcBef>
                <a:spcPct val="0"/>
              </a:spcBef>
              <a:spcAft>
                <a:spcPct val="0"/>
              </a:spcAft>
            </a:pPr>
            <a:r>
              <a:rPr lang="zh-CN" altLang="en-US" sz="1705" b="1" dirty="0">
                <a:solidFill>
                  <a:prstClr val="white"/>
                </a:solidFill>
                <a:latin typeface="微软雅黑" panose="020B0503020204020204" pitchFamily="34" charset="-122"/>
                <a:ea typeface="微软雅黑" panose="020B0503020204020204" pitchFamily="34" charset="-122"/>
                <a:cs typeface="+mn-ea"/>
                <a:sym typeface="+mn-lt"/>
              </a:rPr>
              <a:t>文化传承创新</a:t>
            </a:r>
            <a:endParaRPr lang="en-US" altLang="zh-CN" sz="1705" b="1" dirty="0">
              <a:solidFill>
                <a:prstClr val="white"/>
              </a:solidFill>
              <a:latin typeface="微软雅黑" panose="020B0503020204020204" pitchFamily="34" charset="-122"/>
              <a:ea typeface="微软雅黑" panose="020B0503020204020204" pitchFamily="34" charset="-122"/>
              <a:sym typeface="나눔고딕" charset="-127"/>
            </a:endParaRPr>
          </a:p>
        </p:txBody>
      </p:sp>
      <p:sp>
        <p:nvSpPr>
          <p:cNvPr id="61" name="MH_SubTitle_1"/>
          <p:cNvSpPr>
            <a:spLocks noChangeArrowheads="1"/>
          </p:cNvSpPr>
          <p:nvPr/>
        </p:nvSpPr>
        <p:spPr bwMode="auto">
          <a:xfrm>
            <a:off x="4300565" y="4405868"/>
            <a:ext cx="1076265" cy="1076265"/>
          </a:xfrm>
          <a:prstGeom prst="ellipse">
            <a:avLst/>
          </a:prstGeom>
          <a:solidFill>
            <a:srgbClr val="002060"/>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fontAlgn="base" latinLnBrk="1">
              <a:spcBef>
                <a:spcPct val="0"/>
              </a:spcBef>
              <a:spcAft>
                <a:spcPct val="0"/>
              </a:spcAft>
            </a:pP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教材</a:t>
            </a:r>
            <a:endParaRPr lang="en-US" altLang="zh-CN" sz="2400" b="1" dirty="0">
              <a:solidFill>
                <a:prstClr val="white"/>
              </a:solidFill>
              <a:latin typeface="微软雅黑" panose="020B0503020204020204" pitchFamily="34" charset="-122"/>
              <a:ea typeface="微软雅黑" panose="020B0503020204020204" pitchFamily="34" charset="-122"/>
              <a:cs typeface="+mn-ea"/>
            </a:endParaRPr>
          </a:p>
        </p:txBody>
      </p:sp>
      <p:sp>
        <p:nvSpPr>
          <p:cNvPr id="62" name="MH_SubTitle_3"/>
          <p:cNvSpPr>
            <a:spLocks noChangeArrowheads="1"/>
          </p:cNvSpPr>
          <p:nvPr/>
        </p:nvSpPr>
        <p:spPr bwMode="auto">
          <a:xfrm>
            <a:off x="7394431" y="4405868"/>
            <a:ext cx="1076265" cy="1076265"/>
          </a:xfrm>
          <a:prstGeom prst="ellipse">
            <a:avLst/>
          </a:prstGeom>
          <a:solidFill>
            <a:schemeClr val="tx1">
              <a:lumMod val="75000"/>
              <a:lumOff val="25000"/>
            </a:schemeClr>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fontAlgn="base" latinLnBrk="1">
              <a:spcBef>
                <a:spcPct val="0"/>
              </a:spcBef>
              <a:spcAft>
                <a:spcPct val="0"/>
              </a:spcAft>
            </a:pP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数据库</a:t>
            </a:r>
            <a:endParaRPr lang="en-US" altLang="zh-CN" sz="2400" b="1" dirty="0">
              <a:solidFill>
                <a:prstClr val="white"/>
              </a:solidFill>
              <a:latin typeface="微软雅黑" panose="020B0503020204020204" pitchFamily="34" charset="-122"/>
              <a:ea typeface="微软雅黑" panose="020B0503020204020204" pitchFamily="34" charset="-122"/>
              <a:cs typeface="+mn-ea"/>
            </a:endParaRPr>
          </a:p>
        </p:txBody>
      </p:sp>
      <p:sp>
        <p:nvSpPr>
          <p:cNvPr id="63" name="MH_SubTitle_2"/>
          <p:cNvSpPr>
            <a:spLocks noChangeArrowheads="1"/>
          </p:cNvSpPr>
          <p:nvPr/>
        </p:nvSpPr>
        <p:spPr bwMode="auto">
          <a:xfrm>
            <a:off x="5847496" y="3105096"/>
            <a:ext cx="1076265" cy="890068"/>
          </a:xfrm>
          <a:prstGeom prst="ellipse">
            <a:avLst/>
          </a:prstGeom>
          <a:solidFill>
            <a:srgbClr val="F39C11"/>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866775" fontAlgn="base" latinLnBrk="1">
              <a:spcBef>
                <a:spcPct val="0"/>
              </a:spcBef>
              <a:spcAft>
                <a:spcPct val="0"/>
              </a:spcAft>
            </a:pPr>
            <a:r>
              <a:rPr lang="zh-CN" altLang="en-US" sz="2400" b="1" dirty="0">
                <a:solidFill>
                  <a:prstClr val="white"/>
                </a:solidFill>
                <a:latin typeface="微软雅黑" panose="020B0503020204020204" pitchFamily="34" charset="-122"/>
                <a:ea typeface="微软雅黑" panose="020B0503020204020204" pitchFamily="34" charset="-122"/>
                <a:cs typeface="+mn-ea"/>
                <a:sym typeface="+mn-lt"/>
              </a:rPr>
              <a:t>互译项目</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sp>
        <p:nvSpPr>
          <p:cNvPr id="64" name="矩形 63"/>
          <p:cNvSpPr/>
          <p:nvPr/>
        </p:nvSpPr>
        <p:spPr>
          <a:xfrm>
            <a:off x="1682636" y="2104964"/>
            <a:ext cx="8826728" cy="1015663"/>
          </a:xfrm>
          <a:prstGeom prst="rect">
            <a:avLst/>
          </a:prstGeom>
        </p:spPr>
        <p:txBody>
          <a:bodyPr wrap="square">
            <a:spAutoFit/>
          </a:bodyPr>
          <a:lstStyle/>
          <a:p>
            <a:r>
              <a:rPr lang="zh-CN" altLang="zh-CN" sz="20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组织开展多层次的中外文互译项目：“一带一路”国家诗歌经典文库的编译，中外经典学术著作互译，世界各国历史文化、现当代社会发展成就与经验译介，中国历史文化、现代化发展成就与经验的多语种宣介与外译。</a:t>
            </a:r>
            <a:endParaRPr lang="zh-CN" altLang="en-US" sz="2000" b="1" dirty="0">
              <a:latin typeface="微软雅黑" panose="020B0503020204020204" pitchFamily="34" charset="-122"/>
              <a:ea typeface="微软雅黑" panose="020B0503020204020204" pitchFamily="34" charset="-122"/>
            </a:endParaRPr>
          </a:p>
        </p:txBody>
      </p:sp>
      <p:sp>
        <p:nvSpPr>
          <p:cNvPr id="65" name="矩形 64"/>
          <p:cNvSpPr/>
          <p:nvPr/>
        </p:nvSpPr>
        <p:spPr>
          <a:xfrm>
            <a:off x="451675" y="4640483"/>
            <a:ext cx="3879047" cy="707886"/>
          </a:xfrm>
          <a:prstGeom prst="rect">
            <a:avLst/>
          </a:prstGeom>
        </p:spPr>
        <p:txBody>
          <a:bodyPr wrap="square">
            <a:spAutoFit/>
          </a:bodyPr>
          <a:lstStyle/>
          <a:p>
            <a:r>
              <a:rPr lang="zh-CN" altLang="zh-CN" sz="20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修订经典外语教材、编撰新教材，出版《新丝路</a:t>
            </a:r>
            <a:r>
              <a:rPr lang="zh-CN" altLang="zh-CN" sz="2000" b="1" kern="10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zh-CN" sz="20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语言》系列丛书。</a:t>
            </a:r>
            <a:endParaRPr lang="zh-CN" altLang="en-US" sz="2000" b="1" dirty="0">
              <a:latin typeface="微软雅黑" panose="020B0503020204020204" pitchFamily="34" charset="-122"/>
              <a:ea typeface="微软雅黑" panose="020B0503020204020204" pitchFamily="34" charset="-122"/>
            </a:endParaRPr>
          </a:p>
        </p:txBody>
      </p:sp>
      <p:sp>
        <p:nvSpPr>
          <p:cNvPr id="66" name="矩形 65"/>
          <p:cNvSpPr/>
          <p:nvPr/>
        </p:nvSpPr>
        <p:spPr>
          <a:xfrm>
            <a:off x="8646898" y="4778982"/>
            <a:ext cx="2793520" cy="707886"/>
          </a:xfrm>
          <a:prstGeom prst="rect">
            <a:avLst/>
          </a:prstGeom>
        </p:spPr>
        <p:txBody>
          <a:bodyPr wrap="square">
            <a:spAutoFit/>
          </a:bodyPr>
          <a:lstStyle/>
          <a:p>
            <a:r>
              <a:rPr lang="zh-CN" altLang="zh-CN" sz="2000" b="1" kern="100" dirty="0">
                <a:solidFill>
                  <a:srgbClr val="000000"/>
                </a:solidFill>
                <a:latin typeface="微软雅黑" panose="020B0503020204020204" pitchFamily="34" charset="-122"/>
                <a:ea typeface="微软雅黑" panose="020B0503020204020204" pitchFamily="34" charset="-122"/>
                <a:cs typeface="DokChampa" panose="020B0604020202020204" pitchFamily="34" charset="-34"/>
              </a:rPr>
              <a:t>建设多语种的外国语言、文学、文化数据库</a:t>
            </a:r>
            <a:endParaRPr lang="zh-CN" altLang="en-US" sz="2000" b="1" dirty="0">
              <a:latin typeface="微软雅黑" panose="020B0503020204020204" pitchFamily="34" charset="-122"/>
              <a:ea typeface="微软雅黑" panose="020B0503020204020204" pitchFamily="34" charset="-122"/>
            </a:endParaRPr>
          </a:p>
        </p:txBody>
      </p:sp>
      <p:sp>
        <p:nvSpPr>
          <p:cNvPr id="24" name="TextBox 8"/>
          <p:cNvSpPr txBox="1"/>
          <p:nvPr/>
        </p:nvSpPr>
        <p:spPr>
          <a:xfrm>
            <a:off x="173920" y="1035746"/>
            <a:ext cx="10647107" cy="430887"/>
          </a:xfrm>
          <a:prstGeom prst="rect">
            <a:avLst/>
          </a:prstGeom>
          <a:noFill/>
        </p:spPr>
        <p:txBody>
          <a:bodyPr wrap="square" lIns="0" tIns="0" rIns="0" bIns="0" rtlCol="0" anchor="ctr">
            <a:spAutoFit/>
          </a:bodyPr>
          <a:lstStyle/>
          <a:p>
            <a:r>
              <a:rPr lang="zh-CN" alt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四</a:t>
            </a:r>
            <a:r>
              <a:rPr lang="zh-CN" alt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）社会服务</a:t>
            </a:r>
          </a:p>
        </p:txBody>
      </p:sp>
      <p:sp>
        <p:nvSpPr>
          <p:cNvPr id="25" name="TextBox 3"/>
          <p:cNvSpPr txBox="1"/>
          <p:nvPr/>
        </p:nvSpPr>
        <p:spPr>
          <a:xfrm>
            <a:off x="339425" y="1523615"/>
            <a:ext cx="8732520" cy="400110"/>
          </a:xfrm>
          <a:prstGeom prst="rect">
            <a:avLst/>
          </a:prstGeom>
          <a:gradFill flip="none" rotWithShape="1">
            <a:gsLst>
              <a:gs pos="68000">
                <a:srgbClr val="9B0000"/>
              </a:gs>
              <a:gs pos="98000">
                <a:schemeClr val="accent2">
                  <a:lumMod val="20000"/>
                  <a:lumOff val="80000"/>
                  <a:alpha val="0"/>
                </a:schemeClr>
              </a:gs>
            </a:gsLst>
            <a:lin ang="0" scaled="1"/>
            <a:tileRect/>
          </a:gradFill>
        </p:spPr>
        <p:txBody>
          <a:bodyPr wrap="square">
            <a:spAutoFit/>
            <a:scene3d>
              <a:camera prst="orthographicFront"/>
              <a:lightRig rig="threePt" dir="t"/>
            </a:scene3d>
            <a:sp3d extrusionH="12700"/>
          </a:bodyPr>
          <a:lstStyle/>
          <a:p>
            <a:pPr indent="539750">
              <a:defRPr/>
            </a:pPr>
            <a:r>
              <a:rPr lang="zh-CN" altLang="en-US" sz="2000" b="1" dirty="0">
                <a:solidFill>
                  <a:schemeClr val="bg1"/>
                </a:solidFill>
                <a:ea typeface="微软雅黑" panose="020B0503020204020204" pitchFamily="34" charset="-122"/>
              </a:rPr>
              <a:t>文化传承与创新</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9391"/>
          <a:stretch>
            <a:fillRect/>
          </a:stretch>
        </p:blipFill>
        <p:spPr>
          <a:xfrm>
            <a:off x="4804912" y="0"/>
            <a:ext cx="7387087" cy="6858000"/>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05"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50" name="文本框 2"/>
          <p:cNvSpPr txBox="1">
            <a:spLocks noChangeArrowheads="1"/>
          </p:cNvSpPr>
          <p:nvPr>
            <p:custDataLst>
              <p:tags r:id="rId2"/>
            </p:custDataLst>
          </p:nvPr>
        </p:nvSpPr>
        <p:spPr bwMode="auto">
          <a:xfrm>
            <a:off x="324983" y="1819203"/>
            <a:ext cx="4205057" cy="30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9900" b="1" i="0" u="none" strike="noStrike" kern="1200" cap="none" spc="0" normalizeH="0" baseline="0" noProof="0" dirty="0">
                <a:ln>
                  <a:noFill/>
                </a:ln>
                <a:solidFill>
                  <a:srgbClr val="8A0000"/>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03</a:t>
            </a:r>
            <a:endParaRPr kumimoji="0" lang="zh-CN" altLang="en-US" sz="19900" b="1" i="0" u="none" strike="noStrike" kern="1200" cap="none" spc="0" normalizeH="0" baseline="0" noProof="0" dirty="0">
              <a:ln>
                <a:noFill/>
              </a:ln>
              <a:solidFill>
                <a:srgbClr val="8A0000"/>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52" name="文本框 11"/>
          <p:cNvSpPr txBox="1">
            <a:spLocks noChangeArrowheads="1"/>
          </p:cNvSpPr>
          <p:nvPr>
            <p:custDataLst>
              <p:tags r:id="rId3"/>
            </p:custDataLst>
          </p:nvPr>
        </p:nvSpPr>
        <p:spPr bwMode="auto">
          <a:xfrm>
            <a:off x="783940" y="3117063"/>
            <a:ext cx="3287141" cy="553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8A0000"/>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kumimoji="0" lang="en-US" altLang="zh-CN" sz="3600" b="1" i="0" u="none" strike="noStrike" kern="1200" cap="none" spc="0" normalizeH="0" baseline="0" noProof="0" dirty="0">
                <a:ln>
                  <a:noFill/>
                </a:ln>
                <a:solidFill>
                  <a:srgbClr val="8A0000"/>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kumimoji="0" lang="zh-CN" altLang="en-US" sz="3600" b="1" i="0" u="none" strike="noStrike" kern="1200" cap="none" spc="0" normalizeH="0" baseline="0" noProof="0" dirty="0">
              <a:ln>
                <a:noFill/>
              </a:ln>
              <a:solidFill>
                <a:srgbClr val="8A0000"/>
              </a:solidFill>
              <a:effectLst/>
              <a:uLnTx/>
              <a:uFillTx/>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矩形 7"/>
          <p:cNvSpPr/>
          <p:nvPr/>
        </p:nvSpPr>
        <p:spPr>
          <a:xfrm>
            <a:off x="5208435" y="2914188"/>
            <a:ext cx="6690877" cy="67710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存在的问题和下一步举措</a:t>
            </a:r>
          </a:p>
        </p:txBody>
      </p:sp>
    </p:spTree>
    <p:custDataLst>
      <p:tags r:id="rId1"/>
    </p:custDataLst>
    <p:extLst>
      <p:ext uri="{BB962C8B-B14F-4D97-AF65-F5344CB8AC3E}">
        <p14:creationId xmlns:p14="http://schemas.microsoft.com/office/powerpoint/2010/main" val="2745213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17A9B3C1-EAE5-4992-9CE3-B054ECE4B127}"/>
              </a:ext>
            </a:extLst>
          </p:cNvPr>
          <p:cNvGrpSpPr/>
          <p:nvPr/>
        </p:nvGrpSpPr>
        <p:grpSpPr>
          <a:xfrm>
            <a:off x="169506" y="451876"/>
            <a:ext cx="257171" cy="208413"/>
            <a:chOff x="337460" y="322200"/>
            <a:chExt cx="257171" cy="208413"/>
          </a:xfrm>
        </p:grpSpPr>
        <p:sp>
          <p:nvSpPr>
            <p:cNvPr id="62" name="箭头: V 形 4">
              <a:extLst>
                <a:ext uri="{FF2B5EF4-FFF2-40B4-BE49-F238E27FC236}">
                  <a16:creationId xmlns:a16="http://schemas.microsoft.com/office/drawing/2014/main" id="{ED414452-982A-4EF9-A10B-0FC663A1F802}"/>
                </a:ext>
              </a:extLst>
            </p:cNvPr>
            <p:cNvSpPr/>
            <p:nvPr userDrawn="1"/>
          </p:nvSpPr>
          <p:spPr>
            <a:xfrm>
              <a:off x="424769" y="322200"/>
              <a:ext cx="169862" cy="208413"/>
            </a:xfrm>
            <a:prstGeom prst="chevron">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3" name="任意多边形: 形状 5">
              <a:extLst>
                <a:ext uri="{FF2B5EF4-FFF2-40B4-BE49-F238E27FC236}">
                  <a16:creationId xmlns:a16="http://schemas.microsoft.com/office/drawing/2014/main" id="{B139461D-DC28-4032-8E25-A81C66A3005D}"/>
                </a:ext>
              </a:extLst>
            </p:cNvPr>
            <p:cNvSpPr/>
            <p:nvPr userDrawn="1"/>
          </p:nvSpPr>
          <p:spPr>
            <a:xfrm>
              <a:off x="371973" y="322200"/>
              <a:ext cx="120110" cy="208413"/>
            </a:xfrm>
            <a:custGeom>
              <a:avLst/>
              <a:gdLst>
                <a:gd name="connsiteX0" fmla="*/ 0 w 120110"/>
                <a:gd name="connsiteY0" fmla="*/ 0 h 208413"/>
                <a:gd name="connsiteX1" fmla="*/ 35179 w 120110"/>
                <a:gd name="connsiteY1" fmla="*/ 0 h 208413"/>
                <a:gd name="connsiteX2" fmla="*/ 120110 w 120110"/>
                <a:gd name="connsiteY2" fmla="*/ 104207 h 208413"/>
                <a:gd name="connsiteX3" fmla="*/ 35179 w 120110"/>
                <a:gd name="connsiteY3" fmla="*/ 208413 h 208413"/>
                <a:gd name="connsiteX4" fmla="*/ 0 w 120110"/>
                <a:gd name="connsiteY4" fmla="*/ 208413 h 208413"/>
                <a:gd name="connsiteX5" fmla="*/ 84931 w 120110"/>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sp>
          <p:nvSpPr>
            <p:cNvPr id="64" name="任意多边形: 形状 6">
              <a:extLst>
                <a:ext uri="{FF2B5EF4-FFF2-40B4-BE49-F238E27FC236}">
                  <a16:creationId xmlns:a16="http://schemas.microsoft.com/office/drawing/2014/main" id="{A158F6B1-8486-4860-A537-7D0ACD816591}"/>
                </a:ext>
              </a:extLst>
            </p:cNvPr>
            <p:cNvSpPr/>
            <p:nvPr userDrawn="1"/>
          </p:nvSpPr>
          <p:spPr>
            <a:xfrm>
              <a:off x="337460" y="322200"/>
              <a:ext cx="101826" cy="208413"/>
            </a:xfrm>
            <a:custGeom>
              <a:avLst/>
              <a:gdLst>
                <a:gd name="connsiteX0" fmla="*/ 0 w 101826"/>
                <a:gd name="connsiteY0" fmla="*/ 0 h 208413"/>
                <a:gd name="connsiteX1" fmla="*/ 16895 w 101826"/>
                <a:gd name="connsiteY1" fmla="*/ 0 h 208413"/>
                <a:gd name="connsiteX2" fmla="*/ 101826 w 101826"/>
                <a:gd name="connsiteY2" fmla="*/ 104207 h 208413"/>
                <a:gd name="connsiteX3" fmla="*/ 16895 w 101826"/>
                <a:gd name="connsiteY3" fmla="*/ 208413 h 208413"/>
                <a:gd name="connsiteX4" fmla="*/ 0 w 101826"/>
                <a:gd name="connsiteY4" fmla="*/ 208413 h 208413"/>
                <a:gd name="connsiteX5" fmla="*/ 84931 w 101826"/>
                <a:gd name="connsiteY5" fmla="*/ 104207 h 20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0C0C0C"/>
                </a:solidFill>
              </a:endParaRPr>
            </a:p>
          </p:txBody>
        </p:sp>
      </p:grpSp>
      <p:sp>
        <p:nvSpPr>
          <p:cNvPr id="65" name="文本占位符 11">
            <a:extLst>
              <a:ext uri="{FF2B5EF4-FFF2-40B4-BE49-F238E27FC236}">
                <a16:creationId xmlns:a16="http://schemas.microsoft.com/office/drawing/2014/main" id="{3E968C60-CB21-4764-85B6-EE8EC737FEF1}"/>
              </a:ext>
            </a:extLst>
          </p:cNvPr>
          <p:cNvSpPr txBox="1">
            <a:spLocks/>
          </p:cNvSpPr>
          <p:nvPr/>
        </p:nvSpPr>
        <p:spPr>
          <a:xfrm>
            <a:off x="519982" y="302168"/>
            <a:ext cx="8177115" cy="507831"/>
          </a:xfrm>
          <a:prstGeom prst="rect">
            <a:avLst/>
          </a:prstGeom>
        </p:spPr>
        <p:txBody>
          <a:bodyPr vert="horz" lIns="91440" tIns="45720" rIns="91440" bIns="45720" rtlCol="0" anchor="ctr"/>
          <a:lstStyle>
            <a:defPPr>
              <a:defRPr lang="zh-CN"/>
            </a:defPPr>
            <a:lvl1pPr marL="0" indent="0" algn="r" defTabSz="914400" rtl="0" eaLnBrk="1" latinLnBrk="0" hangingPunct="1">
              <a:buFontTx/>
              <a:buNone/>
              <a:defRPr sz="2800" b="1" kern="1200" spc="300">
                <a:solidFill>
                  <a:schemeClr val="bg1"/>
                </a:solidFill>
                <a:latin typeface="+mj-ea"/>
                <a:ea typeface="+mj-ea"/>
                <a:cs typeface="+mn-cs"/>
              </a:defRPr>
            </a:lvl1pPr>
            <a:lvl2pPr marL="457200" indent="0" algn="l" defTabSz="914400" rtl="0" eaLnBrk="1" latinLnBrk="0" hangingPunct="1">
              <a:buFontTx/>
              <a:buNone/>
              <a:defRPr sz="2800" b="1" kern="1200">
                <a:solidFill>
                  <a:schemeClr val="bg1"/>
                </a:solidFill>
                <a:latin typeface="+mj-ea"/>
                <a:ea typeface="+mj-ea"/>
                <a:cs typeface="+mn-cs"/>
              </a:defRPr>
            </a:lvl2pPr>
            <a:lvl3pPr marL="914400" indent="0" algn="l" defTabSz="914400" rtl="0" eaLnBrk="1" latinLnBrk="0" hangingPunct="1">
              <a:buFontTx/>
              <a:buNone/>
              <a:defRPr sz="2800" b="1" kern="1200">
                <a:solidFill>
                  <a:schemeClr val="bg1"/>
                </a:solidFill>
                <a:latin typeface="+mj-ea"/>
                <a:ea typeface="+mj-ea"/>
                <a:cs typeface="+mn-cs"/>
              </a:defRPr>
            </a:lvl3pPr>
            <a:lvl4pPr marL="1371600" indent="0" algn="l" defTabSz="914400" rtl="0" eaLnBrk="1" latinLnBrk="0" hangingPunct="1">
              <a:buFontTx/>
              <a:buNone/>
              <a:defRPr sz="2800" b="1" kern="1200">
                <a:solidFill>
                  <a:schemeClr val="bg1"/>
                </a:solidFill>
                <a:latin typeface="+mj-ea"/>
                <a:ea typeface="+mj-ea"/>
                <a:cs typeface="+mn-cs"/>
              </a:defRPr>
            </a:lvl4pPr>
            <a:lvl5pPr marL="1828800" indent="0" algn="l" defTabSz="914400" rtl="0" eaLnBrk="1" latinLnBrk="0" hangingPunct="1">
              <a:buFontTx/>
              <a:buNone/>
              <a:defRPr sz="2800" b="1" kern="1200">
                <a:solidFill>
                  <a:schemeClr val="bg1"/>
                </a:solidFill>
                <a:latin typeface="+mj-ea"/>
                <a:ea typeface="+mj-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300" dirty="0">
                <a:latin typeface="微软雅黑" panose="020B0503020204020204" pitchFamily="34" charset="-122"/>
                <a:ea typeface="微软雅黑" panose="020B0503020204020204" pitchFamily="34" charset="-122"/>
              </a:rPr>
              <a:t>精准服务学科，打造高效教研支撑体系</a:t>
            </a:r>
            <a:endParaRPr lang="zh-CN" altLang="en-US" sz="2300" dirty="0">
              <a:solidFill>
                <a:schemeClr val="accent2"/>
              </a:solidFill>
              <a:latin typeface="微软雅黑" panose="020B0503020204020204" pitchFamily="34" charset="-122"/>
              <a:ea typeface="微软雅黑" panose="020B0503020204020204" pitchFamily="34" charset="-122"/>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16867" y="-51400"/>
            <a:ext cx="2829919" cy="1080850"/>
          </a:xfrm>
          <a:prstGeom prst="rect">
            <a:avLst/>
          </a:prstGeom>
        </p:spPr>
      </p:pic>
      <p:sp>
        <p:nvSpPr>
          <p:cNvPr id="23" name="Teardrop 13">
            <a:extLst>
              <a:ext uri="{FF2B5EF4-FFF2-40B4-BE49-F238E27FC236}">
                <a16:creationId xmlns:a16="http://schemas.microsoft.com/office/drawing/2014/main" id="{934997E8-693A-44C0-8733-5E981123F544}"/>
              </a:ext>
            </a:extLst>
          </p:cNvPr>
          <p:cNvSpPr/>
          <p:nvPr/>
        </p:nvSpPr>
        <p:spPr>
          <a:xfrm rot="5400000">
            <a:off x="4851215" y="1864466"/>
            <a:ext cx="1295685" cy="1295685"/>
          </a:xfrm>
          <a:prstGeom prst="teardrop">
            <a:avLst/>
          </a:pr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ardrop 13">
            <a:extLst>
              <a:ext uri="{FF2B5EF4-FFF2-40B4-BE49-F238E27FC236}">
                <a16:creationId xmlns:a16="http://schemas.microsoft.com/office/drawing/2014/main" id="{EBB1F0D3-970B-40C2-97E7-BE2E49D9AA8B}"/>
              </a:ext>
            </a:extLst>
          </p:cNvPr>
          <p:cNvSpPr/>
          <p:nvPr/>
        </p:nvSpPr>
        <p:spPr>
          <a:xfrm rot="16200000" flipH="1">
            <a:off x="6183879" y="4571580"/>
            <a:ext cx="1017977" cy="1075274"/>
          </a:xfrm>
          <a:prstGeom prst="teardrop">
            <a:avLst/>
          </a:prstGeom>
          <a:solidFill>
            <a:srgbClr val="C14F4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ardrop 13">
            <a:extLst>
              <a:ext uri="{FF2B5EF4-FFF2-40B4-BE49-F238E27FC236}">
                <a16:creationId xmlns:a16="http://schemas.microsoft.com/office/drawing/2014/main" id="{744E05B3-E64B-46B3-89EA-F89111B2EF20}"/>
              </a:ext>
            </a:extLst>
          </p:cNvPr>
          <p:cNvSpPr/>
          <p:nvPr/>
        </p:nvSpPr>
        <p:spPr>
          <a:xfrm rot="16200000" flipH="1">
            <a:off x="6135481" y="2856933"/>
            <a:ext cx="1295685" cy="1295685"/>
          </a:xfrm>
          <a:prstGeom prst="teardrop">
            <a:avLst/>
          </a:prstGeom>
          <a:solidFill>
            <a:srgbClr val="006B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ardrop 13">
            <a:extLst>
              <a:ext uri="{FF2B5EF4-FFF2-40B4-BE49-F238E27FC236}">
                <a16:creationId xmlns:a16="http://schemas.microsoft.com/office/drawing/2014/main" id="{F81F65D5-3824-41DB-A8FC-0FAED5DED220}"/>
              </a:ext>
            </a:extLst>
          </p:cNvPr>
          <p:cNvSpPr/>
          <p:nvPr/>
        </p:nvSpPr>
        <p:spPr>
          <a:xfrm rot="5400000">
            <a:off x="5046477" y="3861672"/>
            <a:ext cx="1095593" cy="1121912"/>
          </a:xfrm>
          <a:prstGeom prst="teardrop">
            <a:avLst/>
          </a:prstGeom>
          <a:solidFill>
            <a:srgbClr val="3033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20000"/>
              </a:lnSpc>
            </a:pPr>
            <a:endParaRPr lang="en-US" sz="160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4" name="组合 33">
            <a:extLst>
              <a:ext uri="{FF2B5EF4-FFF2-40B4-BE49-F238E27FC236}">
                <a16:creationId xmlns:a16="http://schemas.microsoft.com/office/drawing/2014/main" id="{59706D9F-8FAE-4877-9233-413FCD7076E3}"/>
              </a:ext>
            </a:extLst>
          </p:cNvPr>
          <p:cNvGrpSpPr/>
          <p:nvPr/>
        </p:nvGrpSpPr>
        <p:grpSpPr>
          <a:xfrm>
            <a:off x="6283149" y="1766383"/>
            <a:ext cx="5572902" cy="1490381"/>
            <a:chOff x="4898600" y="2043135"/>
            <a:chExt cx="5044772" cy="1490381"/>
          </a:xfrm>
        </p:grpSpPr>
        <p:grpSp>
          <p:nvGrpSpPr>
            <p:cNvPr id="35" name="组合 34">
              <a:extLst>
                <a:ext uri="{FF2B5EF4-FFF2-40B4-BE49-F238E27FC236}">
                  <a16:creationId xmlns:a16="http://schemas.microsoft.com/office/drawing/2014/main" id="{E7CFBCF9-0585-4858-B824-5022AEA11F5C}"/>
                </a:ext>
              </a:extLst>
            </p:cNvPr>
            <p:cNvGrpSpPr/>
            <p:nvPr/>
          </p:nvGrpSpPr>
          <p:grpSpPr>
            <a:xfrm>
              <a:off x="4898600" y="2043135"/>
              <a:ext cx="5044772" cy="1490381"/>
              <a:chOff x="-157750" y="3584152"/>
              <a:chExt cx="5044772" cy="1490381"/>
            </a:xfrm>
          </p:grpSpPr>
          <p:sp>
            <p:nvSpPr>
              <p:cNvPr id="37" name="矩形 36">
                <a:extLst>
                  <a:ext uri="{FF2B5EF4-FFF2-40B4-BE49-F238E27FC236}">
                    <a16:creationId xmlns:a16="http://schemas.microsoft.com/office/drawing/2014/main" id="{8C093C68-42C2-492F-9006-9AC47E4E03E7}"/>
                  </a:ext>
                </a:extLst>
              </p:cNvPr>
              <p:cNvSpPr/>
              <p:nvPr/>
            </p:nvSpPr>
            <p:spPr>
              <a:xfrm>
                <a:off x="-157750" y="3584152"/>
                <a:ext cx="3282158" cy="396583"/>
              </a:xfrm>
              <a:prstGeom prst="rect">
                <a:avLst/>
              </a:prstGeom>
            </p:spPr>
            <p:txBody>
              <a:bodyPr wrap="square">
                <a:spAutoFit/>
                <a:scene3d>
                  <a:camera prst="orthographicFront"/>
                  <a:lightRig rig="threePt" dir="t"/>
                </a:scene3d>
                <a:sp3d contourW="12700"/>
              </a:bodyPr>
              <a:lstStyle/>
              <a:p>
                <a:pPr algn="ct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科学研究</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38" name="矩形 37">
                <a:extLst>
                  <a:ext uri="{FF2B5EF4-FFF2-40B4-BE49-F238E27FC236}">
                    <a16:creationId xmlns:a16="http://schemas.microsoft.com/office/drawing/2014/main" id="{82DEB5E4-A002-46DC-8C75-52227DB0977C}"/>
                  </a:ext>
                </a:extLst>
              </p:cNvPr>
              <p:cNvSpPr/>
              <p:nvPr/>
            </p:nvSpPr>
            <p:spPr>
              <a:xfrm>
                <a:off x="922533" y="4013152"/>
                <a:ext cx="3964489" cy="1061381"/>
              </a:xfrm>
              <a:prstGeom prst="rect">
                <a:avLst/>
              </a:prstGeom>
            </p:spPr>
            <p:txBody>
              <a:bodyPr wrap="square">
                <a:spAutoFit/>
              </a:bodyPr>
              <a:lstStyle/>
              <a:p>
                <a:pPr algn="just" defTabSz="457200">
                  <a:lnSpc>
                    <a:spcPct val="120000"/>
                  </a:lnSpc>
                </a:pPr>
                <a:r>
                  <a:rPr lang="zh-CN" altLang="zh-CN" b="1" dirty="0">
                    <a:latin typeface="微软雅黑" panose="020B0503020204020204" pitchFamily="34" charset="-122"/>
                    <a:ea typeface="微软雅黑" panose="020B0503020204020204" pitchFamily="34" charset="-122"/>
                  </a:rPr>
                  <a:t>与国家发展需求结合的紧密度不够，格局和视野仍需放大，在中国思想、中国主张的对外表达方面需要加强</a:t>
                </a:r>
                <a:endParaRPr lang="zh-CN" altLang="en-US" sz="1400" b="1" dirty="0">
                  <a:latin typeface="微软雅黑" panose="020B0503020204020204" pitchFamily="34" charset="-122"/>
                  <a:ea typeface="微软雅黑" panose="020B0503020204020204" pitchFamily="34" charset="-122"/>
                </a:endParaRPr>
              </a:p>
            </p:txBody>
          </p:sp>
        </p:grpSp>
        <p:sp>
          <p:nvSpPr>
            <p:cNvPr id="36" name="矩形 35">
              <a:extLst>
                <a:ext uri="{FF2B5EF4-FFF2-40B4-BE49-F238E27FC236}">
                  <a16:creationId xmlns:a16="http://schemas.microsoft.com/office/drawing/2014/main" id="{BB4B6257-40D2-49EC-AA34-34C50698FB1D}"/>
                </a:ext>
              </a:extLst>
            </p:cNvPr>
            <p:cNvSpPr/>
            <p:nvPr/>
          </p:nvSpPr>
          <p:spPr>
            <a:xfrm>
              <a:off x="5638235" y="2185321"/>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39" name="组合 38">
            <a:extLst>
              <a:ext uri="{FF2B5EF4-FFF2-40B4-BE49-F238E27FC236}">
                <a16:creationId xmlns:a16="http://schemas.microsoft.com/office/drawing/2014/main" id="{2CA6E6B2-4F51-415B-BD55-CF8EAE2E8BBC}"/>
              </a:ext>
            </a:extLst>
          </p:cNvPr>
          <p:cNvGrpSpPr/>
          <p:nvPr/>
        </p:nvGrpSpPr>
        <p:grpSpPr>
          <a:xfrm>
            <a:off x="827334" y="3242485"/>
            <a:ext cx="4000953" cy="1726178"/>
            <a:chOff x="6209216" y="1810245"/>
            <a:chExt cx="4000953" cy="1726178"/>
          </a:xfrm>
        </p:grpSpPr>
        <p:grpSp>
          <p:nvGrpSpPr>
            <p:cNvPr id="40" name="组合 39">
              <a:extLst>
                <a:ext uri="{FF2B5EF4-FFF2-40B4-BE49-F238E27FC236}">
                  <a16:creationId xmlns:a16="http://schemas.microsoft.com/office/drawing/2014/main" id="{EE0DD14D-3FE5-4A9B-8D5C-A2D13460E376}"/>
                </a:ext>
              </a:extLst>
            </p:cNvPr>
            <p:cNvGrpSpPr/>
            <p:nvPr/>
          </p:nvGrpSpPr>
          <p:grpSpPr>
            <a:xfrm>
              <a:off x="6209216" y="1810245"/>
              <a:ext cx="4000953" cy="1726178"/>
              <a:chOff x="1152866" y="3351262"/>
              <a:chExt cx="4000953" cy="1726178"/>
            </a:xfrm>
          </p:grpSpPr>
          <p:sp>
            <p:nvSpPr>
              <p:cNvPr id="42" name="矩形 41">
                <a:extLst>
                  <a:ext uri="{FF2B5EF4-FFF2-40B4-BE49-F238E27FC236}">
                    <a16:creationId xmlns:a16="http://schemas.microsoft.com/office/drawing/2014/main" id="{489C3E9D-FA63-4935-93E8-07F36D3DA41A}"/>
                  </a:ext>
                </a:extLst>
              </p:cNvPr>
              <p:cNvSpPr/>
              <p:nvPr/>
            </p:nvSpPr>
            <p:spPr>
              <a:xfrm>
                <a:off x="2911845" y="3616569"/>
                <a:ext cx="2241974" cy="396583"/>
              </a:xfrm>
              <a:prstGeom prst="rect">
                <a:avLst/>
              </a:prstGeom>
            </p:spPr>
            <p:txBody>
              <a:bodyPr wrap="square">
                <a:spAutoFit/>
                <a:scene3d>
                  <a:camera prst="orthographicFront"/>
                  <a:lightRig rig="threePt" dir="t"/>
                </a:scene3d>
                <a:sp3d contourW="12700"/>
              </a:bodyPr>
              <a:lstStyle/>
              <a:p>
                <a:pPr algn="ctr" defTabSz="457200">
                  <a:lnSpc>
                    <a:spcPct val="120000"/>
                  </a:lnSpc>
                </a:pP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87348580-510F-4AF0-A3B5-DB939DEF527F}"/>
                  </a:ext>
                </a:extLst>
              </p:cNvPr>
              <p:cNvSpPr/>
              <p:nvPr/>
            </p:nvSpPr>
            <p:spPr>
              <a:xfrm>
                <a:off x="1152866" y="3351262"/>
                <a:ext cx="3472598" cy="1726178"/>
              </a:xfrm>
              <a:prstGeom prst="rect">
                <a:avLst/>
              </a:prstGeom>
            </p:spPr>
            <p:txBody>
              <a:bodyPr wrap="square">
                <a:spAutoFit/>
              </a:bodyPr>
              <a:lstStyle/>
              <a:p>
                <a:pPr algn="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队伍建设</a:t>
                </a:r>
                <a:endParaRPr lang="en-US" altLang="zh-CN" b="1" dirty="0">
                  <a:solidFill>
                    <a:srgbClr val="C00000"/>
                  </a:solidFill>
                  <a:latin typeface="微软雅黑" panose="020B0503020204020204" pitchFamily="34" charset="-122"/>
                  <a:ea typeface="微软雅黑" panose="020B0503020204020204" pitchFamily="34" charset="-122"/>
                </a:endParaRPr>
              </a:p>
              <a:p>
                <a:pPr defTabSz="457200">
                  <a:lnSpc>
                    <a:spcPct val="120000"/>
                  </a:lnSpc>
                </a:pPr>
                <a:r>
                  <a:rPr lang="zh-CN" altLang="zh-CN" b="1" dirty="0">
                    <a:latin typeface="微软雅黑" panose="020B0503020204020204" pitchFamily="34" charset="-122"/>
                    <a:ea typeface="微软雅黑" panose="020B0503020204020204" pitchFamily="34" charset="-122"/>
                  </a:rPr>
                  <a:t>拥有高原，缺乏高峰，国际顶尖学者数量有限，一流学者团队尚未形成规模，高水平人才引进与培育力度仍显不足</a:t>
                </a:r>
                <a:endParaRPr lang="zh-CN" altLang="en-US" sz="1400" b="1" dirty="0">
                  <a:latin typeface="微软雅黑" panose="020B0503020204020204" pitchFamily="34" charset="-122"/>
                  <a:ea typeface="微软雅黑" panose="020B0503020204020204" pitchFamily="34" charset="-122"/>
                </a:endParaRPr>
              </a:p>
            </p:txBody>
          </p:sp>
        </p:grpSp>
        <p:sp>
          <p:nvSpPr>
            <p:cNvPr id="41" name="矩形 40">
              <a:extLst>
                <a:ext uri="{FF2B5EF4-FFF2-40B4-BE49-F238E27FC236}">
                  <a16:creationId xmlns:a16="http://schemas.microsoft.com/office/drawing/2014/main" id="{8019834F-AE5A-4275-95C4-44242EBD23C9}"/>
                </a:ext>
              </a:extLst>
            </p:cNvPr>
            <p:cNvSpPr/>
            <p:nvPr/>
          </p:nvSpPr>
          <p:spPr>
            <a:xfrm>
              <a:off x="9807823" y="2198464"/>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45" name="组合 44">
            <a:extLst>
              <a:ext uri="{FF2B5EF4-FFF2-40B4-BE49-F238E27FC236}">
                <a16:creationId xmlns:a16="http://schemas.microsoft.com/office/drawing/2014/main" id="{1C2E66E0-7731-4BFE-B72D-20234DDE6517}"/>
              </a:ext>
            </a:extLst>
          </p:cNvPr>
          <p:cNvGrpSpPr/>
          <p:nvPr/>
        </p:nvGrpSpPr>
        <p:grpSpPr>
          <a:xfrm>
            <a:off x="7224551" y="3630704"/>
            <a:ext cx="4506785" cy="1452000"/>
            <a:chOff x="5327387" y="2081516"/>
            <a:chExt cx="4615985" cy="1452000"/>
          </a:xfrm>
        </p:grpSpPr>
        <p:grpSp>
          <p:nvGrpSpPr>
            <p:cNvPr id="46" name="组合 45">
              <a:extLst>
                <a:ext uri="{FF2B5EF4-FFF2-40B4-BE49-F238E27FC236}">
                  <a16:creationId xmlns:a16="http://schemas.microsoft.com/office/drawing/2014/main" id="{C228517B-2713-47EC-A7F9-D421CEEB9A3D}"/>
                </a:ext>
              </a:extLst>
            </p:cNvPr>
            <p:cNvGrpSpPr/>
            <p:nvPr/>
          </p:nvGrpSpPr>
          <p:grpSpPr>
            <a:xfrm>
              <a:off x="5327387" y="2081516"/>
              <a:ext cx="4615985" cy="1452000"/>
              <a:chOff x="271037" y="3622533"/>
              <a:chExt cx="4615985" cy="1452000"/>
            </a:xfrm>
          </p:grpSpPr>
          <p:sp>
            <p:nvSpPr>
              <p:cNvPr id="55" name="矩形 54">
                <a:extLst>
                  <a:ext uri="{FF2B5EF4-FFF2-40B4-BE49-F238E27FC236}">
                    <a16:creationId xmlns:a16="http://schemas.microsoft.com/office/drawing/2014/main" id="{8A5C8463-8412-458E-AD04-3B904A8E150F}"/>
                  </a:ext>
                </a:extLst>
              </p:cNvPr>
              <p:cNvSpPr/>
              <p:nvPr/>
            </p:nvSpPr>
            <p:spPr>
              <a:xfrm>
                <a:off x="271037" y="3622533"/>
                <a:ext cx="2346695" cy="396583"/>
              </a:xfrm>
              <a:prstGeom prst="rect">
                <a:avLst/>
              </a:prstGeom>
            </p:spPr>
            <p:txBody>
              <a:bodyPr wrap="square">
                <a:spAutoFit/>
                <a:scene3d>
                  <a:camera prst="orthographicFront"/>
                  <a:lightRig rig="threePt" dir="t"/>
                </a:scene3d>
                <a:sp3d contourW="12700"/>
              </a:bodyPr>
              <a:lstStyle/>
              <a:p>
                <a:pPr algn="ct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国际交流</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56" name="矩形 55">
                <a:extLst>
                  <a:ext uri="{FF2B5EF4-FFF2-40B4-BE49-F238E27FC236}">
                    <a16:creationId xmlns:a16="http://schemas.microsoft.com/office/drawing/2014/main" id="{9C0448D5-6401-444A-8663-03651BF9F77E}"/>
                  </a:ext>
                </a:extLst>
              </p:cNvPr>
              <p:cNvSpPr/>
              <p:nvPr/>
            </p:nvSpPr>
            <p:spPr>
              <a:xfrm>
                <a:off x="922533" y="4013152"/>
                <a:ext cx="3964489" cy="1061381"/>
              </a:xfrm>
              <a:prstGeom prst="rect">
                <a:avLst/>
              </a:prstGeom>
            </p:spPr>
            <p:txBody>
              <a:bodyPr wrap="square">
                <a:spAutoFit/>
              </a:bodyPr>
              <a:lstStyle/>
              <a:p>
                <a:pPr algn="just" defTabSz="457200">
                  <a:lnSpc>
                    <a:spcPct val="120000"/>
                  </a:lnSpc>
                </a:pPr>
                <a:r>
                  <a:rPr lang="zh-CN" altLang="zh-CN" b="1" dirty="0">
                    <a:latin typeface="微软雅黑" panose="020B0503020204020204" pitchFamily="34" charset="-122"/>
                    <a:ea typeface="微软雅黑" panose="020B0503020204020204" pitchFamily="34" charset="-122"/>
                  </a:rPr>
                  <a:t>缺乏一流学科发展的国际战略规划，对外拓展缺乏系统性，国际影响力还有待提高</a:t>
                </a:r>
                <a:endParaRPr lang="zh-CN" altLang="en-US" b="1" dirty="0">
                  <a:latin typeface="微软雅黑" panose="020B0503020204020204" pitchFamily="34" charset="-122"/>
                  <a:ea typeface="微软雅黑" panose="020B0503020204020204" pitchFamily="34" charset="-122"/>
                </a:endParaRPr>
              </a:p>
            </p:txBody>
          </p:sp>
        </p:grpSp>
        <p:sp>
          <p:nvSpPr>
            <p:cNvPr id="54" name="矩形 53">
              <a:extLst>
                <a:ext uri="{FF2B5EF4-FFF2-40B4-BE49-F238E27FC236}">
                  <a16:creationId xmlns:a16="http://schemas.microsoft.com/office/drawing/2014/main" id="{43AC77BA-6675-492B-91B2-A39620730699}"/>
                </a:ext>
              </a:extLst>
            </p:cNvPr>
            <p:cNvSpPr/>
            <p:nvPr/>
          </p:nvSpPr>
          <p:spPr>
            <a:xfrm>
              <a:off x="5638235" y="2185321"/>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57" name="组合 56">
            <a:extLst>
              <a:ext uri="{FF2B5EF4-FFF2-40B4-BE49-F238E27FC236}">
                <a16:creationId xmlns:a16="http://schemas.microsoft.com/office/drawing/2014/main" id="{55334D3D-17B2-48E6-AAD5-97ADCEFE4905}"/>
              </a:ext>
            </a:extLst>
          </p:cNvPr>
          <p:cNvGrpSpPr/>
          <p:nvPr/>
        </p:nvGrpSpPr>
        <p:grpSpPr>
          <a:xfrm>
            <a:off x="2408207" y="1746252"/>
            <a:ext cx="2241974" cy="396583"/>
            <a:chOff x="7968195" y="2075552"/>
            <a:chExt cx="2241974" cy="396583"/>
          </a:xfrm>
        </p:grpSpPr>
        <p:sp>
          <p:nvSpPr>
            <p:cNvPr id="68" name="矩形 67">
              <a:extLst>
                <a:ext uri="{FF2B5EF4-FFF2-40B4-BE49-F238E27FC236}">
                  <a16:creationId xmlns:a16="http://schemas.microsoft.com/office/drawing/2014/main" id="{333919FB-630E-4A6F-8EC8-15F49F48037F}"/>
                </a:ext>
              </a:extLst>
            </p:cNvPr>
            <p:cNvSpPr/>
            <p:nvPr/>
          </p:nvSpPr>
          <p:spPr>
            <a:xfrm>
              <a:off x="7968195" y="2075552"/>
              <a:ext cx="2241974" cy="396583"/>
            </a:xfrm>
            <a:prstGeom prst="rect">
              <a:avLst/>
            </a:prstGeom>
          </p:spPr>
          <p:txBody>
            <a:bodyPr wrap="square">
              <a:spAutoFit/>
              <a:scene3d>
                <a:camera prst="orthographicFront"/>
                <a:lightRig rig="threePt" dir="t"/>
              </a:scene3d>
              <a:sp3d contourW="12700"/>
            </a:bodyPr>
            <a:lstStyle/>
            <a:p>
              <a:pPr algn="ctr" defTabSz="457200">
                <a:lnSpc>
                  <a:spcPct val="120000"/>
                </a:lnSpc>
              </a:pPr>
              <a:endParaRPr lang="en-US" altLang="zh-CN" b="1" dirty="0">
                <a:solidFill>
                  <a:srgbClr val="C14F4E"/>
                </a:solidFill>
                <a:latin typeface="微软雅黑" panose="020B0503020204020204" pitchFamily="34" charset="-122"/>
                <a:ea typeface="微软雅黑" panose="020B0503020204020204" pitchFamily="34" charset="-122"/>
              </a:endParaRPr>
            </a:p>
          </p:txBody>
        </p:sp>
        <p:sp>
          <p:nvSpPr>
            <p:cNvPr id="67" name="矩形 66">
              <a:extLst>
                <a:ext uri="{FF2B5EF4-FFF2-40B4-BE49-F238E27FC236}">
                  <a16:creationId xmlns:a16="http://schemas.microsoft.com/office/drawing/2014/main" id="{4E0A7B47-0AC5-4B18-BE5E-0D0FDC3C2461}"/>
                </a:ext>
              </a:extLst>
            </p:cNvPr>
            <p:cNvSpPr/>
            <p:nvPr/>
          </p:nvSpPr>
          <p:spPr>
            <a:xfrm>
              <a:off x="9807823" y="2198464"/>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grpSp>
        <p:nvGrpSpPr>
          <p:cNvPr id="70" name="组合 69">
            <a:extLst>
              <a:ext uri="{FF2B5EF4-FFF2-40B4-BE49-F238E27FC236}">
                <a16:creationId xmlns:a16="http://schemas.microsoft.com/office/drawing/2014/main" id="{47B5C276-8802-453D-94E1-4E55EFFF3FB7}"/>
              </a:ext>
            </a:extLst>
          </p:cNvPr>
          <p:cNvGrpSpPr/>
          <p:nvPr/>
        </p:nvGrpSpPr>
        <p:grpSpPr>
          <a:xfrm>
            <a:off x="184321" y="5034676"/>
            <a:ext cx="5488163" cy="1062459"/>
            <a:chOff x="4645085" y="2087954"/>
            <a:chExt cx="5488163" cy="1062459"/>
          </a:xfrm>
        </p:grpSpPr>
        <p:grpSp>
          <p:nvGrpSpPr>
            <p:cNvPr id="71" name="组合 70">
              <a:extLst>
                <a:ext uri="{FF2B5EF4-FFF2-40B4-BE49-F238E27FC236}">
                  <a16:creationId xmlns:a16="http://schemas.microsoft.com/office/drawing/2014/main" id="{F5BC3010-AFDF-4D6B-8032-87719304AB09}"/>
                </a:ext>
              </a:extLst>
            </p:cNvPr>
            <p:cNvGrpSpPr/>
            <p:nvPr/>
          </p:nvGrpSpPr>
          <p:grpSpPr>
            <a:xfrm>
              <a:off x="4645085" y="2087954"/>
              <a:ext cx="5488163" cy="1062459"/>
              <a:chOff x="-411265" y="3628971"/>
              <a:chExt cx="5488163" cy="1062459"/>
            </a:xfrm>
          </p:grpSpPr>
          <p:sp>
            <p:nvSpPr>
              <p:cNvPr id="73" name="矩形 72">
                <a:extLst>
                  <a:ext uri="{FF2B5EF4-FFF2-40B4-BE49-F238E27FC236}">
                    <a16:creationId xmlns:a16="http://schemas.microsoft.com/office/drawing/2014/main" id="{58B194F5-8EC1-4970-866B-8D6282FF19A2}"/>
                  </a:ext>
                </a:extLst>
              </p:cNvPr>
              <p:cNvSpPr/>
              <p:nvPr/>
            </p:nvSpPr>
            <p:spPr>
              <a:xfrm>
                <a:off x="2834924" y="3628971"/>
                <a:ext cx="2241974" cy="396583"/>
              </a:xfrm>
              <a:prstGeom prst="rect">
                <a:avLst/>
              </a:prstGeom>
            </p:spPr>
            <p:txBody>
              <a:bodyPr wrap="square">
                <a:spAutoFit/>
                <a:scene3d>
                  <a:camera prst="orthographicFront"/>
                  <a:lightRig rig="threePt" dir="t"/>
                </a:scene3d>
                <a:sp3d contourW="12700"/>
              </a:bodyPr>
              <a:lstStyle/>
              <a:p>
                <a:pPr algn="ct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人才培养</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74" name="矩形 73">
                <a:extLst>
                  <a:ext uri="{FF2B5EF4-FFF2-40B4-BE49-F238E27FC236}">
                    <a16:creationId xmlns:a16="http://schemas.microsoft.com/office/drawing/2014/main" id="{7D020F13-EAB6-40EB-BFA6-3859DC1E03B6}"/>
                  </a:ext>
                </a:extLst>
              </p:cNvPr>
              <p:cNvSpPr/>
              <p:nvPr/>
            </p:nvSpPr>
            <p:spPr>
              <a:xfrm>
                <a:off x="-411265" y="3962448"/>
                <a:ext cx="5162738" cy="728982"/>
              </a:xfrm>
              <a:prstGeom prst="rect">
                <a:avLst/>
              </a:prstGeom>
            </p:spPr>
            <p:txBody>
              <a:bodyPr wrap="square">
                <a:spAutoFit/>
              </a:bodyPr>
              <a:lstStyle/>
              <a:p>
                <a:pPr algn="r" defTabSz="457200">
                  <a:lnSpc>
                    <a:spcPct val="120000"/>
                  </a:lnSpc>
                </a:pPr>
                <a:r>
                  <a:rPr lang="zh-CN" altLang="zh-CN" b="1" dirty="0">
                    <a:latin typeface="微软雅黑" panose="020B0503020204020204" pitchFamily="34" charset="-122"/>
                    <a:ea typeface="微软雅黑" panose="020B0503020204020204" pitchFamily="34" charset="-122"/>
                  </a:rPr>
                  <a:t>目标明确，但培养模式和个性化方案不够充足，难以满足国家发展的多样性需求</a:t>
                </a:r>
                <a:endParaRPr lang="zh-CN" altLang="en-US" sz="1400" b="1" dirty="0">
                  <a:solidFill>
                    <a:srgbClr val="30333F"/>
                  </a:solidFill>
                  <a:latin typeface="微软雅黑" panose="020B0503020204020204" pitchFamily="34" charset="-122"/>
                  <a:ea typeface="微软雅黑" panose="020B0503020204020204" pitchFamily="34" charset="-122"/>
                </a:endParaRPr>
              </a:p>
            </p:txBody>
          </p:sp>
        </p:grpSp>
        <p:sp>
          <p:nvSpPr>
            <p:cNvPr id="72" name="矩形 71">
              <a:extLst>
                <a:ext uri="{FF2B5EF4-FFF2-40B4-BE49-F238E27FC236}">
                  <a16:creationId xmlns:a16="http://schemas.microsoft.com/office/drawing/2014/main" id="{24769166-BBB7-4D87-9F6C-4622B9158DCB}"/>
                </a:ext>
              </a:extLst>
            </p:cNvPr>
            <p:cNvSpPr/>
            <p:nvPr/>
          </p:nvSpPr>
          <p:spPr>
            <a:xfrm>
              <a:off x="9807823" y="2198464"/>
              <a:ext cx="251112" cy="222967"/>
            </a:xfrm>
            <a:prstGeom prst="rect">
              <a:avLst/>
            </a:prstGeom>
            <a:solidFill>
              <a:srgbClr val="C14F4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47" name="矩形 46">
            <a:extLst>
              <a:ext uri="{FF2B5EF4-FFF2-40B4-BE49-F238E27FC236}">
                <a16:creationId xmlns:a16="http://schemas.microsoft.com/office/drawing/2014/main" id="{0FAC86E5-2C0E-644E-8017-41B35E12A945}"/>
              </a:ext>
            </a:extLst>
          </p:cNvPr>
          <p:cNvSpPr/>
          <p:nvPr/>
        </p:nvSpPr>
        <p:spPr>
          <a:xfrm>
            <a:off x="740606" y="505010"/>
            <a:ext cx="7265570" cy="825419"/>
          </a:xfrm>
          <a:prstGeom prst="rect">
            <a:avLst/>
          </a:prstGeom>
        </p:spPr>
        <p:txBody>
          <a:bodyPr wrap="square">
            <a:spAutoFit/>
          </a:bodyPr>
          <a:lstStyle/>
          <a:p>
            <a:pPr lvl="0">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3.1</a:t>
            </a:r>
            <a:r>
              <a:rPr lang="zh-CN" altLang="en-US" sz="3600" b="1" dirty="0">
                <a:solidFill>
                  <a:srgbClr val="8A0000"/>
                </a:solidFill>
                <a:latin typeface="微软雅黑" panose="020B0503020204020204" pitchFamily="34" charset="-122"/>
                <a:ea typeface="微软雅黑" panose="020B0503020204020204" pitchFamily="34" charset="-122"/>
              </a:rPr>
              <a:t> 存在的问题</a:t>
            </a:r>
          </a:p>
        </p:txBody>
      </p:sp>
      <p:sp>
        <p:nvSpPr>
          <p:cNvPr id="48" name="矩形 47">
            <a:extLst>
              <a:ext uri="{FF2B5EF4-FFF2-40B4-BE49-F238E27FC236}">
                <a16:creationId xmlns:a16="http://schemas.microsoft.com/office/drawing/2014/main" id="{430675E1-34DC-1648-A5BF-8E68F3679AAE}"/>
              </a:ext>
            </a:extLst>
          </p:cNvPr>
          <p:cNvSpPr/>
          <p:nvPr/>
        </p:nvSpPr>
        <p:spPr>
          <a:xfrm>
            <a:off x="775238" y="1746252"/>
            <a:ext cx="3472597" cy="1066574"/>
          </a:xfrm>
          <a:prstGeom prst="rect">
            <a:avLst/>
          </a:prstGeom>
        </p:spPr>
        <p:txBody>
          <a:bodyPr wrap="square">
            <a:spAutoFit/>
            <a:scene3d>
              <a:camera prst="orthographicFront"/>
              <a:lightRig rig="threePt" dir="t"/>
            </a:scene3d>
            <a:sp3d contourW="12700"/>
          </a:bodyPr>
          <a:lstStyle/>
          <a:p>
            <a:pPr defTabSz="457200">
              <a:lnSpc>
                <a:spcPct val="120000"/>
              </a:lnSpc>
            </a:pPr>
            <a:r>
              <a:rPr lang="zh-CN" altLang="en-US" b="1" dirty="0">
                <a:solidFill>
                  <a:srgbClr val="C00000"/>
                </a:solidFill>
                <a:latin typeface="微软雅黑" panose="020B0503020204020204" pitchFamily="34" charset="-122"/>
                <a:ea typeface="微软雅黑" panose="020B0503020204020204" pitchFamily="34" charset="-122"/>
              </a:rPr>
              <a:t>学科内涵</a:t>
            </a:r>
            <a:r>
              <a:rPr lang="zh-CN" altLang="zh-CN" b="1" dirty="0">
                <a:latin typeface="微软雅黑" panose="020B0503020204020204" pitchFamily="34" charset="-122"/>
                <a:ea typeface="微软雅黑" panose="020B0503020204020204" pitchFamily="34" charset="-122"/>
              </a:rPr>
              <a:t>得到丰富，但对新时期外语学科发展的定位、转型和改革力度不够、创新不足</a:t>
            </a:r>
            <a:endParaRPr lang="en-US" altLang="zh-CN" b="1"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795884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screen">
            <a:extLst>
              <a:ext uri="{28A0092B-C50C-407E-A947-70E740481C1C}">
                <a14:useLocalDpi xmlns:a14="http://schemas.microsoft.com/office/drawing/2010/main" val="0"/>
              </a:ext>
            </a:extLst>
          </a:blip>
          <a:srcRect b="18889"/>
          <a:stretch>
            <a:fillRect/>
          </a:stretch>
        </p:blipFill>
        <p:spPr>
          <a:xfrm>
            <a:off x="0" y="1303676"/>
            <a:ext cx="12179993" cy="5562600"/>
          </a:xfrm>
          <a:prstGeom prst="rect">
            <a:avLst/>
          </a:prstGeom>
        </p:spPr>
      </p:pic>
      <p:sp>
        <p:nvSpPr>
          <p:cNvPr id="12" name="矩形 11"/>
          <p:cNvSpPr/>
          <p:nvPr/>
        </p:nvSpPr>
        <p:spPr>
          <a:xfrm>
            <a:off x="-12007" y="1303676"/>
            <a:ext cx="12192000" cy="5554324"/>
          </a:xfrm>
          <a:prstGeom prst="rect">
            <a:avLst/>
          </a:prstGeom>
          <a:solidFill>
            <a:srgbClr val="8A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ísľiḍè"/>
          <p:cNvSpPr/>
          <p:nvPr/>
        </p:nvSpPr>
        <p:spPr bwMode="auto">
          <a:xfrm>
            <a:off x="1748607" y="1574795"/>
            <a:ext cx="9211757" cy="4147153"/>
          </a:xfrm>
          <a:custGeom>
            <a:avLst/>
            <a:gdLst>
              <a:gd name="T0" fmla="*/ 15472 w 16326"/>
              <a:gd name="T1" fmla="*/ 1370 h 7349"/>
              <a:gd name="T2" fmla="*/ 14687 w 16326"/>
              <a:gd name="T3" fmla="*/ 2460 h 7349"/>
              <a:gd name="T4" fmla="*/ 13791 w 16326"/>
              <a:gd name="T5" fmla="*/ 3442 h 7349"/>
              <a:gd name="T6" fmla="*/ 12787 w 16326"/>
              <a:gd name="T7" fmla="*/ 4315 h 7349"/>
              <a:gd name="T8" fmla="*/ 11678 w 16326"/>
              <a:gd name="T9" fmla="*/ 5074 h 7349"/>
              <a:gd name="T10" fmla="*/ 10687 w 16326"/>
              <a:gd name="T11" fmla="*/ 5615 h 7349"/>
              <a:gd name="T12" fmla="*/ 9629 w 16326"/>
              <a:gd name="T13" fmla="*/ 6078 h 7349"/>
              <a:gd name="T14" fmla="*/ 8507 w 16326"/>
              <a:gd name="T15" fmla="*/ 6461 h 7349"/>
              <a:gd name="T16" fmla="*/ 7323 w 16326"/>
              <a:gd name="T17" fmla="*/ 6764 h 7349"/>
              <a:gd name="T18" fmla="*/ 5745 w 16326"/>
              <a:gd name="T19" fmla="*/ 7032 h 7349"/>
              <a:gd name="T20" fmla="*/ 3859 w 16326"/>
              <a:gd name="T21" fmla="*/ 7172 h 7349"/>
              <a:gd name="T22" fmla="*/ 2296 w 16326"/>
              <a:gd name="T23" fmla="*/ 7156 h 7349"/>
              <a:gd name="T24" fmla="*/ 1184 w 16326"/>
              <a:gd name="T25" fmla="*/ 7069 h 7349"/>
              <a:gd name="T26" fmla="*/ 625 w 16326"/>
              <a:gd name="T27" fmla="*/ 6982 h 7349"/>
              <a:gd name="T28" fmla="*/ 594 w 16326"/>
              <a:gd name="T29" fmla="*/ 6886 h 7349"/>
              <a:gd name="T30" fmla="*/ 536 w 16326"/>
              <a:gd name="T31" fmla="*/ 6806 h 7349"/>
              <a:gd name="T32" fmla="*/ 456 w 16326"/>
              <a:gd name="T33" fmla="*/ 6748 h 7349"/>
              <a:gd name="T34" fmla="*/ 360 w 16326"/>
              <a:gd name="T35" fmla="*/ 6718 h 7349"/>
              <a:gd name="T36" fmla="*/ 251 w 16326"/>
              <a:gd name="T37" fmla="*/ 6721 h 7349"/>
              <a:gd name="T38" fmla="*/ 151 w 16326"/>
              <a:gd name="T39" fmla="*/ 6760 h 7349"/>
              <a:gd name="T40" fmla="*/ 71 w 16326"/>
              <a:gd name="T41" fmla="*/ 6830 h 7349"/>
              <a:gd name="T42" fmla="*/ 19 w 16326"/>
              <a:gd name="T43" fmla="*/ 6921 h 7349"/>
              <a:gd name="T44" fmla="*/ 0 w 16326"/>
              <a:gd name="T45" fmla="*/ 7030 h 7349"/>
              <a:gd name="T46" fmla="*/ 19 w 16326"/>
              <a:gd name="T47" fmla="*/ 7138 h 7349"/>
              <a:gd name="T48" fmla="*/ 71 w 16326"/>
              <a:gd name="T49" fmla="*/ 7231 h 7349"/>
              <a:gd name="T50" fmla="*/ 151 w 16326"/>
              <a:gd name="T51" fmla="*/ 7299 h 7349"/>
              <a:gd name="T52" fmla="*/ 251 w 16326"/>
              <a:gd name="T53" fmla="*/ 7338 h 7349"/>
              <a:gd name="T54" fmla="*/ 384 w 16326"/>
              <a:gd name="T55" fmla="*/ 7337 h 7349"/>
              <a:gd name="T56" fmla="*/ 520 w 16326"/>
              <a:gd name="T57" fmla="*/ 7267 h 7349"/>
              <a:gd name="T58" fmla="*/ 629 w 16326"/>
              <a:gd name="T59" fmla="*/ 7167 h 7349"/>
              <a:gd name="T60" fmla="*/ 1409 w 16326"/>
              <a:gd name="T61" fmla="*/ 7262 h 7349"/>
              <a:gd name="T62" fmla="*/ 2360 w 16326"/>
              <a:gd name="T63" fmla="*/ 7329 h 7349"/>
              <a:gd name="T64" fmla="*/ 3294 w 16326"/>
              <a:gd name="T65" fmla="*/ 7349 h 7349"/>
              <a:gd name="T66" fmla="*/ 4558 w 16326"/>
              <a:gd name="T67" fmla="*/ 7310 h 7349"/>
              <a:gd name="T68" fmla="*/ 5300 w 16326"/>
              <a:gd name="T69" fmla="*/ 7251 h 7349"/>
              <a:gd name="T70" fmla="*/ 6074 w 16326"/>
              <a:gd name="T71" fmla="*/ 7158 h 7349"/>
              <a:gd name="T72" fmla="*/ 7003 w 16326"/>
              <a:gd name="T73" fmla="*/ 7002 h 7349"/>
              <a:gd name="T74" fmla="*/ 8218 w 16326"/>
              <a:gd name="T75" fmla="*/ 6718 h 7349"/>
              <a:gd name="T76" fmla="*/ 9372 w 16326"/>
              <a:gd name="T77" fmla="*/ 6354 h 7349"/>
              <a:gd name="T78" fmla="*/ 10463 w 16326"/>
              <a:gd name="T79" fmla="*/ 5909 h 7349"/>
              <a:gd name="T80" fmla="*/ 11485 w 16326"/>
              <a:gd name="T81" fmla="*/ 5385 h 7349"/>
              <a:gd name="T82" fmla="*/ 12580 w 16326"/>
              <a:gd name="T83" fmla="*/ 4681 h 7349"/>
              <a:gd name="T84" fmla="*/ 13630 w 16326"/>
              <a:gd name="T85" fmla="*/ 3828 h 7349"/>
              <a:gd name="T86" fmla="*/ 14572 w 16326"/>
              <a:gd name="T87" fmla="*/ 2861 h 7349"/>
              <a:gd name="T88" fmla="*/ 15402 w 16326"/>
              <a:gd name="T89" fmla="*/ 1786 h 7349"/>
              <a:gd name="T90" fmla="*/ 16248 w 16326"/>
              <a:gd name="T91" fmla="*/ 1047 h 7349"/>
              <a:gd name="T92" fmla="*/ 246 w 16326"/>
              <a:gd name="T93" fmla="*/ 7157 h 7349"/>
              <a:gd name="T94" fmla="*/ 181 w 16326"/>
              <a:gd name="T95" fmla="*/ 7086 h 7349"/>
              <a:gd name="T96" fmla="*/ 177 w 16326"/>
              <a:gd name="T97" fmla="*/ 6987 h 7349"/>
              <a:gd name="T98" fmla="*/ 234 w 16326"/>
              <a:gd name="T99" fmla="*/ 6909 h 7349"/>
              <a:gd name="T100" fmla="*/ 330 w 16326"/>
              <a:gd name="T101" fmla="*/ 6885 h 7349"/>
              <a:gd name="T102" fmla="*/ 417 w 16326"/>
              <a:gd name="T103" fmla="*/ 6927 h 7349"/>
              <a:gd name="T104" fmla="*/ 459 w 16326"/>
              <a:gd name="T105" fmla="*/ 7015 h 7349"/>
              <a:gd name="T106" fmla="*/ 436 w 16326"/>
              <a:gd name="T107" fmla="*/ 7111 h 7349"/>
              <a:gd name="T108" fmla="*/ 358 w 16326"/>
              <a:gd name="T109" fmla="*/ 7168 h 7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26" h="7349">
                <a:moveTo>
                  <a:pt x="16326" y="0"/>
                </a:moveTo>
                <a:lnTo>
                  <a:pt x="15522" y="676"/>
                </a:lnTo>
                <a:lnTo>
                  <a:pt x="15871" y="700"/>
                </a:lnTo>
                <a:lnTo>
                  <a:pt x="15775" y="870"/>
                </a:lnTo>
                <a:lnTo>
                  <a:pt x="15676" y="1039"/>
                </a:lnTo>
                <a:lnTo>
                  <a:pt x="15575" y="1206"/>
                </a:lnTo>
                <a:lnTo>
                  <a:pt x="15472" y="1370"/>
                </a:lnTo>
                <a:lnTo>
                  <a:pt x="15367" y="1532"/>
                </a:lnTo>
                <a:lnTo>
                  <a:pt x="15260" y="1692"/>
                </a:lnTo>
                <a:lnTo>
                  <a:pt x="15150" y="1850"/>
                </a:lnTo>
                <a:lnTo>
                  <a:pt x="15037" y="2006"/>
                </a:lnTo>
                <a:lnTo>
                  <a:pt x="14923" y="2159"/>
                </a:lnTo>
                <a:lnTo>
                  <a:pt x="14806" y="2310"/>
                </a:lnTo>
                <a:lnTo>
                  <a:pt x="14687" y="2460"/>
                </a:lnTo>
                <a:lnTo>
                  <a:pt x="14566" y="2607"/>
                </a:lnTo>
                <a:lnTo>
                  <a:pt x="14442" y="2752"/>
                </a:lnTo>
                <a:lnTo>
                  <a:pt x="14317" y="2894"/>
                </a:lnTo>
                <a:lnTo>
                  <a:pt x="14188" y="3035"/>
                </a:lnTo>
                <a:lnTo>
                  <a:pt x="14059" y="3172"/>
                </a:lnTo>
                <a:lnTo>
                  <a:pt x="13926" y="3308"/>
                </a:lnTo>
                <a:lnTo>
                  <a:pt x="13791" y="3442"/>
                </a:lnTo>
                <a:lnTo>
                  <a:pt x="13655" y="3573"/>
                </a:lnTo>
                <a:lnTo>
                  <a:pt x="13516" y="3703"/>
                </a:lnTo>
                <a:lnTo>
                  <a:pt x="13374" y="3830"/>
                </a:lnTo>
                <a:lnTo>
                  <a:pt x="13231" y="3955"/>
                </a:lnTo>
                <a:lnTo>
                  <a:pt x="13085" y="4077"/>
                </a:lnTo>
                <a:lnTo>
                  <a:pt x="12937" y="4197"/>
                </a:lnTo>
                <a:lnTo>
                  <a:pt x="12787" y="4315"/>
                </a:lnTo>
                <a:lnTo>
                  <a:pt x="12635" y="4431"/>
                </a:lnTo>
                <a:lnTo>
                  <a:pt x="12481" y="4544"/>
                </a:lnTo>
                <a:lnTo>
                  <a:pt x="12325" y="4654"/>
                </a:lnTo>
                <a:lnTo>
                  <a:pt x="12166" y="4763"/>
                </a:lnTo>
                <a:lnTo>
                  <a:pt x="12006" y="4869"/>
                </a:lnTo>
                <a:lnTo>
                  <a:pt x="11842" y="4973"/>
                </a:lnTo>
                <a:lnTo>
                  <a:pt x="11678" y="5074"/>
                </a:lnTo>
                <a:lnTo>
                  <a:pt x="11540" y="5157"/>
                </a:lnTo>
                <a:lnTo>
                  <a:pt x="11402" y="5237"/>
                </a:lnTo>
                <a:lnTo>
                  <a:pt x="11262" y="5315"/>
                </a:lnTo>
                <a:lnTo>
                  <a:pt x="11120" y="5393"/>
                </a:lnTo>
                <a:lnTo>
                  <a:pt x="10977" y="5468"/>
                </a:lnTo>
                <a:lnTo>
                  <a:pt x="10833" y="5543"/>
                </a:lnTo>
                <a:lnTo>
                  <a:pt x="10687" y="5615"/>
                </a:lnTo>
                <a:lnTo>
                  <a:pt x="10540" y="5686"/>
                </a:lnTo>
                <a:lnTo>
                  <a:pt x="10391" y="5755"/>
                </a:lnTo>
                <a:lnTo>
                  <a:pt x="10243" y="5822"/>
                </a:lnTo>
                <a:lnTo>
                  <a:pt x="10090" y="5889"/>
                </a:lnTo>
                <a:lnTo>
                  <a:pt x="9938" y="5953"/>
                </a:lnTo>
                <a:lnTo>
                  <a:pt x="9784" y="6016"/>
                </a:lnTo>
                <a:lnTo>
                  <a:pt x="9629" y="6078"/>
                </a:lnTo>
                <a:lnTo>
                  <a:pt x="9473" y="6137"/>
                </a:lnTo>
                <a:lnTo>
                  <a:pt x="9315" y="6195"/>
                </a:lnTo>
                <a:lnTo>
                  <a:pt x="9156" y="6252"/>
                </a:lnTo>
                <a:lnTo>
                  <a:pt x="8996" y="6306"/>
                </a:lnTo>
                <a:lnTo>
                  <a:pt x="8834" y="6359"/>
                </a:lnTo>
                <a:lnTo>
                  <a:pt x="8671" y="6411"/>
                </a:lnTo>
                <a:lnTo>
                  <a:pt x="8507" y="6461"/>
                </a:lnTo>
                <a:lnTo>
                  <a:pt x="8342" y="6509"/>
                </a:lnTo>
                <a:lnTo>
                  <a:pt x="8174" y="6556"/>
                </a:lnTo>
                <a:lnTo>
                  <a:pt x="8007" y="6601"/>
                </a:lnTo>
                <a:lnTo>
                  <a:pt x="7838" y="6644"/>
                </a:lnTo>
                <a:lnTo>
                  <a:pt x="7667" y="6686"/>
                </a:lnTo>
                <a:lnTo>
                  <a:pt x="7496" y="6727"/>
                </a:lnTo>
                <a:lnTo>
                  <a:pt x="7323" y="6764"/>
                </a:lnTo>
                <a:lnTo>
                  <a:pt x="7149" y="6801"/>
                </a:lnTo>
                <a:lnTo>
                  <a:pt x="6974" y="6836"/>
                </a:lnTo>
                <a:lnTo>
                  <a:pt x="6798" y="6869"/>
                </a:lnTo>
                <a:lnTo>
                  <a:pt x="6620" y="6901"/>
                </a:lnTo>
                <a:lnTo>
                  <a:pt x="6325" y="6950"/>
                </a:lnTo>
                <a:lnTo>
                  <a:pt x="6033" y="6993"/>
                </a:lnTo>
                <a:lnTo>
                  <a:pt x="5745" y="7032"/>
                </a:lnTo>
                <a:lnTo>
                  <a:pt x="5460" y="7064"/>
                </a:lnTo>
                <a:lnTo>
                  <a:pt x="5180" y="7093"/>
                </a:lnTo>
                <a:lnTo>
                  <a:pt x="4905" y="7116"/>
                </a:lnTo>
                <a:lnTo>
                  <a:pt x="4636" y="7136"/>
                </a:lnTo>
                <a:lnTo>
                  <a:pt x="4370" y="7152"/>
                </a:lnTo>
                <a:lnTo>
                  <a:pt x="4112" y="7163"/>
                </a:lnTo>
                <a:lnTo>
                  <a:pt x="3859" y="7172"/>
                </a:lnTo>
                <a:lnTo>
                  <a:pt x="3613" y="7178"/>
                </a:lnTo>
                <a:lnTo>
                  <a:pt x="3374" y="7180"/>
                </a:lnTo>
                <a:lnTo>
                  <a:pt x="3142" y="7180"/>
                </a:lnTo>
                <a:lnTo>
                  <a:pt x="2918" y="7177"/>
                </a:lnTo>
                <a:lnTo>
                  <a:pt x="2702" y="7171"/>
                </a:lnTo>
                <a:lnTo>
                  <a:pt x="2495" y="7164"/>
                </a:lnTo>
                <a:lnTo>
                  <a:pt x="2296" y="7156"/>
                </a:lnTo>
                <a:lnTo>
                  <a:pt x="2106" y="7146"/>
                </a:lnTo>
                <a:lnTo>
                  <a:pt x="1926" y="7135"/>
                </a:lnTo>
                <a:lnTo>
                  <a:pt x="1756" y="7122"/>
                </a:lnTo>
                <a:lnTo>
                  <a:pt x="1597" y="7110"/>
                </a:lnTo>
                <a:lnTo>
                  <a:pt x="1448" y="7097"/>
                </a:lnTo>
                <a:lnTo>
                  <a:pt x="1310" y="7083"/>
                </a:lnTo>
                <a:lnTo>
                  <a:pt x="1184" y="7069"/>
                </a:lnTo>
                <a:lnTo>
                  <a:pt x="1068" y="7056"/>
                </a:lnTo>
                <a:lnTo>
                  <a:pt x="966" y="7044"/>
                </a:lnTo>
                <a:lnTo>
                  <a:pt x="877" y="7033"/>
                </a:lnTo>
                <a:lnTo>
                  <a:pt x="799" y="7021"/>
                </a:lnTo>
                <a:lnTo>
                  <a:pt x="685" y="7005"/>
                </a:lnTo>
                <a:lnTo>
                  <a:pt x="628" y="6996"/>
                </a:lnTo>
                <a:lnTo>
                  <a:pt x="625" y="6982"/>
                </a:lnTo>
                <a:lnTo>
                  <a:pt x="622" y="6966"/>
                </a:lnTo>
                <a:lnTo>
                  <a:pt x="619" y="6952"/>
                </a:lnTo>
                <a:lnTo>
                  <a:pt x="615" y="6939"/>
                </a:lnTo>
                <a:lnTo>
                  <a:pt x="611" y="6924"/>
                </a:lnTo>
                <a:lnTo>
                  <a:pt x="606" y="6911"/>
                </a:lnTo>
                <a:lnTo>
                  <a:pt x="600" y="6898"/>
                </a:lnTo>
                <a:lnTo>
                  <a:pt x="594" y="6886"/>
                </a:lnTo>
                <a:lnTo>
                  <a:pt x="588" y="6873"/>
                </a:lnTo>
                <a:lnTo>
                  <a:pt x="580" y="6861"/>
                </a:lnTo>
                <a:lnTo>
                  <a:pt x="572" y="6849"/>
                </a:lnTo>
                <a:lnTo>
                  <a:pt x="564" y="6838"/>
                </a:lnTo>
                <a:lnTo>
                  <a:pt x="555" y="6827"/>
                </a:lnTo>
                <a:lnTo>
                  <a:pt x="546" y="6816"/>
                </a:lnTo>
                <a:lnTo>
                  <a:pt x="536" y="6806"/>
                </a:lnTo>
                <a:lnTo>
                  <a:pt x="525" y="6796"/>
                </a:lnTo>
                <a:lnTo>
                  <a:pt x="515" y="6787"/>
                </a:lnTo>
                <a:lnTo>
                  <a:pt x="504" y="6779"/>
                </a:lnTo>
                <a:lnTo>
                  <a:pt x="493" y="6770"/>
                </a:lnTo>
                <a:lnTo>
                  <a:pt x="481" y="6762"/>
                </a:lnTo>
                <a:lnTo>
                  <a:pt x="468" y="6755"/>
                </a:lnTo>
                <a:lnTo>
                  <a:pt x="456" y="6748"/>
                </a:lnTo>
                <a:lnTo>
                  <a:pt x="443" y="6742"/>
                </a:lnTo>
                <a:lnTo>
                  <a:pt x="430" y="6737"/>
                </a:lnTo>
                <a:lnTo>
                  <a:pt x="416" y="6732"/>
                </a:lnTo>
                <a:lnTo>
                  <a:pt x="403" y="6728"/>
                </a:lnTo>
                <a:lnTo>
                  <a:pt x="389" y="6723"/>
                </a:lnTo>
                <a:lnTo>
                  <a:pt x="374" y="6720"/>
                </a:lnTo>
                <a:lnTo>
                  <a:pt x="360" y="6718"/>
                </a:lnTo>
                <a:lnTo>
                  <a:pt x="345" y="6716"/>
                </a:lnTo>
                <a:lnTo>
                  <a:pt x="330" y="6715"/>
                </a:lnTo>
                <a:lnTo>
                  <a:pt x="315" y="6715"/>
                </a:lnTo>
                <a:lnTo>
                  <a:pt x="299" y="6715"/>
                </a:lnTo>
                <a:lnTo>
                  <a:pt x="283" y="6716"/>
                </a:lnTo>
                <a:lnTo>
                  <a:pt x="267" y="6718"/>
                </a:lnTo>
                <a:lnTo>
                  <a:pt x="251" y="6721"/>
                </a:lnTo>
                <a:lnTo>
                  <a:pt x="236" y="6724"/>
                </a:lnTo>
                <a:lnTo>
                  <a:pt x="221" y="6729"/>
                </a:lnTo>
                <a:lnTo>
                  <a:pt x="206" y="6734"/>
                </a:lnTo>
                <a:lnTo>
                  <a:pt x="192" y="6740"/>
                </a:lnTo>
                <a:lnTo>
                  <a:pt x="179" y="6746"/>
                </a:lnTo>
                <a:lnTo>
                  <a:pt x="164" y="6753"/>
                </a:lnTo>
                <a:lnTo>
                  <a:pt x="151" y="6760"/>
                </a:lnTo>
                <a:lnTo>
                  <a:pt x="139" y="6768"/>
                </a:lnTo>
                <a:lnTo>
                  <a:pt x="127" y="6778"/>
                </a:lnTo>
                <a:lnTo>
                  <a:pt x="114" y="6787"/>
                </a:lnTo>
                <a:lnTo>
                  <a:pt x="103" y="6797"/>
                </a:lnTo>
                <a:lnTo>
                  <a:pt x="92" y="6807"/>
                </a:lnTo>
                <a:lnTo>
                  <a:pt x="82" y="6817"/>
                </a:lnTo>
                <a:lnTo>
                  <a:pt x="71" y="6830"/>
                </a:lnTo>
                <a:lnTo>
                  <a:pt x="62" y="6841"/>
                </a:lnTo>
                <a:lnTo>
                  <a:pt x="54" y="6853"/>
                </a:lnTo>
                <a:lnTo>
                  <a:pt x="46" y="6866"/>
                </a:lnTo>
                <a:lnTo>
                  <a:pt x="38" y="6880"/>
                </a:lnTo>
                <a:lnTo>
                  <a:pt x="31" y="6893"/>
                </a:lnTo>
                <a:lnTo>
                  <a:pt x="24" y="6907"/>
                </a:lnTo>
                <a:lnTo>
                  <a:pt x="19" y="6921"/>
                </a:lnTo>
                <a:lnTo>
                  <a:pt x="14" y="6936"/>
                </a:lnTo>
                <a:lnTo>
                  <a:pt x="10" y="6951"/>
                </a:lnTo>
                <a:lnTo>
                  <a:pt x="6" y="6966"/>
                </a:lnTo>
                <a:lnTo>
                  <a:pt x="4" y="6982"/>
                </a:lnTo>
                <a:lnTo>
                  <a:pt x="2" y="6997"/>
                </a:lnTo>
                <a:lnTo>
                  <a:pt x="0" y="7013"/>
                </a:lnTo>
                <a:lnTo>
                  <a:pt x="0" y="7030"/>
                </a:lnTo>
                <a:lnTo>
                  <a:pt x="0" y="7046"/>
                </a:lnTo>
                <a:lnTo>
                  <a:pt x="2" y="7062"/>
                </a:lnTo>
                <a:lnTo>
                  <a:pt x="4" y="7078"/>
                </a:lnTo>
                <a:lnTo>
                  <a:pt x="6" y="7093"/>
                </a:lnTo>
                <a:lnTo>
                  <a:pt x="10" y="7108"/>
                </a:lnTo>
                <a:lnTo>
                  <a:pt x="14" y="7123"/>
                </a:lnTo>
                <a:lnTo>
                  <a:pt x="19" y="7138"/>
                </a:lnTo>
                <a:lnTo>
                  <a:pt x="24" y="7152"/>
                </a:lnTo>
                <a:lnTo>
                  <a:pt x="31" y="7166"/>
                </a:lnTo>
                <a:lnTo>
                  <a:pt x="38" y="7180"/>
                </a:lnTo>
                <a:lnTo>
                  <a:pt x="46" y="7193"/>
                </a:lnTo>
                <a:lnTo>
                  <a:pt x="54" y="7206"/>
                </a:lnTo>
                <a:lnTo>
                  <a:pt x="62" y="7218"/>
                </a:lnTo>
                <a:lnTo>
                  <a:pt x="71" y="7231"/>
                </a:lnTo>
                <a:lnTo>
                  <a:pt x="82" y="7242"/>
                </a:lnTo>
                <a:lnTo>
                  <a:pt x="92" y="7253"/>
                </a:lnTo>
                <a:lnTo>
                  <a:pt x="103" y="7263"/>
                </a:lnTo>
                <a:lnTo>
                  <a:pt x="114" y="7272"/>
                </a:lnTo>
                <a:lnTo>
                  <a:pt x="127" y="7283"/>
                </a:lnTo>
                <a:lnTo>
                  <a:pt x="139" y="7291"/>
                </a:lnTo>
                <a:lnTo>
                  <a:pt x="151" y="7299"/>
                </a:lnTo>
                <a:lnTo>
                  <a:pt x="164" y="7307"/>
                </a:lnTo>
                <a:lnTo>
                  <a:pt x="179" y="7313"/>
                </a:lnTo>
                <a:lnTo>
                  <a:pt x="192" y="7320"/>
                </a:lnTo>
                <a:lnTo>
                  <a:pt x="206" y="7325"/>
                </a:lnTo>
                <a:lnTo>
                  <a:pt x="221" y="7331"/>
                </a:lnTo>
                <a:lnTo>
                  <a:pt x="236" y="7335"/>
                </a:lnTo>
                <a:lnTo>
                  <a:pt x="251" y="7338"/>
                </a:lnTo>
                <a:lnTo>
                  <a:pt x="267" y="7341"/>
                </a:lnTo>
                <a:lnTo>
                  <a:pt x="283" y="7343"/>
                </a:lnTo>
                <a:lnTo>
                  <a:pt x="299" y="7344"/>
                </a:lnTo>
                <a:lnTo>
                  <a:pt x="315" y="7345"/>
                </a:lnTo>
                <a:lnTo>
                  <a:pt x="339" y="7344"/>
                </a:lnTo>
                <a:lnTo>
                  <a:pt x="361" y="7341"/>
                </a:lnTo>
                <a:lnTo>
                  <a:pt x="384" y="7337"/>
                </a:lnTo>
                <a:lnTo>
                  <a:pt x="405" y="7332"/>
                </a:lnTo>
                <a:lnTo>
                  <a:pt x="427" y="7323"/>
                </a:lnTo>
                <a:lnTo>
                  <a:pt x="447" y="7315"/>
                </a:lnTo>
                <a:lnTo>
                  <a:pt x="467" y="7305"/>
                </a:lnTo>
                <a:lnTo>
                  <a:pt x="486" y="7294"/>
                </a:lnTo>
                <a:lnTo>
                  <a:pt x="504" y="7281"/>
                </a:lnTo>
                <a:lnTo>
                  <a:pt x="520" y="7267"/>
                </a:lnTo>
                <a:lnTo>
                  <a:pt x="537" y="7252"/>
                </a:lnTo>
                <a:lnTo>
                  <a:pt x="551" y="7237"/>
                </a:lnTo>
                <a:lnTo>
                  <a:pt x="565" y="7219"/>
                </a:lnTo>
                <a:lnTo>
                  <a:pt x="578" y="7201"/>
                </a:lnTo>
                <a:lnTo>
                  <a:pt x="589" y="7183"/>
                </a:lnTo>
                <a:lnTo>
                  <a:pt x="598" y="7163"/>
                </a:lnTo>
                <a:lnTo>
                  <a:pt x="629" y="7167"/>
                </a:lnTo>
                <a:lnTo>
                  <a:pt x="681" y="7175"/>
                </a:lnTo>
                <a:lnTo>
                  <a:pt x="754" y="7187"/>
                </a:lnTo>
                <a:lnTo>
                  <a:pt x="848" y="7199"/>
                </a:lnTo>
                <a:lnTo>
                  <a:pt x="960" y="7213"/>
                </a:lnTo>
                <a:lnTo>
                  <a:pt x="1092" y="7230"/>
                </a:lnTo>
                <a:lnTo>
                  <a:pt x="1242" y="7246"/>
                </a:lnTo>
                <a:lnTo>
                  <a:pt x="1409" y="7262"/>
                </a:lnTo>
                <a:lnTo>
                  <a:pt x="1594" y="7279"/>
                </a:lnTo>
                <a:lnTo>
                  <a:pt x="1794" y="7295"/>
                </a:lnTo>
                <a:lnTo>
                  <a:pt x="1900" y="7302"/>
                </a:lnTo>
                <a:lnTo>
                  <a:pt x="2009" y="7309"/>
                </a:lnTo>
                <a:lnTo>
                  <a:pt x="2122" y="7316"/>
                </a:lnTo>
                <a:lnTo>
                  <a:pt x="2240" y="7322"/>
                </a:lnTo>
                <a:lnTo>
                  <a:pt x="2360" y="7329"/>
                </a:lnTo>
                <a:lnTo>
                  <a:pt x="2485" y="7334"/>
                </a:lnTo>
                <a:lnTo>
                  <a:pt x="2611" y="7339"/>
                </a:lnTo>
                <a:lnTo>
                  <a:pt x="2742" y="7342"/>
                </a:lnTo>
                <a:lnTo>
                  <a:pt x="2875" y="7345"/>
                </a:lnTo>
                <a:lnTo>
                  <a:pt x="3012" y="7348"/>
                </a:lnTo>
                <a:lnTo>
                  <a:pt x="3152" y="7349"/>
                </a:lnTo>
                <a:lnTo>
                  <a:pt x="3294" y="7349"/>
                </a:lnTo>
                <a:lnTo>
                  <a:pt x="3477" y="7349"/>
                </a:lnTo>
                <a:lnTo>
                  <a:pt x="3665" y="7346"/>
                </a:lnTo>
                <a:lnTo>
                  <a:pt x="3857" y="7342"/>
                </a:lnTo>
                <a:lnTo>
                  <a:pt x="4053" y="7336"/>
                </a:lnTo>
                <a:lnTo>
                  <a:pt x="4252" y="7328"/>
                </a:lnTo>
                <a:lnTo>
                  <a:pt x="4455" y="7316"/>
                </a:lnTo>
                <a:lnTo>
                  <a:pt x="4558" y="7310"/>
                </a:lnTo>
                <a:lnTo>
                  <a:pt x="4661" y="7304"/>
                </a:lnTo>
                <a:lnTo>
                  <a:pt x="4766" y="7297"/>
                </a:lnTo>
                <a:lnTo>
                  <a:pt x="4871" y="7289"/>
                </a:lnTo>
                <a:lnTo>
                  <a:pt x="4977" y="7281"/>
                </a:lnTo>
                <a:lnTo>
                  <a:pt x="5084" y="7271"/>
                </a:lnTo>
                <a:lnTo>
                  <a:pt x="5192" y="7261"/>
                </a:lnTo>
                <a:lnTo>
                  <a:pt x="5300" y="7251"/>
                </a:lnTo>
                <a:lnTo>
                  <a:pt x="5408" y="7240"/>
                </a:lnTo>
                <a:lnTo>
                  <a:pt x="5518" y="7229"/>
                </a:lnTo>
                <a:lnTo>
                  <a:pt x="5628" y="7215"/>
                </a:lnTo>
                <a:lnTo>
                  <a:pt x="5739" y="7202"/>
                </a:lnTo>
                <a:lnTo>
                  <a:pt x="5850" y="7189"/>
                </a:lnTo>
                <a:lnTo>
                  <a:pt x="5962" y="7173"/>
                </a:lnTo>
                <a:lnTo>
                  <a:pt x="6074" y="7158"/>
                </a:lnTo>
                <a:lnTo>
                  <a:pt x="6188" y="7142"/>
                </a:lnTo>
                <a:lnTo>
                  <a:pt x="6301" y="7124"/>
                </a:lnTo>
                <a:lnTo>
                  <a:pt x="6415" y="7107"/>
                </a:lnTo>
                <a:lnTo>
                  <a:pt x="6529" y="7088"/>
                </a:lnTo>
                <a:lnTo>
                  <a:pt x="6645" y="7068"/>
                </a:lnTo>
                <a:lnTo>
                  <a:pt x="6824" y="7037"/>
                </a:lnTo>
                <a:lnTo>
                  <a:pt x="7003" y="7002"/>
                </a:lnTo>
                <a:lnTo>
                  <a:pt x="7179" y="6967"/>
                </a:lnTo>
                <a:lnTo>
                  <a:pt x="7356" y="6930"/>
                </a:lnTo>
                <a:lnTo>
                  <a:pt x="7531" y="6891"/>
                </a:lnTo>
                <a:lnTo>
                  <a:pt x="7705" y="6850"/>
                </a:lnTo>
                <a:lnTo>
                  <a:pt x="7877" y="6808"/>
                </a:lnTo>
                <a:lnTo>
                  <a:pt x="8049" y="6764"/>
                </a:lnTo>
                <a:lnTo>
                  <a:pt x="8218" y="6718"/>
                </a:lnTo>
                <a:lnTo>
                  <a:pt x="8387" y="6671"/>
                </a:lnTo>
                <a:lnTo>
                  <a:pt x="8555" y="6622"/>
                </a:lnTo>
                <a:lnTo>
                  <a:pt x="8721" y="6572"/>
                </a:lnTo>
                <a:lnTo>
                  <a:pt x="8885" y="6520"/>
                </a:lnTo>
                <a:lnTo>
                  <a:pt x="9050" y="6466"/>
                </a:lnTo>
                <a:lnTo>
                  <a:pt x="9212" y="6411"/>
                </a:lnTo>
                <a:lnTo>
                  <a:pt x="9372" y="6354"/>
                </a:lnTo>
                <a:lnTo>
                  <a:pt x="9532" y="6296"/>
                </a:lnTo>
                <a:lnTo>
                  <a:pt x="9691" y="6235"/>
                </a:lnTo>
                <a:lnTo>
                  <a:pt x="9848" y="6173"/>
                </a:lnTo>
                <a:lnTo>
                  <a:pt x="10004" y="6109"/>
                </a:lnTo>
                <a:lnTo>
                  <a:pt x="10158" y="6045"/>
                </a:lnTo>
                <a:lnTo>
                  <a:pt x="10311" y="5978"/>
                </a:lnTo>
                <a:lnTo>
                  <a:pt x="10463" y="5909"/>
                </a:lnTo>
                <a:lnTo>
                  <a:pt x="10613" y="5839"/>
                </a:lnTo>
                <a:lnTo>
                  <a:pt x="10762" y="5767"/>
                </a:lnTo>
                <a:lnTo>
                  <a:pt x="10910" y="5694"/>
                </a:lnTo>
                <a:lnTo>
                  <a:pt x="11056" y="5619"/>
                </a:lnTo>
                <a:lnTo>
                  <a:pt x="11201" y="5543"/>
                </a:lnTo>
                <a:lnTo>
                  <a:pt x="11344" y="5464"/>
                </a:lnTo>
                <a:lnTo>
                  <a:pt x="11485" y="5385"/>
                </a:lnTo>
                <a:lnTo>
                  <a:pt x="11626" y="5303"/>
                </a:lnTo>
                <a:lnTo>
                  <a:pt x="11765" y="5220"/>
                </a:lnTo>
                <a:lnTo>
                  <a:pt x="11932" y="5117"/>
                </a:lnTo>
                <a:lnTo>
                  <a:pt x="12098" y="5011"/>
                </a:lnTo>
                <a:lnTo>
                  <a:pt x="12261" y="4904"/>
                </a:lnTo>
                <a:lnTo>
                  <a:pt x="12422" y="4793"/>
                </a:lnTo>
                <a:lnTo>
                  <a:pt x="12580" y="4681"/>
                </a:lnTo>
                <a:lnTo>
                  <a:pt x="12737" y="4565"/>
                </a:lnTo>
                <a:lnTo>
                  <a:pt x="12891" y="4448"/>
                </a:lnTo>
                <a:lnTo>
                  <a:pt x="13043" y="4329"/>
                </a:lnTo>
                <a:lnTo>
                  <a:pt x="13193" y="4207"/>
                </a:lnTo>
                <a:lnTo>
                  <a:pt x="13341" y="4083"/>
                </a:lnTo>
                <a:lnTo>
                  <a:pt x="13487" y="3956"/>
                </a:lnTo>
                <a:lnTo>
                  <a:pt x="13630" y="3828"/>
                </a:lnTo>
                <a:lnTo>
                  <a:pt x="13772" y="3696"/>
                </a:lnTo>
                <a:lnTo>
                  <a:pt x="13911" y="3562"/>
                </a:lnTo>
                <a:lnTo>
                  <a:pt x="14048" y="3427"/>
                </a:lnTo>
                <a:lnTo>
                  <a:pt x="14182" y="3289"/>
                </a:lnTo>
                <a:lnTo>
                  <a:pt x="14314" y="3148"/>
                </a:lnTo>
                <a:lnTo>
                  <a:pt x="14444" y="3006"/>
                </a:lnTo>
                <a:lnTo>
                  <a:pt x="14572" y="2861"/>
                </a:lnTo>
                <a:lnTo>
                  <a:pt x="14697" y="2714"/>
                </a:lnTo>
                <a:lnTo>
                  <a:pt x="14821" y="2564"/>
                </a:lnTo>
                <a:lnTo>
                  <a:pt x="14941" y="2413"/>
                </a:lnTo>
                <a:lnTo>
                  <a:pt x="15060" y="2259"/>
                </a:lnTo>
                <a:lnTo>
                  <a:pt x="15176" y="2104"/>
                </a:lnTo>
                <a:lnTo>
                  <a:pt x="15290" y="1946"/>
                </a:lnTo>
                <a:lnTo>
                  <a:pt x="15402" y="1786"/>
                </a:lnTo>
                <a:lnTo>
                  <a:pt x="15512" y="1622"/>
                </a:lnTo>
                <a:lnTo>
                  <a:pt x="15619" y="1458"/>
                </a:lnTo>
                <a:lnTo>
                  <a:pt x="15723" y="1291"/>
                </a:lnTo>
                <a:lnTo>
                  <a:pt x="15825" y="1122"/>
                </a:lnTo>
                <a:lnTo>
                  <a:pt x="15926" y="951"/>
                </a:lnTo>
                <a:lnTo>
                  <a:pt x="16023" y="778"/>
                </a:lnTo>
                <a:lnTo>
                  <a:pt x="16248" y="1047"/>
                </a:lnTo>
                <a:lnTo>
                  <a:pt x="16326" y="0"/>
                </a:lnTo>
                <a:close/>
                <a:moveTo>
                  <a:pt x="315" y="7175"/>
                </a:moveTo>
                <a:lnTo>
                  <a:pt x="300" y="7174"/>
                </a:lnTo>
                <a:lnTo>
                  <a:pt x="286" y="7172"/>
                </a:lnTo>
                <a:lnTo>
                  <a:pt x="271" y="7168"/>
                </a:lnTo>
                <a:lnTo>
                  <a:pt x="258" y="7163"/>
                </a:lnTo>
                <a:lnTo>
                  <a:pt x="246" y="7157"/>
                </a:lnTo>
                <a:lnTo>
                  <a:pt x="234" y="7150"/>
                </a:lnTo>
                <a:lnTo>
                  <a:pt x="222" y="7142"/>
                </a:lnTo>
                <a:lnTo>
                  <a:pt x="212" y="7133"/>
                </a:lnTo>
                <a:lnTo>
                  <a:pt x="203" y="7122"/>
                </a:lnTo>
                <a:lnTo>
                  <a:pt x="195" y="7111"/>
                </a:lnTo>
                <a:lnTo>
                  <a:pt x="187" y="7099"/>
                </a:lnTo>
                <a:lnTo>
                  <a:pt x="181" y="7086"/>
                </a:lnTo>
                <a:lnTo>
                  <a:pt x="177" y="7072"/>
                </a:lnTo>
                <a:lnTo>
                  <a:pt x="172" y="7059"/>
                </a:lnTo>
                <a:lnTo>
                  <a:pt x="170" y="7045"/>
                </a:lnTo>
                <a:lnTo>
                  <a:pt x="169" y="7030"/>
                </a:lnTo>
                <a:lnTo>
                  <a:pt x="170" y="7015"/>
                </a:lnTo>
                <a:lnTo>
                  <a:pt x="172" y="7000"/>
                </a:lnTo>
                <a:lnTo>
                  <a:pt x="177" y="6987"/>
                </a:lnTo>
                <a:lnTo>
                  <a:pt x="181" y="6973"/>
                </a:lnTo>
                <a:lnTo>
                  <a:pt x="187" y="6960"/>
                </a:lnTo>
                <a:lnTo>
                  <a:pt x="195" y="6949"/>
                </a:lnTo>
                <a:lnTo>
                  <a:pt x="203" y="6938"/>
                </a:lnTo>
                <a:lnTo>
                  <a:pt x="212" y="6927"/>
                </a:lnTo>
                <a:lnTo>
                  <a:pt x="222" y="6917"/>
                </a:lnTo>
                <a:lnTo>
                  <a:pt x="234" y="6909"/>
                </a:lnTo>
                <a:lnTo>
                  <a:pt x="246" y="6902"/>
                </a:lnTo>
                <a:lnTo>
                  <a:pt x="258" y="6896"/>
                </a:lnTo>
                <a:lnTo>
                  <a:pt x="271" y="6891"/>
                </a:lnTo>
                <a:lnTo>
                  <a:pt x="286" y="6888"/>
                </a:lnTo>
                <a:lnTo>
                  <a:pt x="300" y="6885"/>
                </a:lnTo>
                <a:lnTo>
                  <a:pt x="315" y="6885"/>
                </a:lnTo>
                <a:lnTo>
                  <a:pt x="330" y="6885"/>
                </a:lnTo>
                <a:lnTo>
                  <a:pt x="344" y="6888"/>
                </a:lnTo>
                <a:lnTo>
                  <a:pt x="358" y="6891"/>
                </a:lnTo>
                <a:lnTo>
                  <a:pt x="371" y="6896"/>
                </a:lnTo>
                <a:lnTo>
                  <a:pt x="384" y="6902"/>
                </a:lnTo>
                <a:lnTo>
                  <a:pt x="396" y="6909"/>
                </a:lnTo>
                <a:lnTo>
                  <a:pt x="407" y="6917"/>
                </a:lnTo>
                <a:lnTo>
                  <a:pt x="417" y="6927"/>
                </a:lnTo>
                <a:lnTo>
                  <a:pt x="427" y="6938"/>
                </a:lnTo>
                <a:lnTo>
                  <a:pt x="436" y="6949"/>
                </a:lnTo>
                <a:lnTo>
                  <a:pt x="443" y="6960"/>
                </a:lnTo>
                <a:lnTo>
                  <a:pt x="449" y="6973"/>
                </a:lnTo>
                <a:lnTo>
                  <a:pt x="454" y="6987"/>
                </a:lnTo>
                <a:lnTo>
                  <a:pt x="457" y="7000"/>
                </a:lnTo>
                <a:lnTo>
                  <a:pt x="459" y="7015"/>
                </a:lnTo>
                <a:lnTo>
                  <a:pt x="460" y="7030"/>
                </a:lnTo>
                <a:lnTo>
                  <a:pt x="459" y="7045"/>
                </a:lnTo>
                <a:lnTo>
                  <a:pt x="457" y="7059"/>
                </a:lnTo>
                <a:lnTo>
                  <a:pt x="454" y="7072"/>
                </a:lnTo>
                <a:lnTo>
                  <a:pt x="449" y="7086"/>
                </a:lnTo>
                <a:lnTo>
                  <a:pt x="443" y="7099"/>
                </a:lnTo>
                <a:lnTo>
                  <a:pt x="436" y="7111"/>
                </a:lnTo>
                <a:lnTo>
                  <a:pt x="427" y="7122"/>
                </a:lnTo>
                <a:lnTo>
                  <a:pt x="417" y="7133"/>
                </a:lnTo>
                <a:lnTo>
                  <a:pt x="407" y="7142"/>
                </a:lnTo>
                <a:lnTo>
                  <a:pt x="396" y="7150"/>
                </a:lnTo>
                <a:lnTo>
                  <a:pt x="384" y="7157"/>
                </a:lnTo>
                <a:lnTo>
                  <a:pt x="371" y="7163"/>
                </a:lnTo>
                <a:lnTo>
                  <a:pt x="358" y="7168"/>
                </a:lnTo>
                <a:lnTo>
                  <a:pt x="344" y="7172"/>
                </a:lnTo>
                <a:lnTo>
                  <a:pt x="330" y="7174"/>
                </a:lnTo>
                <a:lnTo>
                  <a:pt x="315" y="7175"/>
                </a:lnTo>
                <a:close/>
              </a:path>
            </a:pathLst>
          </a:custGeom>
          <a:solidFill>
            <a:schemeClr val="bg1"/>
          </a:solidFill>
          <a:ln>
            <a:noFill/>
          </a:ln>
        </p:spPr>
        <p:txBody>
          <a:bodyPr vert="horz" wrap="square" lIns="91440" tIns="45720" rIns="91440" bIns="45720" numCol="1" anchor="t" anchorCtr="0" compatLnSpc="1">
            <a:normAutofit/>
          </a:bodyPr>
          <a:lstStyle/>
          <a:p>
            <a:endParaRPr lang="en-US" dirty="0">
              <a:latin typeface="微软雅黑" panose="020B0503020204020204" pitchFamily="34" charset="-122"/>
            </a:endParaRPr>
          </a:p>
        </p:txBody>
      </p:sp>
      <p:sp>
        <p:nvSpPr>
          <p:cNvPr id="20" name="iṥļïdê"/>
          <p:cNvSpPr/>
          <p:nvPr/>
        </p:nvSpPr>
        <p:spPr>
          <a:xfrm>
            <a:off x="2815648" y="5011513"/>
            <a:ext cx="901270" cy="880011"/>
          </a:xfrm>
          <a:prstGeom prst="ellipse">
            <a:avLst/>
          </a:prstGeom>
          <a:solidFill>
            <a:schemeClr val="bg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latin typeface="微软雅黑" panose="020B0503020204020204" pitchFamily="34" charset="-122"/>
            </a:endParaRPr>
          </a:p>
        </p:txBody>
      </p:sp>
      <p:sp>
        <p:nvSpPr>
          <p:cNvPr id="23" name="íšļíḍè"/>
          <p:cNvSpPr/>
          <p:nvPr/>
        </p:nvSpPr>
        <p:spPr>
          <a:xfrm>
            <a:off x="6821108" y="4524258"/>
            <a:ext cx="930334" cy="910881"/>
          </a:xfrm>
          <a:prstGeom prst="ellipse">
            <a:avLst/>
          </a:prstGeom>
          <a:solidFill>
            <a:schemeClr val="bg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latin typeface="微软雅黑" panose="020B0503020204020204" pitchFamily="34" charset="-122"/>
            </a:endParaRPr>
          </a:p>
        </p:txBody>
      </p:sp>
      <p:sp>
        <p:nvSpPr>
          <p:cNvPr id="26" name="ïṥlíḍê"/>
          <p:cNvSpPr/>
          <p:nvPr/>
        </p:nvSpPr>
        <p:spPr>
          <a:xfrm>
            <a:off x="9597080" y="2644345"/>
            <a:ext cx="993787" cy="1004025"/>
          </a:xfrm>
          <a:prstGeom prst="ellipse">
            <a:avLst/>
          </a:prstGeom>
          <a:solidFill>
            <a:schemeClr val="bg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dirty="0">
              <a:latin typeface="微软雅黑" panose="020B0503020204020204" pitchFamily="34" charset="-122"/>
            </a:endParaRPr>
          </a:p>
        </p:txBody>
      </p:sp>
      <p:sp>
        <p:nvSpPr>
          <p:cNvPr id="31" name="îsḷïḑé"/>
          <p:cNvSpPr/>
          <p:nvPr/>
        </p:nvSpPr>
        <p:spPr bwMode="auto">
          <a:xfrm>
            <a:off x="3043502" y="4876936"/>
            <a:ext cx="150813" cy="142875"/>
          </a:xfrm>
          <a:custGeom>
            <a:avLst/>
            <a:gdLst>
              <a:gd name="T0" fmla="*/ 99 w 284"/>
              <a:gd name="T1" fmla="*/ 5 h 270"/>
              <a:gd name="T2" fmla="*/ 284 w 284"/>
              <a:gd name="T3" fmla="*/ 185 h 270"/>
              <a:gd name="T4" fmla="*/ 254 w 284"/>
              <a:gd name="T5" fmla="*/ 189 h 270"/>
              <a:gd name="T6" fmla="*/ 224 w 284"/>
              <a:gd name="T7" fmla="*/ 195 h 270"/>
              <a:gd name="T8" fmla="*/ 194 w 284"/>
              <a:gd name="T9" fmla="*/ 201 h 270"/>
              <a:gd name="T10" fmla="*/ 165 w 284"/>
              <a:gd name="T11" fmla="*/ 208 h 270"/>
              <a:gd name="T12" fmla="*/ 143 w 284"/>
              <a:gd name="T13" fmla="*/ 215 h 270"/>
              <a:gd name="T14" fmla="*/ 122 w 284"/>
              <a:gd name="T15" fmla="*/ 222 h 270"/>
              <a:gd name="T16" fmla="*/ 101 w 284"/>
              <a:gd name="T17" fmla="*/ 229 h 270"/>
              <a:gd name="T18" fmla="*/ 81 w 284"/>
              <a:gd name="T19" fmla="*/ 236 h 270"/>
              <a:gd name="T20" fmla="*/ 60 w 284"/>
              <a:gd name="T21" fmla="*/ 244 h 270"/>
              <a:gd name="T22" fmla="*/ 40 w 284"/>
              <a:gd name="T23" fmla="*/ 252 h 270"/>
              <a:gd name="T24" fmla="*/ 20 w 284"/>
              <a:gd name="T25" fmla="*/ 260 h 270"/>
              <a:gd name="T26" fmla="*/ 0 w 284"/>
              <a:gd name="T27" fmla="*/ 270 h 270"/>
              <a:gd name="T28" fmla="*/ 68 w 284"/>
              <a:gd name="T29" fmla="*/ 10 h 270"/>
              <a:gd name="T30" fmla="*/ 71 w 284"/>
              <a:gd name="T31" fmla="*/ 6 h 270"/>
              <a:gd name="T32" fmla="*/ 74 w 284"/>
              <a:gd name="T33" fmla="*/ 4 h 270"/>
              <a:gd name="T34" fmla="*/ 78 w 284"/>
              <a:gd name="T35" fmla="*/ 2 h 270"/>
              <a:gd name="T36" fmla="*/ 82 w 284"/>
              <a:gd name="T37" fmla="*/ 0 h 270"/>
              <a:gd name="T38" fmla="*/ 86 w 284"/>
              <a:gd name="T39" fmla="*/ 0 h 270"/>
              <a:gd name="T40" fmla="*/ 91 w 284"/>
              <a:gd name="T41" fmla="*/ 0 h 270"/>
              <a:gd name="T42" fmla="*/ 95 w 284"/>
              <a:gd name="T43" fmla="*/ 2 h 270"/>
              <a:gd name="T44" fmla="*/ 99 w 284"/>
              <a:gd name="T45"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0">
                <a:moveTo>
                  <a:pt x="99" y="5"/>
                </a:moveTo>
                <a:lnTo>
                  <a:pt x="284" y="185"/>
                </a:lnTo>
                <a:lnTo>
                  <a:pt x="254" y="189"/>
                </a:lnTo>
                <a:lnTo>
                  <a:pt x="224" y="195"/>
                </a:lnTo>
                <a:lnTo>
                  <a:pt x="194" y="201"/>
                </a:lnTo>
                <a:lnTo>
                  <a:pt x="165" y="208"/>
                </a:lnTo>
                <a:lnTo>
                  <a:pt x="143" y="215"/>
                </a:lnTo>
                <a:lnTo>
                  <a:pt x="122" y="222"/>
                </a:lnTo>
                <a:lnTo>
                  <a:pt x="101" y="229"/>
                </a:lnTo>
                <a:lnTo>
                  <a:pt x="81" y="236"/>
                </a:lnTo>
                <a:lnTo>
                  <a:pt x="60" y="244"/>
                </a:lnTo>
                <a:lnTo>
                  <a:pt x="40" y="252"/>
                </a:lnTo>
                <a:lnTo>
                  <a:pt x="20" y="260"/>
                </a:lnTo>
                <a:lnTo>
                  <a:pt x="0" y="270"/>
                </a:lnTo>
                <a:lnTo>
                  <a:pt x="68" y="10"/>
                </a:lnTo>
                <a:lnTo>
                  <a:pt x="71" y="6"/>
                </a:lnTo>
                <a:lnTo>
                  <a:pt x="74" y="4"/>
                </a:lnTo>
                <a:lnTo>
                  <a:pt x="78" y="2"/>
                </a:lnTo>
                <a:lnTo>
                  <a:pt x="82" y="0"/>
                </a:lnTo>
                <a:lnTo>
                  <a:pt x="86" y="0"/>
                </a:lnTo>
                <a:lnTo>
                  <a:pt x="91" y="0"/>
                </a:lnTo>
                <a:lnTo>
                  <a:pt x="95" y="2"/>
                </a:lnTo>
                <a:lnTo>
                  <a:pt x="99" y="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en-US" dirty="0">
              <a:latin typeface="微软雅黑" panose="020B0503020204020204" pitchFamily="34" charset="-122"/>
            </a:endParaRPr>
          </a:p>
        </p:txBody>
      </p:sp>
      <p:sp>
        <p:nvSpPr>
          <p:cNvPr id="43" name="íṧliḋe"/>
          <p:cNvSpPr/>
          <p:nvPr/>
        </p:nvSpPr>
        <p:spPr bwMode="auto">
          <a:xfrm>
            <a:off x="1204295" y="3105475"/>
            <a:ext cx="3312367" cy="174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pPr>
            <a:r>
              <a:rPr lang="zh-CN" altLang="zh-CN" sz="1400" b="1" dirty="0">
                <a:solidFill>
                  <a:schemeClr val="bg1"/>
                </a:solidFill>
                <a:latin typeface="微软雅黑" panose="020B0503020204020204" pitchFamily="34" charset="-122"/>
                <a:ea typeface="微软雅黑" panose="020B0503020204020204" pitchFamily="34" charset="-122"/>
              </a:rPr>
              <a:t>进一步加大学科改革力度，充分利用国家和大学的相关政策和资源，制定相应人才引育政策、人才培养模式和优化方案、科研项目和平台培育支持体系建设方案、国际合作与发展战略规划</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52" name="dollar-sign-badge_64814"/>
          <p:cNvSpPr>
            <a:spLocks noChangeAspect="1"/>
          </p:cNvSpPr>
          <p:nvPr/>
        </p:nvSpPr>
        <p:spPr bwMode="auto">
          <a:xfrm>
            <a:off x="9910119" y="2907440"/>
            <a:ext cx="373410" cy="411176"/>
          </a:xfrm>
          <a:custGeom>
            <a:avLst/>
            <a:gdLst>
              <a:gd name="T0" fmla="*/ 409 w 409"/>
              <a:gd name="T1" fmla="*/ 391 h 451"/>
              <a:gd name="T2" fmla="*/ 409 w 409"/>
              <a:gd name="T3" fmla="*/ 451 h 451"/>
              <a:gd name="T4" fmla="*/ 0 w 409"/>
              <a:gd name="T5" fmla="*/ 451 h 451"/>
              <a:gd name="T6" fmla="*/ 0 w 409"/>
              <a:gd name="T7" fmla="*/ 391 h 451"/>
              <a:gd name="T8" fmla="*/ 54 w 409"/>
              <a:gd name="T9" fmla="*/ 314 h 451"/>
              <a:gd name="T10" fmla="*/ 121 w 409"/>
              <a:gd name="T11" fmla="*/ 282 h 451"/>
              <a:gd name="T12" fmla="*/ 167 w 409"/>
              <a:gd name="T13" fmla="*/ 378 h 451"/>
              <a:gd name="T14" fmla="*/ 190 w 409"/>
              <a:gd name="T15" fmla="*/ 314 h 451"/>
              <a:gd name="T16" fmla="*/ 205 w 409"/>
              <a:gd name="T17" fmla="*/ 316 h 451"/>
              <a:gd name="T18" fmla="*/ 219 w 409"/>
              <a:gd name="T19" fmla="*/ 314 h 451"/>
              <a:gd name="T20" fmla="*/ 241 w 409"/>
              <a:gd name="T21" fmla="*/ 375 h 451"/>
              <a:gd name="T22" fmla="*/ 286 w 409"/>
              <a:gd name="T23" fmla="*/ 281 h 451"/>
              <a:gd name="T24" fmla="*/ 355 w 409"/>
              <a:gd name="T25" fmla="*/ 314 h 451"/>
              <a:gd name="T26" fmla="*/ 409 w 409"/>
              <a:gd name="T27" fmla="*/ 391 h 451"/>
              <a:gd name="T28" fmla="*/ 60 w 409"/>
              <a:gd name="T29" fmla="*/ 181 h 451"/>
              <a:gd name="T30" fmla="*/ 60 w 409"/>
              <a:gd name="T31" fmla="*/ 137 h 451"/>
              <a:gd name="T32" fmla="*/ 70 w 409"/>
              <a:gd name="T33" fmla="*/ 120 h 451"/>
              <a:gd name="T34" fmla="*/ 205 w 409"/>
              <a:gd name="T35" fmla="*/ 0 h 451"/>
              <a:gd name="T36" fmla="*/ 339 w 409"/>
              <a:gd name="T37" fmla="*/ 120 h 451"/>
              <a:gd name="T38" fmla="*/ 349 w 409"/>
              <a:gd name="T39" fmla="*/ 137 h 451"/>
              <a:gd name="T40" fmla="*/ 349 w 409"/>
              <a:gd name="T41" fmla="*/ 181 h 451"/>
              <a:gd name="T42" fmla="*/ 328 w 409"/>
              <a:gd name="T43" fmla="*/ 202 h 451"/>
              <a:gd name="T44" fmla="*/ 307 w 409"/>
              <a:gd name="T45" fmla="*/ 181 h 451"/>
              <a:gd name="T46" fmla="*/ 307 w 409"/>
              <a:gd name="T47" fmla="*/ 172 h 451"/>
              <a:gd name="T48" fmla="*/ 205 w 409"/>
              <a:gd name="T49" fmla="*/ 281 h 451"/>
              <a:gd name="T50" fmla="*/ 102 w 409"/>
              <a:gd name="T51" fmla="*/ 172 h 451"/>
              <a:gd name="T52" fmla="*/ 102 w 409"/>
              <a:gd name="T53" fmla="*/ 181 h 451"/>
              <a:gd name="T54" fmla="*/ 87 w 409"/>
              <a:gd name="T55" fmla="*/ 201 h 451"/>
              <a:gd name="T56" fmla="*/ 140 w 409"/>
              <a:gd name="T57" fmla="*/ 269 h 451"/>
              <a:gd name="T58" fmla="*/ 156 w 409"/>
              <a:gd name="T59" fmla="*/ 271 h 451"/>
              <a:gd name="T60" fmla="*/ 166 w 409"/>
              <a:gd name="T61" fmla="*/ 292 h 451"/>
              <a:gd name="T62" fmla="*/ 143 w 409"/>
              <a:gd name="T63" fmla="*/ 295 h 451"/>
              <a:gd name="T64" fmla="*/ 132 w 409"/>
              <a:gd name="T65" fmla="*/ 280 h 451"/>
              <a:gd name="T66" fmla="*/ 73 w 409"/>
              <a:gd name="T67" fmla="*/ 200 h 451"/>
              <a:gd name="T68" fmla="*/ 60 w 409"/>
              <a:gd name="T69" fmla="*/ 181 h 451"/>
              <a:gd name="T70" fmla="*/ 84 w 409"/>
              <a:gd name="T71" fmla="*/ 115 h 451"/>
              <a:gd name="T72" fmla="*/ 86 w 409"/>
              <a:gd name="T73" fmla="*/ 115 h 451"/>
              <a:gd name="T74" fmla="*/ 89 w 409"/>
              <a:gd name="T75" fmla="*/ 118 h 451"/>
              <a:gd name="T76" fmla="*/ 100 w 409"/>
              <a:gd name="T77" fmla="*/ 128 h 451"/>
              <a:gd name="T78" fmla="*/ 205 w 409"/>
              <a:gd name="T79" fmla="*/ 40 h 451"/>
              <a:gd name="T80" fmla="*/ 309 w 409"/>
              <a:gd name="T81" fmla="*/ 128 h 451"/>
              <a:gd name="T82" fmla="*/ 325 w 409"/>
              <a:gd name="T83" fmla="*/ 117 h 451"/>
              <a:gd name="T84" fmla="*/ 205 w 409"/>
              <a:gd name="T85" fmla="*/ 13 h 451"/>
              <a:gd name="T86" fmla="*/ 84 w 409"/>
              <a:gd name="T87" fmla="*/ 11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 h="451">
                <a:moveTo>
                  <a:pt x="409" y="391"/>
                </a:moveTo>
                <a:lnTo>
                  <a:pt x="409" y="451"/>
                </a:lnTo>
                <a:lnTo>
                  <a:pt x="0" y="451"/>
                </a:lnTo>
                <a:lnTo>
                  <a:pt x="0" y="391"/>
                </a:lnTo>
                <a:cubicBezTo>
                  <a:pt x="0" y="363"/>
                  <a:pt x="25" y="328"/>
                  <a:pt x="54" y="314"/>
                </a:cubicBezTo>
                <a:lnTo>
                  <a:pt x="121" y="282"/>
                </a:lnTo>
                <a:lnTo>
                  <a:pt x="167" y="378"/>
                </a:lnTo>
                <a:lnTo>
                  <a:pt x="190" y="314"/>
                </a:lnTo>
                <a:cubicBezTo>
                  <a:pt x="195" y="315"/>
                  <a:pt x="200" y="316"/>
                  <a:pt x="205" y="316"/>
                </a:cubicBezTo>
                <a:cubicBezTo>
                  <a:pt x="209" y="316"/>
                  <a:pt x="214" y="315"/>
                  <a:pt x="219" y="314"/>
                </a:cubicBezTo>
                <a:lnTo>
                  <a:pt x="241" y="375"/>
                </a:lnTo>
                <a:lnTo>
                  <a:pt x="286" y="281"/>
                </a:lnTo>
                <a:lnTo>
                  <a:pt x="355" y="314"/>
                </a:lnTo>
                <a:cubicBezTo>
                  <a:pt x="385" y="328"/>
                  <a:pt x="409" y="363"/>
                  <a:pt x="409" y="391"/>
                </a:cubicBezTo>
                <a:close/>
                <a:moveTo>
                  <a:pt x="60" y="181"/>
                </a:moveTo>
                <a:lnTo>
                  <a:pt x="60" y="137"/>
                </a:lnTo>
                <a:cubicBezTo>
                  <a:pt x="60" y="130"/>
                  <a:pt x="64" y="124"/>
                  <a:pt x="70" y="120"/>
                </a:cubicBezTo>
                <a:cubicBezTo>
                  <a:pt x="78" y="53"/>
                  <a:pt x="135" y="0"/>
                  <a:pt x="205" y="0"/>
                </a:cubicBezTo>
                <a:cubicBezTo>
                  <a:pt x="274" y="0"/>
                  <a:pt x="331" y="53"/>
                  <a:pt x="339" y="120"/>
                </a:cubicBezTo>
                <a:cubicBezTo>
                  <a:pt x="345" y="124"/>
                  <a:pt x="349" y="130"/>
                  <a:pt x="349" y="137"/>
                </a:cubicBezTo>
                <a:lnTo>
                  <a:pt x="349" y="181"/>
                </a:lnTo>
                <a:cubicBezTo>
                  <a:pt x="349" y="192"/>
                  <a:pt x="339" y="202"/>
                  <a:pt x="328" y="202"/>
                </a:cubicBezTo>
                <a:cubicBezTo>
                  <a:pt x="316" y="202"/>
                  <a:pt x="307" y="192"/>
                  <a:pt x="307" y="181"/>
                </a:cubicBezTo>
                <a:lnTo>
                  <a:pt x="307" y="172"/>
                </a:lnTo>
                <a:cubicBezTo>
                  <a:pt x="296" y="228"/>
                  <a:pt x="254" y="281"/>
                  <a:pt x="205" y="281"/>
                </a:cubicBezTo>
                <a:cubicBezTo>
                  <a:pt x="155" y="281"/>
                  <a:pt x="113" y="228"/>
                  <a:pt x="102" y="172"/>
                </a:cubicBezTo>
                <a:lnTo>
                  <a:pt x="102" y="181"/>
                </a:lnTo>
                <a:cubicBezTo>
                  <a:pt x="102" y="190"/>
                  <a:pt x="96" y="198"/>
                  <a:pt x="87" y="201"/>
                </a:cubicBezTo>
                <a:cubicBezTo>
                  <a:pt x="96" y="229"/>
                  <a:pt x="114" y="253"/>
                  <a:pt x="140" y="269"/>
                </a:cubicBezTo>
                <a:cubicBezTo>
                  <a:pt x="144" y="268"/>
                  <a:pt x="150" y="268"/>
                  <a:pt x="156" y="271"/>
                </a:cubicBezTo>
                <a:cubicBezTo>
                  <a:pt x="165" y="276"/>
                  <a:pt x="170" y="285"/>
                  <a:pt x="166" y="292"/>
                </a:cubicBezTo>
                <a:cubicBezTo>
                  <a:pt x="163" y="298"/>
                  <a:pt x="153" y="300"/>
                  <a:pt x="143" y="295"/>
                </a:cubicBezTo>
                <a:cubicBezTo>
                  <a:pt x="137" y="292"/>
                  <a:pt x="132" y="286"/>
                  <a:pt x="132" y="280"/>
                </a:cubicBezTo>
                <a:cubicBezTo>
                  <a:pt x="103" y="261"/>
                  <a:pt x="82" y="233"/>
                  <a:pt x="73" y="200"/>
                </a:cubicBezTo>
                <a:cubicBezTo>
                  <a:pt x="66" y="197"/>
                  <a:pt x="60" y="190"/>
                  <a:pt x="60" y="181"/>
                </a:cubicBezTo>
                <a:close/>
                <a:moveTo>
                  <a:pt x="84" y="115"/>
                </a:moveTo>
                <a:cubicBezTo>
                  <a:pt x="85" y="115"/>
                  <a:pt x="85" y="115"/>
                  <a:pt x="86" y="115"/>
                </a:cubicBezTo>
                <a:cubicBezTo>
                  <a:pt x="88" y="116"/>
                  <a:pt x="89" y="117"/>
                  <a:pt x="89" y="118"/>
                </a:cubicBezTo>
                <a:cubicBezTo>
                  <a:pt x="94" y="120"/>
                  <a:pt x="98" y="124"/>
                  <a:pt x="100" y="128"/>
                </a:cubicBezTo>
                <a:cubicBezTo>
                  <a:pt x="106" y="70"/>
                  <a:pt x="150" y="40"/>
                  <a:pt x="205" y="40"/>
                </a:cubicBezTo>
                <a:cubicBezTo>
                  <a:pt x="259" y="40"/>
                  <a:pt x="303" y="70"/>
                  <a:pt x="309" y="128"/>
                </a:cubicBezTo>
                <a:cubicBezTo>
                  <a:pt x="312" y="122"/>
                  <a:pt x="318" y="118"/>
                  <a:pt x="325" y="117"/>
                </a:cubicBezTo>
                <a:cubicBezTo>
                  <a:pt x="316" y="58"/>
                  <a:pt x="266" y="13"/>
                  <a:pt x="205" y="13"/>
                </a:cubicBezTo>
                <a:cubicBezTo>
                  <a:pt x="144" y="13"/>
                  <a:pt x="94" y="57"/>
                  <a:pt x="84" y="115"/>
                </a:cubicBezTo>
                <a:close/>
              </a:path>
            </a:pathLst>
          </a:custGeom>
          <a:solidFill>
            <a:schemeClr val="bg1"/>
          </a:solidFill>
          <a:ln>
            <a:noFill/>
          </a:ln>
        </p:spPr>
        <p:txBody>
          <a:bodyPr/>
          <a:lstStyle/>
          <a:p>
            <a:endParaRPr lang="zh-CN" altLang="en-US">
              <a:latin typeface="微软雅黑" panose="020B0503020204020204" pitchFamily="34" charset="-122"/>
              <a:ea typeface="微软雅黑" panose="020B0503020204020204" pitchFamily="34" charset="-122"/>
            </a:endParaRPr>
          </a:p>
        </p:txBody>
      </p:sp>
      <p:sp>
        <p:nvSpPr>
          <p:cNvPr id="50" name="tool_90309"/>
          <p:cNvSpPr>
            <a:spLocks noChangeAspect="1"/>
          </p:cNvSpPr>
          <p:nvPr/>
        </p:nvSpPr>
        <p:spPr bwMode="auto">
          <a:xfrm>
            <a:off x="7003939" y="4739458"/>
            <a:ext cx="481295" cy="480483"/>
          </a:xfrm>
          <a:custGeom>
            <a:avLst/>
            <a:gdLst>
              <a:gd name="T0" fmla="*/ 4038 w 4185"/>
              <a:gd name="T1" fmla="*/ 937 h 4185"/>
              <a:gd name="T2" fmla="*/ 3372 w 4185"/>
              <a:gd name="T3" fmla="*/ 1604 h 4185"/>
              <a:gd name="T4" fmla="*/ 2789 w 4185"/>
              <a:gd name="T5" fmla="*/ 1395 h 4185"/>
              <a:gd name="T6" fmla="*/ 2581 w 4185"/>
              <a:gd name="T7" fmla="*/ 812 h 4185"/>
              <a:gd name="T8" fmla="*/ 3247 w 4185"/>
              <a:gd name="T9" fmla="*/ 146 h 4185"/>
              <a:gd name="T10" fmla="*/ 1960 w 4185"/>
              <a:gd name="T11" fmla="*/ 449 h 4185"/>
              <a:gd name="T12" fmla="*/ 1650 w 4185"/>
              <a:gd name="T13" fmla="*/ 1711 h 4185"/>
              <a:gd name="T14" fmla="*/ 1597 w 4185"/>
              <a:gd name="T15" fmla="*/ 1758 h 4185"/>
              <a:gd name="T16" fmla="*/ 229 w 4185"/>
              <a:gd name="T17" fmla="*/ 3126 h 4185"/>
              <a:gd name="T18" fmla="*/ 229 w 4185"/>
              <a:gd name="T19" fmla="*/ 3956 h 4185"/>
              <a:gd name="T20" fmla="*/ 1058 w 4185"/>
              <a:gd name="T21" fmla="*/ 3956 h 4185"/>
              <a:gd name="T22" fmla="*/ 2427 w 4185"/>
              <a:gd name="T23" fmla="*/ 2587 h 4185"/>
              <a:gd name="T24" fmla="*/ 2473 w 4185"/>
              <a:gd name="T25" fmla="*/ 2535 h 4185"/>
              <a:gd name="T26" fmla="*/ 3736 w 4185"/>
              <a:gd name="T27" fmla="*/ 2224 h 4185"/>
              <a:gd name="T28" fmla="*/ 4038 w 4185"/>
              <a:gd name="T29" fmla="*/ 937 h 4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85" h="4185">
                <a:moveTo>
                  <a:pt x="4038" y="937"/>
                </a:moveTo>
                <a:lnTo>
                  <a:pt x="3372" y="1604"/>
                </a:lnTo>
                <a:lnTo>
                  <a:pt x="2789" y="1395"/>
                </a:lnTo>
                <a:lnTo>
                  <a:pt x="2581" y="812"/>
                </a:lnTo>
                <a:lnTo>
                  <a:pt x="3247" y="146"/>
                </a:lnTo>
                <a:cubicBezTo>
                  <a:pt x="2810" y="0"/>
                  <a:pt x="2308" y="100"/>
                  <a:pt x="1960" y="449"/>
                </a:cubicBezTo>
                <a:cubicBezTo>
                  <a:pt x="1618" y="790"/>
                  <a:pt x="1515" y="1280"/>
                  <a:pt x="1650" y="1711"/>
                </a:cubicBezTo>
                <a:cubicBezTo>
                  <a:pt x="1632" y="1726"/>
                  <a:pt x="1614" y="1741"/>
                  <a:pt x="1597" y="1758"/>
                </a:cubicBezTo>
                <a:lnTo>
                  <a:pt x="229" y="3126"/>
                </a:lnTo>
                <a:cubicBezTo>
                  <a:pt x="0" y="3355"/>
                  <a:pt x="0" y="3727"/>
                  <a:pt x="229" y="3956"/>
                </a:cubicBezTo>
                <a:cubicBezTo>
                  <a:pt x="458" y="4185"/>
                  <a:pt x="829" y="4185"/>
                  <a:pt x="1058" y="3956"/>
                </a:cubicBezTo>
                <a:lnTo>
                  <a:pt x="2427" y="2587"/>
                </a:lnTo>
                <a:cubicBezTo>
                  <a:pt x="2444" y="2570"/>
                  <a:pt x="2459" y="2553"/>
                  <a:pt x="2473" y="2535"/>
                </a:cubicBezTo>
                <a:cubicBezTo>
                  <a:pt x="2905" y="2669"/>
                  <a:pt x="3394" y="2566"/>
                  <a:pt x="3736" y="2224"/>
                </a:cubicBezTo>
                <a:cubicBezTo>
                  <a:pt x="4084" y="1876"/>
                  <a:pt x="4185" y="1374"/>
                  <a:pt x="4038" y="937"/>
                </a:cubicBezTo>
                <a:close/>
              </a:path>
            </a:pathLst>
          </a:custGeom>
          <a:solidFill>
            <a:schemeClr val="bg1"/>
          </a:solidFill>
          <a:ln>
            <a:noFill/>
          </a:ln>
        </p:spPr>
      </p:sp>
      <p:sp>
        <p:nvSpPr>
          <p:cNvPr id="51" name="chat_134701"/>
          <p:cNvSpPr>
            <a:spLocks noChangeAspect="1"/>
          </p:cNvSpPr>
          <p:nvPr/>
        </p:nvSpPr>
        <p:spPr bwMode="auto">
          <a:xfrm>
            <a:off x="3040673" y="5259525"/>
            <a:ext cx="451219" cy="427541"/>
          </a:xfrm>
          <a:custGeom>
            <a:avLst/>
            <a:gdLst>
              <a:gd name="T0" fmla="*/ 736 w 801"/>
              <a:gd name="T1" fmla="*/ 555 h 760"/>
              <a:gd name="T2" fmla="*/ 800 w 801"/>
              <a:gd name="T3" fmla="*/ 360 h 760"/>
              <a:gd name="T4" fmla="*/ 400 w 801"/>
              <a:gd name="T5" fmla="*/ 0 h 760"/>
              <a:gd name="T6" fmla="*/ 0 w 801"/>
              <a:gd name="T7" fmla="*/ 360 h 760"/>
              <a:gd name="T8" fmla="*/ 400 w 801"/>
              <a:gd name="T9" fmla="*/ 720 h 760"/>
              <a:gd name="T10" fmla="*/ 563 w 801"/>
              <a:gd name="T11" fmla="*/ 689 h 760"/>
              <a:gd name="T12" fmla="*/ 785 w 801"/>
              <a:gd name="T13" fmla="*/ 760 h 760"/>
              <a:gd name="T14" fmla="*/ 787 w 801"/>
              <a:gd name="T15" fmla="*/ 760 h 760"/>
              <a:gd name="T16" fmla="*/ 799 w 801"/>
              <a:gd name="T17" fmla="*/ 753 h 760"/>
              <a:gd name="T18" fmla="*/ 796 w 801"/>
              <a:gd name="T19" fmla="*/ 737 h 760"/>
              <a:gd name="T20" fmla="*/ 736 w 801"/>
              <a:gd name="T21" fmla="*/ 555 h 760"/>
              <a:gd name="T22" fmla="*/ 213 w 801"/>
              <a:gd name="T23" fmla="*/ 240 h 760"/>
              <a:gd name="T24" fmla="*/ 413 w 801"/>
              <a:gd name="T25" fmla="*/ 240 h 760"/>
              <a:gd name="T26" fmla="*/ 427 w 801"/>
              <a:gd name="T27" fmla="*/ 254 h 760"/>
              <a:gd name="T28" fmla="*/ 413 w 801"/>
              <a:gd name="T29" fmla="*/ 267 h 760"/>
              <a:gd name="T30" fmla="*/ 213 w 801"/>
              <a:gd name="T31" fmla="*/ 267 h 760"/>
              <a:gd name="T32" fmla="*/ 200 w 801"/>
              <a:gd name="T33" fmla="*/ 254 h 760"/>
              <a:gd name="T34" fmla="*/ 213 w 801"/>
              <a:gd name="T35" fmla="*/ 240 h 760"/>
              <a:gd name="T36" fmla="*/ 587 w 801"/>
              <a:gd name="T37" fmla="*/ 480 h 760"/>
              <a:gd name="T38" fmla="*/ 213 w 801"/>
              <a:gd name="T39" fmla="*/ 480 h 760"/>
              <a:gd name="T40" fmla="*/ 200 w 801"/>
              <a:gd name="T41" fmla="*/ 467 h 760"/>
              <a:gd name="T42" fmla="*/ 213 w 801"/>
              <a:gd name="T43" fmla="*/ 454 h 760"/>
              <a:gd name="T44" fmla="*/ 587 w 801"/>
              <a:gd name="T45" fmla="*/ 454 h 760"/>
              <a:gd name="T46" fmla="*/ 600 w 801"/>
              <a:gd name="T47" fmla="*/ 467 h 760"/>
              <a:gd name="T48" fmla="*/ 587 w 801"/>
              <a:gd name="T49" fmla="*/ 480 h 760"/>
              <a:gd name="T50" fmla="*/ 587 w 801"/>
              <a:gd name="T51" fmla="*/ 374 h 760"/>
              <a:gd name="T52" fmla="*/ 213 w 801"/>
              <a:gd name="T53" fmla="*/ 374 h 760"/>
              <a:gd name="T54" fmla="*/ 200 w 801"/>
              <a:gd name="T55" fmla="*/ 360 h 760"/>
              <a:gd name="T56" fmla="*/ 213 w 801"/>
              <a:gd name="T57" fmla="*/ 347 h 760"/>
              <a:gd name="T58" fmla="*/ 587 w 801"/>
              <a:gd name="T59" fmla="*/ 347 h 760"/>
              <a:gd name="T60" fmla="*/ 600 w 801"/>
              <a:gd name="T61" fmla="*/ 360 h 760"/>
              <a:gd name="T62" fmla="*/ 587 w 801"/>
              <a:gd name="T63" fmla="*/ 37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1" h="760">
                <a:moveTo>
                  <a:pt x="736" y="555"/>
                </a:moveTo>
                <a:cubicBezTo>
                  <a:pt x="778" y="497"/>
                  <a:pt x="800" y="429"/>
                  <a:pt x="800" y="360"/>
                </a:cubicBezTo>
                <a:cubicBezTo>
                  <a:pt x="800" y="161"/>
                  <a:pt x="621" y="0"/>
                  <a:pt x="400" y="0"/>
                </a:cubicBezTo>
                <a:cubicBezTo>
                  <a:pt x="179" y="0"/>
                  <a:pt x="0" y="161"/>
                  <a:pt x="0" y="360"/>
                </a:cubicBezTo>
                <a:cubicBezTo>
                  <a:pt x="0" y="559"/>
                  <a:pt x="179" y="720"/>
                  <a:pt x="400" y="720"/>
                </a:cubicBezTo>
                <a:cubicBezTo>
                  <a:pt x="457" y="720"/>
                  <a:pt x="512" y="709"/>
                  <a:pt x="563" y="689"/>
                </a:cubicBezTo>
                <a:cubicBezTo>
                  <a:pt x="654" y="741"/>
                  <a:pt x="779" y="759"/>
                  <a:pt x="785" y="760"/>
                </a:cubicBezTo>
                <a:cubicBezTo>
                  <a:pt x="785" y="760"/>
                  <a:pt x="786" y="760"/>
                  <a:pt x="787" y="760"/>
                </a:cubicBezTo>
                <a:cubicBezTo>
                  <a:pt x="792" y="760"/>
                  <a:pt x="796" y="757"/>
                  <a:pt x="799" y="753"/>
                </a:cubicBezTo>
                <a:cubicBezTo>
                  <a:pt x="801" y="747"/>
                  <a:pt x="800" y="741"/>
                  <a:pt x="796" y="737"/>
                </a:cubicBezTo>
                <a:cubicBezTo>
                  <a:pt x="765" y="707"/>
                  <a:pt x="744" y="642"/>
                  <a:pt x="736" y="555"/>
                </a:cubicBezTo>
                <a:close/>
                <a:moveTo>
                  <a:pt x="213" y="240"/>
                </a:moveTo>
                <a:lnTo>
                  <a:pt x="413" y="240"/>
                </a:lnTo>
                <a:cubicBezTo>
                  <a:pt x="421" y="240"/>
                  <a:pt x="427" y="246"/>
                  <a:pt x="427" y="254"/>
                </a:cubicBezTo>
                <a:cubicBezTo>
                  <a:pt x="427" y="261"/>
                  <a:pt x="421" y="267"/>
                  <a:pt x="413" y="267"/>
                </a:cubicBezTo>
                <a:lnTo>
                  <a:pt x="213" y="267"/>
                </a:lnTo>
                <a:cubicBezTo>
                  <a:pt x="206" y="267"/>
                  <a:pt x="200" y="261"/>
                  <a:pt x="200" y="254"/>
                </a:cubicBezTo>
                <a:cubicBezTo>
                  <a:pt x="200" y="246"/>
                  <a:pt x="206" y="240"/>
                  <a:pt x="213" y="240"/>
                </a:cubicBezTo>
                <a:close/>
                <a:moveTo>
                  <a:pt x="587" y="480"/>
                </a:moveTo>
                <a:lnTo>
                  <a:pt x="213" y="480"/>
                </a:lnTo>
                <a:cubicBezTo>
                  <a:pt x="206" y="480"/>
                  <a:pt x="200" y="474"/>
                  <a:pt x="200" y="467"/>
                </a:cubicBezTo>
                <a:cubicBezTo>
                  <a:pt x="200" y="460"/>
                  <a:pt x="206" y="454"/>
                  <a:pt x="213" y="454"/>
                </a:cubicBezTo>
                <a:lnTo>
                  <a:pt x="587" y="454"/>
                </a:lnTo>
                <a:cubicBezTo>
                  <a:pt x="594" y="454"/>
                  <a:pt x="600" y="460"/>
                  <a:pt x="600" y="467"/>
                </a:cubicBezTo>
                <a:cubicBezTo>
                  <a:pt x="600" y="474"/>
                  <a:pt x="594" y="480"/>
                  <a:pt x="587" y="480"/>
                </a:cubicBezTo>
                <a:close/>
                <a:moveTo>
                  <a:pt x="587" y="374"/>
                </a:moveTo>
                <a:lnTo>
                  <a:pt x="213" y="374"/>
                </a:lnTo>
                <a:cubicBezTo>
                  <a:pt x="206" y="374"/>
                  <a:pt x="200" y="368"/>
                  <a:pt x="200" y="360"/>
                </a:cubicBezTo>
                <a:cubicBezTo>
                  <a:pt x="200" y="353"/>
                  <a:pt x="206" y="347"/>
                  <a:pt x="213" y="347"/>
                </a:cubicBezTo>
                <a:lnTo>
                  <a:pt x="587" y="347"/>
                </a:lnTo>
                <a:cubicBezTo>
                  <a:pt x="594" y="347"/>
                  <a:pt x="600" y="353"/>
                  <a:pt x="600" y="360"/>
                </a:cubicBezTo>
                <a:cubicBezTo>
                  <a:pt x="600" y="368"/>
                  <a:pt x="594" y="374"/>
                  <a:pt x="587" y="374"/>
                </a:cubicBezTo>
                <a:close/>
              </a:path>
            </a:pathLst>
          </a:custGeom>
          <a:solidFill>
            <a:schemeClr val="bg1"/>
          </a:solidFill>
          <a:ln>
            <a:noFill/>
          </a:ln>
        </p:spPr>
      </p:sp>
      <p:sp>
        <p:nvSpPr>
          <p:cNvPr id="8" name="矩形 7"/>
          <p:cNvSpPr/>
          <p:nvPr/>
        </p:nvSpPr>
        <p:spPr>
          <a:xfrm>
            <a:off x="3618672" y="1042066"/>
            <a:ext cx="4864928" cy="261610"/>
          </a:xfrm>
          <a:prstGeom prst="rect">
            <a:avLst/>
          </a:prstGeom>
        </p:spPr>
        <p:txBody>
          <a:bodyPr wrap="square">
            <a:spAutoFit/>
          </a:bodyPr>
          <a:lstStyle/>
          <a:p>
            <a:pPr algn="dist"/>
            <a:r>
              <a:rPr lang="en-US" altLang="zh-CN" sz="1100" dirty="0">
                <a:solidFill>
                  <a:schemeClr val="bg1">
                    <a:alpha val="80000"/>
                  </a:schemeClr>
                </a:solidFill>
                <a:latin typeface="思源黑体 CN Light" panose="020B0300000000000000" pitchFamily="34" charset="-122"/>
                <a:ea typeface="思源黑体 CN Light" panose="020B0300000000000000" pitchFamily="34" charset="-122"/>
              </a:rPr>
              <a:t>DOMESTIC RESEARCH STATUS</a:t>
            </a:r>
            <a:endParaRPr lang="zh-CN" altLang="en-US" sz="1100">
              <a:solidFill>
                <a:schemeClr val="bg1">
                  <a:alpha val="80000"/>
                </a:schemeClr>
              </a:solidFill>
              <a:latin typeface="思源黑体 CN Light" panose="020B0300000000000000" pitchFamily="34" charset="-122"/>
              <a:ea typeface="思源黑体 CN Light" panose="020B0300000000000000" pitchFamily="34" charset="-122"/>
            </a:endParaRPr>
          </a:p>
        </p:txBody>
      </p:sp>
      <p:sp>
        <p:nvSpPr>
          <p:cNvPr id="27" name="íṧliḋe"/>
          <p:cNvSpPr/>
          <p:nvPr/>
        </p:nvSpPr>
        <p:spPr bwMode="auto">
          <a:xfrm>
            <a:off x="5230712" y="3470755"/>
            <a:ext cx="3312367" cy="910881"/>
          </a:xfrm>
          <a:prstGeom prst="rect">
            <a:avLst/>
          </a:prstGeom>
          <a:noFill/>
          <a:ln>
            <a:noFill/>
          </a:ln>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pPr>
            <a:r>
              <a:rPr lang="zh-CN" altLang="zh-CN" sz="1400" b="1" dirty="0">
                <a:solidFill>
                  <a:schemeClr val="bg1"/>
                </a:solidFill>
                <a:latin typeface="微软雅黑" panose="020B0503020204020204" pitchFamily="34" charset="-122"/>
                <a:ea typeface="微软雅黑" panose="020B0503020204020204" pitchFamily="34" charset="-122"/>
              </a:rPr>
              <a:t>切实落实国际一流团队、一流人才培养、一流科学研究和国际影响力的建设</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8" name="íṧliḋe"/>
          <p:cNvSpPr/>
          <p:nvPr/>
        </p:nvSpPr>
        <p:spPr bwMode="auto">
          <a:xfrm>
            <a:off x="9090912" y="4043492"/>
            <a:ext cx="2922076" cy="123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50000"/>
              </a:lnSpc>
            </a:pPr>
            <a:r>
              <a:rPr lang="zh-CN" altLang="zh-CN" sz="1400" b="1" dirty="0">
                <a:solidFill>
                  <a:schemeClr val="bg1"/>
                </a:solidFill>
                <a:latin typeface="微软雅黑" panose="020B0503020204020204" pitchFamily="34" charset="-122"/>
                <a:ea typeface="微软雅黑" panose="020B0503020204020204" pitchFamily="34" charset="-122"/>
              </a:rPr>
              <a:t>不断提高北京大学外国语言文学学科的持续创新能力和国际国内引领作用</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9" name="îsḷïḑé"/>
          <p:cNvSpPr/>
          <p:nvPr/>
        </p:nvSpPr>
        <p:spPr bwMode="auto">
          <a:xfrm>
            <a:off x="7030463" y="4370354"/>
            <a:ext cx="150813" cy="142875"/>
          </a:xfrm>
          <a:custGeom>
            <a:avLst/>
            <a:gdLst>
              <a:gd name="T0" fmla="*/ 99 w 284"/>
              <a:gd name="T1" fmla="*/ 5 h 270"/>
              <a:gd name="T2" fmla="*/ 284 w 284"/>
              <a:gd name="T3" fmla="*/ 185 h 270"/>
              <a:gd name="T4" fmla="*/ 254 w 284"/>
              <a:gd name="T5" fmla="*/ 189 h 270"/>
              <a:gd name="T6" fmla="*/ 224 w 284"/>
              <a:gd name="T7" fmla="*/ 195 h 270"/>
              <a:gd name="T8" fmla="*/ 194 w 284"/>
              <a:gd name="T9" fmla="*/ 201 h 270"/>
              <a:gd name="T10" fmla="*/ 165 w 284"/>
              <a:gd name="T11" fmla="*/ 208 h 270"/>
              <a:gd name="T12" fmla="*/ 143 w 284"/>
              <a:gd name="T13" fmla="*/ 215 h 270"/>
              <a:gd name="T14" fmla="*/ 122 w 284"/>
              <a:gd name="T15" fmla="*/ 222 h 270"/>
              <a:gd name="T16" fmla="*/ 101 w 284"/>
              <a:gd name="T17" fmla="*/ 229 h 270"/>
              <a:gd name="T18" fmla="*/ 81 w 284"/>
              <a:gd name="T19" fmla="*/ 236 h 270"/>
              <a:gd name="T20" fmla="*/ 60 w 284"/>
              <a:gd name="T21" fmla="*/ 244 h 270"/>
              <a:gd name="T22" fmla="*/ 40 w 284"/>
              <a:gd name="T23" fmla="*/ 252 h 270"/>
              <a:gd name="T24" fmla="*/ 20 w 284"/>
              <a:gd name="T25" fmla="*/ 260 h 270"/>
              <a:gd name="T26" fmla="*/ 0 w 284"/>
              <a:gd name="T27" fmla="*/ 270 h 270"/>
              <a:gd name="T28" fmla="*/ 68 w 284"/>
              <a:gd name="T29" fmla="*/ 10 h 270"/>
              <a:gd name="T30" fmla="*/ 71 w 284"/>
              <a:gd name="T31" fmla="*/ 6 h 270"/>
              <a:gd name="T32" fmla="*/ 74 w 284"/>
              <a:gd name="T33" fmla="*/ 4 h 270"/>
              <a:gd name="T34" fmla="*/ 78 w 284"/>
              <a:gd name="T35" fmla="*/ 2 h 270"/>
              <a:gd name="T36" fmla="*/ 82 w 284"/>
              <a:gd name="T37" fmla="*/ 0 h 270"/>
              <a:gd name="T38" fmla="*/ 86 w 284"/>
              <a:gd name="T39" fmla="*/ 0 h 270"/>
              <a:gd name="T40" fmla="*/ 91 w 284"/>
              <a:gd name="T41" fmla="*/ 0 h 270"/>
              <a:gd name="T42" fmla="*/ 95 w 284"/>
              <a:gd name="T43" fmla="*/ 2 h 270"/>
              <a:gd name="T44" fmla="*/ 99 w 284"/>
              <a:gd name="T45"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0">
                <a:moveTo>
                  <a:pt x="99" y="5"/>
                </a:moveTo>
                <a:lnTo>
                  <a:pt x="284" y="185"/>
                </a:lnTo>
                <a:lnTo>
                  <a:pt x="254" y="189"/>
                </a:lnTo>
                <a:lnTo>
                  <a:pt x="224" y="195"/>
                </a:lnTo>
                <a:lnTo>
                  <a:pt x="194" y="201"/>
                </a:lnTo>
                <a:lnTo>
                  <a:pt x="165" y="208"/>
                </a:lnTo>
                <a:lnTo>
                  <a:pt x="143" y="215"/>
                </a:lnTo>
                <a:lnTo>
                  <a:pt x="122" y="222"/>
                </a:lnTo>
                <a:lnTo>
                  <a:pt x="101" y="229"/>
                </a:lnTo>
                <a:lnTo>
                  <a:pt x="81" y="236"/>
                </a:lnTo>
                <a:lnTo>
                  <a:pt x="60" y="244"/>
                </a:lnTo>
                <a:lnTo>
                  <a:pt x="40" y="252"/>
                </a:lnTo>
                <a:lnTo>
                  <a:pt x="20" y="260"/>
                </a:lnTo>
                <a:lnTo>
                  <a:pt x="0" y="270"/>
                </a:lnTo>
                <a:lnTo>
                  <a:pt x="68" y="10"/>
                </a:lnTo>
                <a:lnTo>
                  <a:pt x="71" y="6"/>
                </a:lnTo>
                <a:lnTo>
                  <a:pt x="74" y="4"/>
                </a:lnTo>
                <a:lnTo>
                  <a:pt x="78" y="2"/>
                </a:lnTo>
                <a:lnTo>
                  <a:pt x="82" y="0"/>
                </a:lnTo>
                <a:lnTo>
                  <a:pt x="86" y="0"/>
                </a:lnTo>
                <a:lnTo>
                  <a:pt x="91" y="0"/>
                </a:lnTo>
                <a:lnTo>
                  <a:pt x="95" y="2"/>
                </a:lnTo>
                <a:lnTo>
                  <a:pt x="99" y="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p>
            <a:endParaRPr lang="en-US" dirty="0">
              <a:latin typeface="微软雅黑" panose="020B0503020204020204" pitchFamily="34" charset="-122"/>
            </a:endParaRPr>
          </a:p>
        </p:txBody>
      </p:sp>
      <p:sp>
        <p:nvSpPr>
          <p:cNvPr id="37" name="îsḷïḑé"/>
          <p:cNvSpPr/>
          <p:nvPr/>
        </p:nvSpPr>
        <p:spPr bwMode="auto">
          <a:xfrm flipH="1" flipV="1">
            <a:off x="10205266" y="3662413"/>
            <a:ext cx="156525" cy="168191"/>
          </a:xfrm>
          <a:custGeom>
            <a:avLst/>
            <a:gdLst>
              <a:gd name="T0" fmla="*/ 99 w 284"/>
              <a:gd name="T1" fmla="*/ 5 h 270"/>
              <a:gd name="T2" fmla="*/ 284 w 284"/>
              <a:gd name="T3" fmla="*/ 185 h 270"/>
              <a:gd name="T4" fmla="*/ 254 w 284"/>
              <a:gd name="T5" fmla="*/ 189 h 270"/>
              <a:gd name="T6" fmla="*/ 224 w 284"/>
              <a:gd name="T7" fmla="*/ 195 h 270"/>
              <a:gd name="T8" fmla="*/ 194 w 284"/>
              <a:gd name="T9" fmla="*/ 201 h 270"/>
              <a:gd name="T10" fmla="*/ 165 w 284"/>
              <a:gd name="T11" fmla="*/ 208 h 270"/>
              <a:gd name="T12" fmla="*/ 143 w 284"/>
              <a:gd name="T13" fmla="*/ 215 h 270"/>
              <a:gd name="T14" fmla="*/ 122 w 284"/>
              <a:gd name="T15" fmla="*/ 222 h 270"/>
              <a:gd name="T16" fmla="*/ 101 w 284"/>
              <a:gd name="T17" fmla="*/ 229 h 270"/>
              <a:gd name="T18" fmla="*/ 81 w 284"/>
              <a:gd name="T19" fmla="*/ 236 h 270"/>
              <a:gd name="T20" fmla="*/ 60 w 284"/>
              <a:gd name="T21" fmla="*/ 244 h 270"/>
              <a:gd name="T22" fmla="*/ 40 w 284"/>
              <a:gd name="T23" fmla="*/ 252 h 270"/>
              <a:gd name="T24" fmla="*/ 20 w 284"/>
              <a:gd name="T25" fmla="*/ 260 h 270"/>
              <a:gd name="T26" fmla="*/ 0 w 284"/>
              <a:gd name="T27" fmla="*/ 270 h 270"/>
              <a:gd name="T28" fmla="*/ 68 w 284"/>
              <a:gd name="T29" fmla="*/ 10 h 270"/>
              <a:gd name="T30" fmla="*/ 71 w 284"/>
              <a:gd name="T31" fmla="*/ 6 h 270"/>
              <a:gd name="T32" fmla="*/ 74 w 284"/>
              <a:gd name="T33" fmla="*/ 4 h 270"/>
              <a:gd name="T34" fmla="*/ 78 w 284"/>
              <a:gd name="T35" fmla="*/ 2 h 270"/>
              <a:gd name="T36" fmla="*/ 82 w 284"/>
              <a:gd name="T37" fmla="*/ 0 h 270"/>
              <a:gd name="T38" fmla="*/ 86 w 284"/>
              <a:gd name="T39" fmla="*/ 0 h 270"/>
              <a:gd name="T40" fmla="*/ 91 w 284"/>
              <a:gd name="T41" fmla="*/ 0 h 270"/>
              <a:gd name="T42" fmla="*/ 95 w 284"/>
              <a:gd name="T43" fmla="*/ 2 h 270"/>
              <a:gd name="T44" fmla="*/ 99 w 284"/>
              <a:gd name="T45"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0">
                <a:moveTo>
                  <a:pt x="99" y="5"/>
                </a:moveTo>
                <a:lnTo>
                  <a:pt x="284" y="185"/>
                </a:lnTo>
                <a:lnTo>
                  <a:pt x="254" y="189"/>
                </a:lnTo>
                <a:lnTo>
                  <a:pt x="224" y="195"/>
                </a:lnTo>
                <a:lnTo>
                  <a:pt x="194" y="201"/>
                </a:lnTo>
                <a:lnTo>
                  <a:pt x="165" y="208"/>
                </a:lnTo>
                <a:lnTo>
                  <a:pt x="143" y="215"/>
                </a:lnTo>
                <a:lnTo>
                  <a:pt x="122" y="222"/>
                </a:lnTo>
                <a:lnTo>
                  <a:pt x="101" y="229"/>
                </a:lnTo>
                <a:lnTo>
                  <a:pt x="81" y="236"/>
                </a:lnTo>
                <a:lnTo>
                  <a:pt x="60" y="244"/>
                </a:lnTo>
                <a:lnTo>
                  <a:pt x="40" y="252"/>
                </a:lnTo>
                <a:lnTo>
                  <a:pt x="20" y="260"/>
                </a:lnTo>
                <a:lnTo>
                  <a:pt x="0" y="270"/>
                </a:lnTo>
                <a:lnTo>
                  <a:pt x="68" y="10"/>
                </a:lnTo>
                <a:lnTo>
                  <a:pt x="71" y="6"/>
                </a:lnTo>
                <a:lnTo>
                  <a:pt x="74" y="4"/>
                </a:lnTo>
                <a:lnTo>
                  <a:pt x="78" y="2"/>
                </a:lnTo>
                <a:lnTo>
                  <a:pt x="82" y="0"/>
                </a:lnTo>
                <a:lnTo>
                  <a:pt x="86" y="0"/>
                </a:lnTo>
                <a:lnTo>
                  <a:pt x="91" y="0"/>
                </a:lnTo>
                <a:lnTo>
                  <a:pt x="95" y="2"/>
                </a:lnTo>
                <a:lnTo>
                  <a:pt x="99" y="5"/>
                </a:lnTo>
                <a:close/>
              </a:path>
            </a:pathLst>
          </a:custGeom>
          <a:solidFill>
            <a:schemeClr val="bg1"/>
          </a:solidFill>
          <a:ln>
            <a:noFill/>
          </a:ln>
        </p:spPr>
        <p:txBody>
          <a:bodyPr vert="horz" wrap="square" lIns="91440" tIns="45720" rIns="91440" bIns="45720" numCol="1" anchor="t" anchorCtr="0" compatLnSpc="1">
            <a:normAutofit fontScale="32500" lnSpcReduction="20000"/>
          </a:bodyPr>
          <a:lstStyle/>
          <a:p>
            <a:endParaRPr lang="en-US" dirty="0">
              <a:latin typeface="微软雅黑" panose="020B0503020204020204" pitchFamily="34" charset="-122"/>
            </a:endParaRPr>
          </a:p>
        </p:txBody>
      </p:sp>
      <p:grpSp>
        <p:nvGrpSpPr>
          <p:cNvPr id="22" name="组合 21"/>
          <p:cNvGrpSpPr/>
          <p:nvPr/>
        </p:nvGrpSpPr>
        <p:grpSpPr>
          <a:xfrm>
            <a:off x="-44823" y="-53788"/>
            <a:ext cx="1388224" cy="1046128"/>
            <a:chOff x="0" y="0"/>
            <a:chExt cx="6897954" cy="4536440"/>
          </a:xfrm>
        </p:grpSpPr>
        <p:sp>
          <p:nvSpPr>
            <p:cNvPr id="24" name="直角三角形 23"/>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1107466" y="71718"/>
            <a:ext cx="7265570" cy="825419"/>
          </a:xfrm>
          <a:prstGeom prst="rect">
            <a:avLst/>
          </a:prstGeom>
        </p:spPr>
        <p:txBody>
          <a:bodyPr wrap="square">
            <a:spAutoFit/>
          </a:bodyPr>
          <a:lstStyle/>
          <a:p>
            <a:pPr lvl="0">
              <a:lnSpc>
                <a:spcPct val="150000"/>
              </a:lnSpc>
              <a:defRPr/>
            </a:pPr>
            <a:r>
              <a:rPr lang="en-US" altLang="zh-CN" sz="3600" b="1" dirty="0">
                <a:solidFill>
                  <a:srgbClr val="8A0000"/>
                </a:solidFill>
                <a:latin typeface="微软雅黑" panose="020B0503020204020204" pitchFamily="34" charset="-122"/>
                <a:ea typeface="微软雅黑" panose="020B0503020204020204" pitchFamily="34" charset="-122"/>
              </a:rPr>
              <a:t>3.2</a:t>
            </a:r>
            <a:r>
              <a:rPr lang="zh-CN" altLang="en-US" sz="3600" b="1" dirty="0">
                <a:solidFill>
                  <a:srgbClr val="8A0000"/>
                </a:solidFill>
                <a:latin typeface="微软雅黑" panose="020B0503020204020204" pitchFamily="34" charset="-122"/>
                <a:ea typeface="微软雅黑" panose="020B0503020204020204" pitchFamily="34" charset="-122"/>
              </a:rPr>
              <a:t> 下一步举措</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6449"/>
          <a:stretch>
            <a:fillRect/>
          </a:stretch>
        </p:blipFill>
        <p:spPr>
          <a:xfrm>
            <a:off x="1" y="188"/>
            <a:ext cx="12191999" cy="6848287"/>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32959" t="20613" r="-1" b="20586"/>
          <a:stretch>
            <a:fillRect/>
          </a:stretch>
        </p:blipFill>
        <p:spPr>
          <a:xfrm>
            <a:off x="9516" y="1269253"/>
            <a:ext cx="8147056" cy="68834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r="54903" b="52037"/>
          <a:stretch>
            <a:fillRect/>
          </a:stretch>
        </p:blipFill>
        <p:spPr>
          <a:xfrm>
            <a:off x="9108746" y="3559175"/>
            <a:ext cx="3092769" cy="3289300"/>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t="67821"/>
          <a:stretch>
            <a:fillRect/>
          </a:stretch>
        </p:blipFill>
        <p:spPr>
          <a:xfrm>
            <a:off x="4343400" y="0"/>
            <a:ext cx="6858000" cy="2206826"/>
          </a:xfrm>
          <a:prstGeom prst="rect">
            <a:avLst/>
          </a:prstGeom>
        </p:spPr>
      </p:pic>
      <p:pic>
        <p:nvPicPr>
          <p:cNvPr id="23" name="图片 22"/>
          <p:cNvPicPr>
            <a:picLocks noChangeAspect="1"/>
          </p:cNvPicPr>
          <p:nvPr/>
        </p:nvPicPr>
        <p:blipFill rotWithShape="1">
          <a:blip r:embed="rId5">
            <a:extLst>
              <a:ext uri="{28A0092B-C50C-407E-A947-70E740481C1C}">
                <a14:useLocalDpi xmlns:a14="http://schemas.microsoft.com/office/drawing/2010/main" val="0"/>
              </a:ext>
            </a:extLst>
          </a:blip>
          <a:srcRect b="72560"/>
          <a:stretch>
            <a:fillRect/>
          </a:stretch>
        </p:blipFill>
        <p:spPr>
          <a:xfrm>
            <a:off x="-169166" y="4985692"/>
            <a:ext cx="6858000" cy="1881833"/>
          </a:xfrm>
          <a:prstGeom prst="rect">
            <a:avLst/>
          </a:prstGeom>
        </p:spPr>
      </p:pic>
      <p:sp>
        <p:nvSpPr>
          <p:cNvPr id="7" name="矩形 259"/>
          <p:cNvSpPr>
            <a:spLocks noChangeArrowheads="1"/>
          </p:cNvSpPr>
          <p:nvPr/>
        </p:nvSpPr>
        <p:spPr bwMode="auto">
          <a:xfrm>
            <a:off x="576839" y="3187446"/>
            <a:ext cx="6484338" cy="78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5120" b="1" cap="all" dirty="0">
                <a:solidFill>
                  <a:schemeClr val="bg1"/>
                </a:solidFill>
                <a:latin typeface="Arial" panose="020B0604020202020204" pitchFamily="34" charset="0"/>
                <a:cs typeface="Arial" panose="020B0604020202020204" pitchFamily="34" charset="0"/>
              </a:rPr>
              <a:t>感谢聆听，请您指正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 calcmode="lin" valueType="num">
                                      <p:cBhvr>
                                        <p:cTn id="1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
                                        </p:tgtEl>
                                      </p:cBhvr>
                                    </p:animEffect>
                                  </p:childTnLst>
                                </p:cTn>
                              </p:par>
                            </p:childTnLst>
                          </p:cTn>
                        </p:par>
                        <p:par>
                          <p:cTn id="16" fill="hold">
                            <p:stCondLst>
                              <p:cond delay="89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3024770" y="1058928"/>
            <a:ext cx="5926622" cy="535531"/>
          </a:xfrm>
          <a:prstGeom prst="rect">
            <a:avLst/>
          </a:prstGeom>
        </p:spPr>
        <p:txBody>
          <a:bodyPr wrap="none">
            <a:spAutoFit/>
          </a:bodyPr>
          <a:lstStyle/>
          <a:p>
            <a:pPr marL="0" lvl="1" defTabSz="889000">
              <a:lnSpc>
                <a:spcPct val="90000"/>
              </a:lnSpc>
              <a:spcAft>
                <a:spcPct val="15000"/>
              </a:spcAft>
            </a:pPr>
            <a:r>
              <a:rPr lang="zh-CN" altLang="en-US" sz="3200" b="1" dirty="0">
                <a:solidFill>
                  <a:srgbClr val="8A0000"/>
                </a:solidFill>
                <a:latin typeface="微软雅黑" panose="020B0503020204020204" pitchFamily="34" charset="-122"/>
                <a:ea typeface="微软雅黑" panose="020B0503020204020204" pitchFamily="34" charset="-122"/>
              </a:rPr>
              <a:t>机构建制（</a:t>
            </a:r>
            <a:r>
              <a:rPr lang="en-US" altLang="zh-CN" sz="3200" b="1" dirty="0">
                <a:solidFill>
                  <a:srgbClr val="8A0000"/>
                </a:solidFill>
                <a:latin typeface="微软雅黑" panose="020B0503020204020204" pitchFamily="34" charset="-122"/>
                <a:ea typeface="微软雅黑" panose="020B0503020204020204" pitchFamily="34" charset="-122"/>
              </a:rPr>
              <a:t>12</a:t>
            </a:r>
            <a:r>
              <a:rPr lang="zh-CN" altLang="en-US" sz="3200" b="1" dirty="0">
                <a:solidFill>
                  <a:srgbClr val="8A0000"/>
                </a:solidFill>
                <a:latin typeface="微软雅黑" panose="020B0503020204020204" pitchFamily="34" charset="-122"/>
                <a:ea typeface="微软雅黑" panose="020B0503020204020204" pitchFamily="34" charset="-122"/>
              </a:rPr>
              <a:t>系</a:t>
            </a:r>
            <a:r>
              <a:rPr lang="en-US" altLang="zh-CN" sz="3200" b="1" dirty="0">
                <a:solidFill>
                  <a:srgbClr val="8A0000"/>
                </a:solidFill>
                <a:latin typeface="微软雅黑" panose="020B0503020204020204" pitchFamily="34" charset="-122"/>
                <a:ea typeface="微软雅黑" panose="020B0503020204020204" pitchFamily="34" charset="-122"/>
              </a:rPr>
              <a:t>+2</a:t>
            </a:r>
            <a:r>
              <a:rPr lang="zh-CN" altLang="en-US" sz="3200" b="1" dirty="0">
                <a:solidFill>
                  <a:srgbClr val="8A0000"/>
                </a:solidFill>
                <a:latin typeface="微软雅黑" panose="020B0503020204020204" pitchFamily="34" charset="-122"/>
                <a:ea typeface="微软雅黑" panose="020B0503020204020204" pitchFamily="34" charset="-122"/>
              </a:rPr>
              <a:t>所</a:t>
            </a:r>
            <a:r>
              <a:rPr lang="en-US" altLang="zh-CN" sz="3200" b="1" dirty="0">
                <a:solidFill>
                  <a:srgbClr val="8A0000"/>
                </a:solidFill>
                <a:latin typeface="微软雅黑" panose="020B0503020204020204" pitchFamily="34" charset="-122"/>
                <a:ea typeface="微软雅黑" panose="020B0503020204020204" pitchFamily="34" charset="-122"/>
              </a:rPr>
              <a:t>+2</a:t>
            </a:r>
            <a:r>
              <a:rPr lang="zh-CN" altLang="en-US" sz="3200" b="1" dirty="0">
                <a:solidFill>
                  <a:srgbClr val="8A0000"/>
                </a:solidFill>
                <a:latin typeface="微软雅黑" panose="020B0503020204020204" pitchFamily="34" charset="-122"/>
                <a:ea typeface="微软雅黑" panose="020B0503020204020204" pitchFamily="34" charset="-122"/>
              </a:rPr>
              <a:t>中心）</a:t>
            </a:r>
          </a:p>
        </p:txBody>
      </p:sp>
      <p:grpSp>
        <p:nvGrpSpPr>
          <p:cNvPr id="31" name="组合 40"/>
          <p:cNvGrpSpPr/>
          <p:nvPr/>
        </p:nvGrpSpPr>
        <p:grpSpPr bwMode="auto">
          <a:xfrm>
            <a:off x="2933877" y="1868105"/>
            <a:ext cx="8105431" cy="1911295"/>
            <a:chOff x="428596" y="1714488"/>
            <a:chExt cx="4214842" cy="2214578"/>
          </a:xfrm>
          <a:solidFill>
            <a:srgbClr val="8A0000"/>
          </a:solidFill>
        </p:grpSpPr>
        <p:sp>
          <p:nvSpPr>
            <p:cNvPr id="34" name="矩形 33"/>
            <p:cNvSpPr/>
            <p:nvPr/>
          </p:nvSpPr>
          <p:spPr>
            <a:xfrm>
              <a:off x="400049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亚非系</a:t>
              </a:r>
            </a:p>
          </p:txBody>
        </p:sp>
        <p:grpSp>
          <p:nvGrpSpPr>
            <p:cNvPr id="38" name="组合 39"/>
            <p:cNvGrpSpPr/>
            <p:nvPr/>
          </p:nvGrpSpPr>
          <p:grpSpPr bwMode="auto">
            <a:xfrm>
              <a:off x="428596" y="1714488"/>
              <a:ext cx="2071702" cy="2214578"/>
              <a:chOff x="428596" y="1714488"/>
              <a:chExt cx="2071702" cy="2214578"/>
            </a:xfrm>
            <a:grpFill/>
          </p:grpSpPr>
          <p:sp>
            <p:nvSpPr>
              <p:cNvPr id="44" name="矩形 43"/>
              <p:cNvSpPr/>
              <p:nvPr/>
            </p:nvSpPr>
            <p:spPr>
              <a:xfrm>
                <a:off x="42859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阿拉伯语系</a:t>
                </a:r>
              </a:p>
            </p:txBody>
          </p:sp>
          <p:sp>
            <p:nvSpPr>
              <p:cNvPr id="45" name="矩形 44"/>
              <p:cNvSpPr/>
              <p:nvPr/>
            </p:nvSpPr>
            <p:spPr>
              <a:xfrm>
                <a:off x="78578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朝韩语系</a:t>
                </a:r>
              </a:p>
            </p:txBody>
          </p:sp>
          <p:sp>
            <p:nvSpPr>
              <p:cNvPr id="46" name="矩形 45"/>
              <p:cNvSpPr/>
              <p:nvPr/>
            </p:nvSpPr>
            <p:spPr>
              <a:xfrm>
                <a:off x="114297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德语系</a:t>
                </a:r>
              </a:p>
            </p:txBody>
          </p:sp>
          <p:sp>
            <p:nvSpPr>
              <p:cNvPr id="47" name="矩形 46"/>
              <p:cNvSpPr/>
              <p:nvPr/>
            </p:nvSpPr>
            <p:spPr>
              <a:xfrm>
                <a:off x="150016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东南亚系</a:t>
                </a:r>
              </a:p>
            </p:txBody>
          </p:sp>
          <p:sp>
            <p:nvSpPr>
              <p:cNvPr id="48" name="矩形 47"/>
              <p:cNvSpPr/>
              <p:nvPr/>
            </p:nvSpPr>
            <p:spPr>
              <a:xfrm>
                <a:off x="185735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俄语系</a:t>
                </a:r>
              </a:p>
            </p:txBody>
          </p:sp>
          <p:sp>
            <p:nvSpPr>
              <p:cNvPr id="49" name="矩形 48"/>
              <p:cNvSpPr/>
              <p:nvPr/>
            </p:nvSpPr>
            <p:spPr>
              <a:xfrm>
                <a:off x="221454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法语系</a:t>
                </a:r>
              </a:p>
            </p:txBody>
          </p:sp>
        </p:grpSp>
        <p:sp>
          <p:nvSpPr>
            <p:cNvPr id="39" name="矩形 38"/>
            <p:cNvSpPr/>
            <p:nvPr/>
          </p:nvSpPr>
          <p:spPr>
            <a:xfrm>
              <a:off x="257173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南亚系</a:t>
              </a:r>
            </a:p>
          </p:txBody>
        </p:sp>
        <p:sp>
          <p:nvSpPr>
            <p:cNvPr id="40" name="矩形 39"/>
            <p:cNvSpPr/>
            <p:nvPr/>
          </p:nvSpPr>
          <p:spPr>
            <a:xfrm>
              <a:off x="292892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日语系</a:t>
              </a:r>
            </a:p>
          </p:txBody>
        </p:sp>
        <p:sp>
          <p:nvSpPr>
            <p:cNvPr id="41" name="矩形 40"/>
            <p:cNvSpPr/>
            <p:nvPr/>
          </p:nvSpPr>
          <p:spPr>
            <a:xfrm>
              <a:off x="328611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西葡语系</a:t>
              </a:r>
            </a:p>
          </p:txBody>
        </p:sp>
        <p:sp>
          <p:nvSpPr>
            <p:cNvPr id="42" name="矩形 41"/>
            <p:cNvSpPr/>
            <p:nvPr/>
          </p:nvSpPr>
          <p:spPr>
            <a:xfrm>
              <a:off x="364330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西亚系</a:t>
              </a:r>
            </a:p>
          </p:txBody>
        </p:sp>
        <p:sp>
          <p:nvSpPr>
            <p:cNvPr id="43" name="矩形 42"/>
            <p:cNvSpPr/>
            <p:nvPr/>
          </p:nvSpPr>
          <p:spPr>
            <a:xfrm>
              <a:off x="4357686" y="1714488"/>
              <a:ext cx="285752" cy="221457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Arial" panose="020B0604020202020204" pitchFamily="34" charset="0"/>
                </a:rPr>
                <a:t>英语系</a:t>
              </a:r>
            </a:p>
          </p:txBody>
        </p:sp>
      </p:grpSp>
      <p:sp>
        <p:nvSpPr>
          <p:cNvPr id="50" name="矩形 49"/>
          <p:cNvSpPr/>
          <p:nvPr/>
        </p:nvSpPr>
        <p:spPr bwMode="auto">
          <a:xfrm>
            <a:off x="2933882" y="4072496"/>
            <a:ext cx="2610219" cy="1127337"/>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外国语言学及应用语言学研究所</a:t>
            </a:r>
          </a:p>
        </p:txBody>
      </p:sp>
      <p:sp>
        <p:nvSpPr>
          <p:cNvPr id="51" name="TextBox 49"/>
          <p:cNvSpPr txBox="1"/>
          <p:nvPr/>
        </p:nvSpPr>
        <p:spPr>
          <a:xfrm>
            <a:off x="862161" y="2035049"/>
            <a:ext cx="1693319" cy="1614059"/>
          </a:xfrm>
          <a:prstGeom prst="rightArrow">
            <a:avLst>
              <a:gd name="adj1" fmla="val 50000"/>
              <a:gd name="adj2" fmla="val 34191"/>
            </a:avLst>
          </a:prstGeom>
          <a:solidFill>
            <a:schemeClr val="bg1">
              <a:lumMod val="75000"/>
            </a:schemeClr>
          </a:solidFill>
          <a:ln>
            <a:noFill/>
            <a:prstDash val="dash"/>
          </a:ln>
        </p:spPr>
        <p:txBody>
          <a:bodyPr wrap="square">
            <a:spAutoFit/>
            <a:scene3d>
              <a:camera prst="orthographicFront"/>
              <a:lightRig rig="threePt" dir="t"/>
            </a:scene3d>
            <a:sp3d extrusionH="12700"/>
          </a:bodyPr>
          <a:lstStyle/>
          <a:p>
            <a:pPr marL="0" marR="0" lvl="0" indent="0" defTabSz="914400" eaLnBrk="1" fontAlgn="auto" latinLnBrk="0" hangingPunct="1">
              <a:lnSpc>
                <a:spcPct val="130000"/>
              </a:lnSpc>
              <a:spcBef>
                <a:spcPts val="1200"/>
              </a:spcBef>
              <a:spcAft>
                <a:spcPts val="1200"/>
              </a:spcAft>
              <a:buClrTx/>
              <a:buSzTx/>
              <a:buFontTx/>
              <a:buNone/>
              <a:defRPr/>
            </a:pPr>
            <a:r>
              <a:rPr kumimoji="0" lang="zh-CN" altLang="en-US" sz="1800" b="1" i="0" u="none" strike="noStrike" kern="0" normalizeH="0" baseline="0" noProof="0" dirty="0">
                <a:solidFill>
                  <a:schemeClr val="accent1">
                    <a:lumMod val="50000"/>
                  </a:schemeClr>
                </a:solidFill>
                <a:uLnTx/>
                <a:uFillTx/>
                <a:latin typeface="微软雅黑" panose="020B0503020204020204" pitchFamily="34" charset="-122"/>
                <a:ea typeface="微软雅黑" panose="020B0503020204020204" pitchFamily="34" charset="-122"/>
              </a:rPr>
              <a:t>招收本科生与研究生</a:t>
            </a:r>
          </a:p>
        </p:txBody>
      </p:sp>
      <p:sp>
        <p:nvSpPr>
          <p:cNvPr id="52" name="矩形 51"/>
          <p:cNvSpPr/>
          <p:nvPr/>
        </p:nvSpPr>
        <p:spPr bwMode="auto">
          <a:xfrm>
            <a:off x="5681480" y="4072496"/>
            <a:ext cx="2610226" cy="1127337"/>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nchor="ctr">
            <a:scene3d>
              <a:camera prst="orthographicFront"/>
              <a:lightRig rig="threePt" dir="t"/>
            </a:scene3d>
            <a:sp3d extrusionH="12700"/>
          </a:bodyPr>
          <a:lstStyle/>
          <a:p>
            <a:pPr algn="ctr"/>
            <a:r>
              <a:rPr lang="zh-CN" altLang="en-US"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世界文学研究所</a:t>
            </a:r>
          </a:p>
        </p:txBody>
      </p:sp>
      <p:sp>
        <p:nvSpPr>
          <p:cNvPr id="53" name="矩形 52"/>
          <p:cNvSpPr/>
          <p:nvPr/>
        </p:nvSpPr>
        <p:spPr bwMode="auto">
          <a:xfrm>
            <a:off x="8429084" y="4072496"/>
            <a:ext cx="2630027" cy="1127337"/>
          </a:xfrm>
          <a:prstGeom prst="rect">
            <a:avLst/>
          </a:prstGeom>
          <a:solidFill>
            <a:srgbClr val="002060"/>
          </a:solidFill>
          <a:ln>
            <a:noFill/>
          </a:ln>
        </p:spPr>
        <p:style>
          <a:lnRef idx="1">
            <a:schemeClr val="accent2"/>
          </a:lnRef>
          <a:fillRef idx="3">
            <a:schemeClr val="accent2"/>
          </a:fillRef>
          <a:effectRef idx="2">
            <a:schemeClr val="accent2"/>
          </a:effectRef>
          <a:fontRef idx="minor">
            <a:schemeClr val="lt1"/>
          </a:fontRef>
        </p:style>
        <p:txBody>
          <a:bodyPr anchor="ctr">
            <a:scene3d>
              <a:camera prst="orthographicFront"/>
              <a:lightRig rig="threePt" dir="t"/>
            </a:scene3d>
            <a:sp3d extrusionH="12700"/>
          </a:bodyPr>
          <a:lstStyle/>
          <a:p>
            <a:pPr algn="ctr"/>
            <a:r>
              <a:rPr lang="en-US" altLang="zh-CN"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MTI</a:t>
            </a:r>
            <a:r>
              <a:rPr lang="zh-CN" altLang="en-US"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翻译硕士教育中心</a:t>
            </a:r>
          </a:p>
        </p:txBody>
      </p:sp>
      <p:sp>
        <p:nvSpPr>
          <p:cNvPr id="54" name="TextBox 56"/>
          <p:cNvSpPr txBox="1"/>
          <p:nvPr/>
        </p:nvSpPr>
        <p:spPr>
          <a:xfrm>
            <a:off x="850476" y="4193028"/>
            <a:ext cx="1705004" cy="898737"/>
          </a:xfrm>
          <a:prstGeom prst="rightArrow">
            <a:avLst>
              <a:gd name="adj1" fmla="val 50000"/>
              <a:gd name="adj2" fmla="val 48580"/>
            </a:avLst>
          </a:prstGeom>
          <a:solidFill>
            <a:schemeClr val="bg1">
              <a:lumMod val="75000"/>
            </a:schemeClr>
          </a:solidFill>
          <a:ln>
            <a:noFill/>
            <a:prstDash val="dash"/>
          </a:ln>
        </p:spPr>
        <p:txBody>
          <a:bodyPr wrap="square">
            <a:spAutoFit/>
            <a:scene3d>
              <a:camera prst="orthographicFront"/>
              <a:lightRig rig="threePt" dir="t"/>
            </a:scene3d>
            <a:sp3d extrusionH="12700"/>
          </a:bodyPr>
          <a:lstStyle/>
          <a:p>
            <a:pPr marL="0" marR="0" lvl="0" indent="0" defTabSz="914400" eaLnBrk="1" fontAlgn="auto" latinLnBrk="0" hangingPunct="1">
              <a:lnSpc>
                <a:spcPct val="130000"/>
              </a:lnSpc>
              <a:spcBef>
                <a:spcPts val="1200"/>
              </a:spcBef>
              <a:spcAft>
                <a:spcPts val="1200"/>
              </a:spcAft>
              <a:buClrTx/>
              <a:buSzTx/>
              <a:buFontTx/>
              <a:buNone/>
              <a:defRPr/>
            </a:pPr>
            <a:r>
              <a:rPr kumimoji="0" lang="zh-CN" altLang="en-US" sz="1800" b="1" i="0" u="none" strike="noStrike" kern="0" normalizeH="0" baseline="0" noProof="0" dirty="0">
                <a:solidFill>
                  <a:schemeClr val="accent1">
                    <a:lumMod val="50000"/>
                  </a:schemeClr>
                </a:solidFill>
                <a:uLnTx/>
                <a:uFillTx/>
                <a:latin typeface="微软雅黑" panose="020B0503020204020204" pitchFamily="34" charset="-122"/>
                <a:ea typeface="微软雅黑" panose="020B0503020204020204" pitchFamily="34" charset="-122"/>
              </a:rPr>
              <a:t>招收研究生</a:t>
            </a:r>
          </a:p>
        </p:txBody>
      </p:sp>
      <p:sp>
        <p:nvSpPr>
          <p:cNvPr id="55" name="TextBox 56"/>
          <p:cNvSpPr txBox="1"/>
          <p:nvPr/>
        </p:nvSpPr>
        <p:spPr>
          <a:xfrm>
            <a:off x="865279" y="5359324"/>
            <a:ext cx="1705004" cy="829066"/>
          </a:xfrm>
          <a:prstGeom prst="rightArrow">
            <a:avLst>
              <a:gd name="adj1" fmla="val 50000"/>
              <a:gd name="adj2" fmla="val 35709"/>
            </a:avLst>
          </a:prstGeom>
          <a:solidFill>
            <a:schemeClr val="bg1">
              <a:lumMod val="75000"/>
            </a:schemeClr>
          </a:solidFill>
          <a:ln>
            <a:noFill/>
            <a:prstDash val="dash"/>
          </a:ln>
        </p:spPr>
        <p:txBody>
          <a:bodyPr wrap="square">
            <a:spAutoFit/>
            <a:scene3d>
              <a:camera prst="orthographicFront"/>
              <a:lightRig rig="threePt" dir="t"/>
            </a:scene3d>
            <a:sp3d extrusionH="12700"/>
          </a:bodyPr>
          <a:lstStyle/>
          <a:p>
            <a:pPr marL="0" marR="0" lvl="0" indent="0" defTabSz="914400" eaLnBrk="1" fontAlgn="auto" latinLnBrk="0" hangingPunct="1">
              <a:lnSpc>
                <a:spcPct val="130000"/>
              </a:lnSpc>
              <a:spcBef>
                <a:spcPts val="1200"/>
              </a:spcBef>
              <a:spcAft>
                <a:spcPts val="1200"/>
              </a:spcAft>
              <a:buClrTx/>
              <a:buSzTx/>
              <a:buFontTx/>
              <a:buNone/>
              <a:defRPr/>
            </a:pPr>
            <a:r>
              <a:rPr kumimoji="0" lang="zh-CN" altLang="en-US" sz="1800" b="1" i="0" u="none" strike="noStrike" kern="0" normalizeH="0" baseline="0" noProof="0" dirty="0">
                <a:solidFill>
                  <a:schemeClr val="accent1">
                    <a:lumMod val="50000"/>
                  </a:schemeClr>
                </a:solidFill>
                <a:uLnTx/>
                <a:uFillTx/>
                <a:latin typeface="微软雅黑" panose="020B0503020204020204" pitchFamily="34" charset="-122"/>
                <a:ea typeface="微软雅黑" panose="020B0503020204020204" pitchFamily="34" charset="-122"/>
              </a:rPr>
              <a:t>服务全校教学</a:t>
            </a:r>
          </a:p>
        </p:txBody>
      </p:sp>
      <p:sp>
        <p:nvSpPr>
          <p:cNvPr id="56" name="矩形 55"/>
          <p:cNvSpPr/>
          <p:nvPr/>
        </p:nvSpPr>
        <p:spPr bwMode="auto">
          <a:xfrm>
            <a:off x="2933884" y="5514260"/>
            <a:ext cx="8105424" cy="423862"/>
          </a:xfrm>
          <a:prstGeom prst="rect">
            <a:avLst/>
          </a:prstGeom>
        </p:spPr>
        <p:style>
          <a:lnRef idx="1">
            <a:schemeClr val="accent2"/>
          </a:lnRef>
          <a:fillRef idx="3">
            <a:schemeClr val="accent2"/>
          </a:fillRef>
          <a:effectRef idx="2">
            <a:schemeClr val="accent2"/>
          </a:effectRef>
          <a:fontRef idx="minor">
            <a:schemeClr val="lt1"/>
          </a:fontRef>
        </p:style>
        <p:txBody>
          <a:bodyPr anchor="ctr">
            <a:scene3d>
              <a:camera prst="orthographicFront"/>
              <a:lightRig rig="threePt" dir="t"/>
            </a:scene3d>
            <a:sp3d extrusionH="12700"/>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dirty="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语言中心</a:t>
            </a:r>
          </a:p>
        </p:txBody>
      </p:sp>
      <p:sp>
        <p:nvSpPr>
          <p:cNvPr id="57" name="矩形 56"/>
          <p:cNvSpPr/>
          <p:nvPr/>
        </p:nvSpPr>
        <p:spPr>
          <a:xfrm>
            <a:off x="0" y="1247356"/>
            <a:ext cx="2890943" cy="45744"/>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flipH="1" flipV="1">
            <a:off x="8824588" y="1247380"/>
            <a:ext cx="3367410" cy="45719"/>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图片 58"/>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74" name="组合 73"/>
          <p:cNvGrpSpPr/>
          <p:nvPr/>
        </p:nvGrpSpPr>
        <p:grpSpPr>
          <a:xfrm>
            <a:off x="1" y="0"/>
            <a:ext cx="1388224" cy="1046128"/>
            <a:chOff x="0" y="0"/>
            <a:chExt cx="6897954" cy="4536440"/>
          </a:xfrm>
        </p:grpSpPr>
        <p:sp>
          <p:nvSpPr>
            <p:cNvPr id="75" name="直角三角形 74"/>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直角三角形 75"/>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直角三角形 76"/>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矩形 91"/>
          <p:cNvSpPr/>
          <p:nvPr/>
        </p:nvSpPr>
        <p:spPr>
          <a:xfrm>
            <a:off x="694113" y="160821"/>
            <a:ext cx="3138545" cy="825419"/>
          </a:xfrm>
          <a:prstGeom prst="rect">
            <a:avLst/>
          </a:prstGeom>
        </p:spPr>
        <p:txBody>
          <a:bodyPr wrap="square">
            <a:spAutoFit/>
          </a:bodyPr>
          <a:lstStyle/>
          <a:p>
            <a:pPr>
              <a:lnSpc>
                <a:spcPct val="150000"/>
              </a:lnSpc>
              <a:defRPr/>
            </a:pPr>
            <a:r>
              <a:rPr lang="en-US" altLang="en-US" sz="3600" b="1" dirty="0">
                <a:solidFill>
                  <a:srgbClr val="8A0000"/>
                </a:solidFill>
                <a:latin typeface="微软雅黑" panose="020B0503020204020204" pitchFamily="34" charset="-122"/>
                <a:ea typeface="微软雅黑" panose="020B0503020204020204" pitchFamily="34" charset="-122"/>
              </a:rPr>
              <a:t>一</a:t>
            </a:r>
            <a:r>
              <a:rPr lang="zh-CN" altLang="en-US" sz="3600" b="1" dirty="0">
                <a:solidFill>
                  <a:srgbClr val="8A0000"/>
                </a:solidFill>
                <a:latin typeface="微软雅黑" panose="020B0503020204020204" pitchFamily="34" charset="-122"/>
                <a:ea typeface="微软雅黑" panose="020B0503020204020204" pitchFamily="34" charset="-122"/>
              </a:rPr>
              <a:t>、</a:t>
            </a:r>
            <a:r>
              <a:rPr lang="en-US" altLang="en-US" sz="3600" b="1" dirty="0">
                <a:solidFill>
                  <a:srgbClr val="8A0000"/>
                </a:solidFill>
                <a:latin typeface="微软雅黑" panose="020B0503020204020204" pitchFamily="34" charset="-122"/>
                <a:ea typeface="微软雅黑" panose="020B0503020204020204" pitchFamily="34" charset="-122"/>
              </a:rPr>
              <a:t>总体介绍</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p:cNvSpPr/>
          <p:nvPr/>
        </p:nvSpPr>
        <p:spPr>
          <a:xfrm>
            <a:off x="4362192" y="934171"/>
            <a:ext cx="2646878" cy="535531"/>
          </a:xfrm>
          <a:prstGeom prst="rect">
            <a:avLst/>
          </a:prstGeom>
        </p:spPr>
        <p:txBody>
          <a:bodyPr wrap="none">
            <a:spAutoFit/>
          </a:bodyPr>
          <a:lstStyle/>
          <a:p>
            <a:pPr marL="0" marR="0" lvl="1" indent="0" algn="l" defTabSz="889000" rtl="0" eaLnBrk="1" fontAlgn="auto" latinLnBrk="0" hangingPunct="1">
              <a:lnSpc>
                <a:spcPct val="90000"/>
              </a:lnSpc>
              <a:spcBef>
                <a:spcPts val="0"/>
              </a:spcBef>
              <a:spcAft>
                <a:spcPct val="15000"/>
              </a:spcAft>
              <a:buClrTx/>
              <a:buSzTx/>
              <a:buFontTx/>
              <a:buNone/>
              <a:tabLst/>
              <a:defRPr/>
            </a:pPr>
            <a:r>
              <a:rPr kumimoji="0" lang="zh-CN" altLang="en-US" sz="32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师资团队现状</a:t>
            </a:r>
          </a:p>
        </p:txBody>
      </p:sp>
      <p:sp>
        <p:nvSpPr>
          <p:cNvPr id="35" name="Freeform 23"/>
          <p:cNvSpPr>
            <a:spLocks/>
          </p:cNvSpPr>
          <p:nvPr/>
        </p:nvSpPr>
        <p:spPr bwMode="auto">
          <a:xfrm>
            <a:off x="4222868" y="3073996"/>
            <a:ext cx="2682140" cy="1334711"/>
          </a:xfrm>
          <a:custGeom>
            <a:avLst/>
            <a:gdLst>
              <a:gd name="T0" fmla="*/ 14 w 187"/>
              <a:gd name="T1" fmla="*/ 0 h 188"/>
              <a:gd name="T2" fmla="*/ 173 w 187"/>
              <a:gd name="T3" fmla="*/ 0 h 188"/>
              <a:gd name="T4" fmla="*/ 187 w 187"/>
              <a:gd name="T5" fmla="*/ 14 h 188"/>
              <a:gd name="T6" fmla="*/ 187 w 187"/>
              <a:gd name="T7" fmla="*/ 174 h 188"/>
              <a:gd name="T8" fmla="*/ 173 w 187"/>
              <a:gd name="T9" fmla="*/ 188 h 188"/>
              <a:gd name="T10" fmla="*/ 14 w 187"/>
              <a:gd name="T11" fmla="*/ 188 h 188"/>
              <a:gd name="T12" fmla="*/ 0 w 187"/>
              <a:gd name="T13" fmla="*/ 174 h 188"/>
              <a:gd name="T14" fmla="*/ 0 w 187"/>
              <a:gd name="T15" fmla="*/ 14 h 188"/>
              <a:gd name="T16" fmla="*/ 14 w 187"/>
              <a:gd name="T1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8">
                <a:moveTo>
                  <a:pt x="14" y="0"/>
                </a:moveTo>
                <a:cubicBezTo>
                  <a:pt x="173" y="0"/>
                  <a:pt x="173" y="0"/>
                  <a:pt x="173" y="0"/>
                </a:cubicBezTo>
                <a:cubicBezTo>
                  <a:pt x="181" y="0"/>
                  <a:pt x="187" y="6"/>
                  <a:pt x="187" y="14"/>
                </a:cubicBezTo>
                <a:cubicBezTo>
                  <a:pt x="187" y="174"/>
                  <a:pt x="187" y="174"/>
                  <a:pt x="187" y="174"/>
                </a:cubicBezTo>
                <a:cubicBezTo>
                  <a:pt x="187" y="181"/>
                  <a:pt x="181" y="188"/>
                  <a:pt x="173" y="188"/>
                </a:cubicBezTo>
                <a:cubicBezTo>
                  <a:pt x="14" y="188"/>
                  <a:pt x="14" y="188"/>
                  <a:pt x="14" y="188"/>
                </a:cubicBezTo>
                <a:cubicBezTo>
                  <a:pt x="6" y="188"/>
                  <a:pt x="0" y="181"/>
                  <a:pt x="0" y="174"/>
                </a:cubicBezTo>
                <a:cubicBezTo>
                  <a:pt x="0" y="14"/>
                  <a:pt x="0" y="14"/>
                  <a:pt x="0" y="14"/>
                </a:cubicBezTo>
                <a:cubicBezTo>
                  <a:pt x="0" y="6"/>
                  <a:pt x="6" y="0"/>
                  <a:pt x="14" y="0"/>
                </a:cubicBezTo>
                <a:close/>
              </a:path>
            </a:pathLst>
          </a:custGeom>
          <a:solidFill>
            <a:srgbClr val="960000"/>
          </a:solidFill>
          <a:ln>
            <a:noFill/>
          </a:ln>
        </p:spPr>
        <p:txBody>
          <a:bodyPr vert="horz" wrap="square" lIns="83993" tIns="41997" rIns="83993" bIns="41997"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215</a:t>
            </a: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名教师</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拥有博士学位的教师</a:t>
            </a: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169</a:t>
            </a: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 </a:t>
            </a: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79% </a:t>
            </a: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具有长期海外经历</a:t>
            </a: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137</a:t>
            </a: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人（ </a:t>
            </a:r>
            <a:r>
              <a:rPr kumimoji="0" lang="en-US" altLang="zh-CN"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64%</a:t>
            </a:r>
            <a:r>
              <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p>
        </p:txBody>
      </p:sp>
      <p:sp>
        <p:nvSpPr>
          <p:cNvPr id="36" name="Freeform 24"/>
          <p:cNvSpPr>
            <a:spLocks/>
          </p:cNvSpPr>
          <p:nvPr/>
        </p:nvSpPr>
        <p:spPr bwMode="auto">
          <a:xfrm>
            <a:off x="8278885" y="1463210"/>
            <a:ext cx="1385397"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长聘副教授</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sp>
        <p:nvSpPr>
          <p:cNvPr id="38" name="Freeform 25"/>
          <p:cNvSpPr>
            <a:spLocks/>
          </p:cNvSpPr>
          <p:nvPr/>
        </p:nvSpPr>
        <p:spPr bwMode="auto">
          <a:xfrm>
            <a:off x="1494345" y="1967678"/>
            <a:ext cx="974547" cy="916987"/>
          </a:xfrm>
          <a:custGeom>
            <a:avLst/>
            <a:gdLst>
              <a:gd name="T0" fmla="*/ 10 w 138"/>
              <a:gd name="T1" fmla="*/ 0 h 138"/>
              <a:gd name="T2" fmla="*/ 128 w 138"/>
              <a:gd name="T3" fmla="*/ 0 h 138"/>
              <a:gd name="T4" fmla="*/ 138 w 138"/>
              <a:gd name="T5" fmla="*/ 10 h 138"/>
              <a:gd name="T6" fmla="*/ 138 w 138"/>
              <a:gd name="T7" fmla="*/ 128 h 138"/>
              <a:gd name="T8" fmla="*/ 128 w 138"/>
              <a:gd name="T9" fmla="*/ 138 h 138"/>
              <a:gd name="T10" fmla="*/ 10 w 138"/>
              <a:gd name="T11" fmla="*/ 138 h 138"/>
              <a:gd name="T12" fmla="*/ 0 w 138"/>
              <a:gd name="T13" fmla="*/ 128 h 138"/>
              <a:gd name="T14" fmla="*/ 0 w 138"/>
              <a:gd name="T15" fmla="*/ 10 h 138"/>
              <a:gd name="T16" fmla="*/ 10 w 13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38">
                <a:moveTo>
                  <a:pt x="10" y="0"/>
                </a:moveTo>
                <a:cubicBezTo>
                  <a:pt x="128" y="0"/>
                  <a:pt x="128" y="0"/>
                  <a:pt x="128" y="0"/>
                </a:cubicBezTo>
                <a:cubicBezTo>
                  <a:pt x="133" y="0"/>
                  <a:pt x="138" y="5"/>
                  <a:pt x="138" y="10"/>
                </a:cubicBezTo>
                <a:cubicBezTo>
                  <a:pt x="138" y="128"/>
                  <a:pt x="138" y="128"/>
                  <a:pt x="138" y="128"/>
                </a:cubicBezTo>
                <a:cubicBezTo>
                  <a:pt x="138" y="133"/>
                  <a:pt x="133" y="138"/>
                  <a:pt x="128" y="138"/>
                </a:cubicBezTo>
                <a:cubicBezTo>
                  <a:pt x="10" y="138"/>
                  <a:pt x="10" y="138"/>
                  <a:pt x="10" y="138"/>
                </a:cubicBezTo>
                <a:cubicBezTo>
                  <a:pt x="5" y="138"/>
                  <a:pt x="0" y="133"/>
                  <a:pt x="0" y="128"/>
                </a:cubicBezTo>
                <a:cubicBezTo>
                  <a:pt x="0" y="10"/>
                  <a:pt x="0" y="10"/>
                  <a:pt x="0" y="10"/>
                </a:cubicBezTo>
                <a:cubicBezTo>
                  <a:pt x="0" y="5"/>
                  <a:pt x="5" y="0"/>
                  <a:pt x="10"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教授</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58</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sp>
        <p:nvSpPr>
          <p:cNvPr id="39" name="Freeform 26"/>
          <p:cNvSpPr>
            <a:spLocks/>
          </p:cNvSpPr>
          <p:nvPr/>
        </p:nvSpPr>
        <p:spPr bwMode="auto">
          <a:xfrm>
            <a:off x="2437627" y="4918861"/>
            <a:ext cx="1984561" cy="855742"/>
          </a:xfrm>
          <a:custGeom>
            <a:avLst/>
            <a:gdLst>
              <a:gd name="T0" fmla="*/ 5 w 69"/>
              <a:gd name="T1" fmla="*/ 0 h 69"/>
              <a:gd name="T2" fmla="*/ 64 w 69"/>
              <a:gd name="T3" fmla="*/ 0 h 69"/>
              <a:gd name="T4" fmla="*/ 69 w 69"/>
              <a:gd name="T5" fmla="*/ 5 h 69"/>
              <a:gd name="T6" fmla="*/ 69 w 69"/>
              <a:gd name="T7" fmla="*/ 63 h 69"/>
              <a:gd name="T8" fmla="*/ 64 w 69"/>
              <a:gd name="T9" fmla="*/ 69 h 69"/>
              <a:gd name="T10" fmla="*/ 5 w 69"/>
              <a:gd name="T11" fmla="*/ 69 h 69"/>
              <a:gd name="T12" fmla="*/ 0 w 69"/>
              <a:gd name="T13" fmla="*/ 63 h 69"/>
              <a:gd name="T14" fmla="*/ 0 w 69"/>
              <a:gd name="T15" fmla="*/ 5 h 69"/>
              <a:gd name="T16" fmla="*/ 5 w 69"/>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5" y="0"/>
                </a:moveTo>
                <a:cubicBezTo>
                  <a:pt x="64" y="0"/>
                  <a:pt x="64" y="0"/>
                  <a:pt x="64" y="0"/>
                </a:cubicBezTo>
                <a:cubicBezTo>
                  <a:pt x="66" y="0"/>
                  <a:pt x="69" y="2"/>
                  <a:pt x="69" y="5"/>
                </a:cubicBezTo>
                <a:cubicBezTo>
                  <a:pt x="69" y="63"/>
                  <a:pt x="69" y="63"/>
                  <a:pt x="69" y="63"/>
                </a:cubicBezTo>
                <a:cubicBezTo>
                  <a:pt x="69" y="66"/>
                  <a:pt x="66" y="69"/>
                  <a:pt x="64" y="69"/>
                </a:cubicBezTo>
                <a:cubicBezTo>
                  <a:pt x="5" y="69"/>
                  <a:pt x="5" y="69"/>
                  <a:pt x="5" y="69"/>
                </a:cubicBezTo>
                <a:cubicBezTo>
                  <a:pt x="2" y="69"/>
                  <a:pt x="0" y="66"/>
                  <a:pt x="0" y="63"/>
                </a:cubicBezTo>
                <a:cubicBezTo>
                  <a:pt x="0" y="5"/>
                  <a:pt x="0" y="5"/>
                  <a:pt x="0" y="5"/>
                </a:cubicBezTo>
                <a:cubicBezTo>
                  <a:pt x="0" y="2"/>
                  <a:pt x="2" y="0"/>
                  <a:pt x="5"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助理教授</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24</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cxnSp>
        <p:nvCxnSpPr>
          <p:cNvPr id="43" name="肘形连接符 42"/>
          <p:cNvCxnSpPr/>
          <p:nvPr/>
        </p:nvCxnSpPr>
        <p:spPr>
          <a:xfrm>
            <a:off x="7020207" y="4207534"/>
            <a:ext cx="1264485" cy="965751"/>
          </a:xfrm>
          <a:prstGeom prst="bentConnector3">
            <a:avLst>
              <a:gd name="adj1" fmla="val 99962"/>
            </a:avLst>
          </a:prstGeom>
          <a:ln w="28575" cap="rnd">
            <a:solidFill>
              <a:srgbClr val="7F7F7F"/>
            </a:solidFill>
            <a:prstDash val="dash"/>
            <a:round/>
            <a:tailEnd type="triangle"/>
          </a:ln>
        </p:spPr>
        <p:style>
          <a:lnRef idx="3">
            <a:schemeClr val="accent3"/>
          </a:lnRef>
          <a:fillRef idx="0">
            <a:schemeClr val="accent3"/>
          </a:fillRef>
          <a:effectRef idx="2">
            <a:schemeClr val="accent3"/>
          </a:effectRef>
          <a:fontRef idx="minor">
            <a:schemeClr val="tx1"/>
          </a:fontRef>
        </p:style>
      </p:cxnSp>
      <p:sp>
        <p:nvSpPr>
          <p:cNvPr id="44" name="Freeform 24"/>
          <p:cNvSpPr>
            <a:spLocks/>
          </p:cNvSpPr>
          <p:nvPr/>
        </p:nvSpPr>
        <p:spPr bwMode="auto">
          <a:xfrm>
            <a:off x="7476657" y="5174305"/>
            <a:ext cx="1616070"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讲师</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42</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cxnSp>
        <p:nvCxnSpPr>
          <p:cNvPr id="24" name="肘形连接符 23"/>
          <p:cNvCxnSpPr/>
          <p:nvPr/>
        </p:nvCxnSpPr>
        <p:spPr>
          <a:xfrm rot="10800000">
            <a:off x="1981619" y="2884666"/>
            <a:ext cx="2183651" cy="845161"/>
          </a:xfrm>
          <a:prstGeom prst="bentConnector3">
            <a:avLst>
              <a:gd name="adj1" fmla="val 99869"/>
            </a:avLst>
          </a:prstGeom>
          <a:ln w="28575" cap="flat" cmpd="sng" algn="ctr">
            <a:solidFill>
              <a:schemeClr val="bg1">
                <a:lumMod val="5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TextBox 21"/>
          <p:cNvSpPr txBox="1">
            <a:spLocks noChangeArrowheads="1"/>
          </p:cNvSpPr>
          <p:nvPr/>
        </p:nvSpPr>
        <p:spPr bwMode="auto">
          <a:xfrm>
            <a:off x="2493420" y="1703845"/>
            <a:ext cx="34414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12700"/>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marR="0" lvl="0" indent="-285750" algn="l" defTabSz="914400" rtl="0" eaLnBrk="0" fontAlgn="auto" latinLnBrk="0" hangingPunct="0">
              <a:lnSpc>
                <a:spcPct val="100000"/>
              </a:lnSpc>
              <a:spcBef>
                <a:spcPts val="0"/>
              </a:spcBef>
              <a:spcAft>
                <a:spcPts val="0"/>
              </a:spcAft>
              <a:buClrTx/>
              <a:buSzTx/>
              <a:buFont typeface="Wingdings" panose="05000000000000000000" pitchFamily="2" charset="2"/>
              <a:buChar char="l"/>
              <a:tabLst/>
              <a:defRPr/>
            </a:pP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博士生导师</a:t>
            </a:r>
            <a:r>
              <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57</a:t>
            </a: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名</a:t>
            </a:r>
          </a:p>
          <a:p>
            <a:pPr marL="285750" marR="0" lvl="0" indent="-285750" algn="l" defTabSz="914400" rtl="0" eaLnBrk="0" fontAlgn="auto" latinLnBrk="0" hangingPunct="0">
              <a:lnSpc>
                <a:spcPct val="100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1</a:t>
            </a: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名博雅荣休教授</a:t>
            </a:r>
            <a:endPar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auto" latinLnBrk="0" hangingPunct="0">
              <a:lnSpc>
                <a:spcPct val="100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1</a:t>
            </a: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名长江学者特聘教授</a:t>
            </a:r>
            <a:endParaRPr kumimoji="0" lang="zh-CN"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auto" latinLnBrk="0" hangingPunct="0">
              <a:lnSpc>
                <a:spcPct val="100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3</a:t>
            </a: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名博雅讲席教授</a:t>
            </a:r>
            <a:endPar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0" fontAlgn="auto" latinLnBrk="0" hangingPunct="0">
              <a:lnSpc>
                <a:spcPct val="100000"/>
              </a:lnSpc>
              <a:spcBef>
                <a:spcPts val="0"/>
              </a:spcBef>
              <a:spcAft>
                <a:spcPts val="0"/>
              </a:spcAft>
              <a:buClrTx/>
              <a:buSzTx/>
              <a:buFont typeface="Wingdings" panose="05000000000000000000" pitchFamily="2" charset="2"/>
              <a:buChar char="l"/>
              <a:tabLst/>
              <a:defRPr/>
            </a:pPr>
            <a:r>
              <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2</a:t>
            </a:r>
            <a:r>
              <a:rPr kumimoji="0" lang="zh-CN" altLang="en-US"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名博雅特聘教授</a:t>
            </a:r>
            <a:endParaRPr kumimoji="0" lang="en-US" altLang="zh-CN" sz="1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p:txBody>
      </p:sp>
      <p:cxnSp>
        <p:nvCxnSpPr>
          <p:cNvPr id="60" name="肘形连接符 59"/>
          <p:cNvCxnSpPr/>
          <p:nvPr/>
        </p:nvCxnSpPr>
        <p:spPr>
          <a:xfrm flipV="1">
            <a:off x="6924525" y="2116218"/>
            <a:ext cx="1334843" cy="1007737"/>
          </a:xfrm>
          <a:prstGeom prst="bentConnector3">
            <a:avLst>
              <a:gd name="adj1" fmla="val 50000"/>
            </a:avLst>
          </a:prstGeom>
          <a:ln w="28575" cap="flat" cmpd="sng" algn="ctr">
            <a:solidFill>
              <a:schemeClr val="bg1">
                <a:lumMod val="5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8" name="矩形 47"/>
          <p:cNvSpPr/>
          <p:nvPr/>
        </p:nvSpPr>
        <p:spPr>
          <a:xfrm>
            <a:off x="8284692" y="2514968"/>
            <a:ext cx="21547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18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sym typeface="+mn-ea"/>
              </a:rPr>
              <a:t>含博士生导师</a:t>
            </a:r>
            <a:r>
              <a:rPr kumimoji="0" lang="en-US" altLang="zh-CN" sz="18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sym typeface="+mn-ea"/>
              </a:rPr>
              <a:t>11</a:t>
            </a:r>
            <a:r>
              <a:rPr kumimoji="0" lang="zh-CN" altLang="en-US" sz="18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sym typeface="+mn-ea"/>
              </a:rPr>
              <a:t>名</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71" name="肘形连接符 70"/>
          <p:cNvCxnSpPr/>
          <p:nvPr/>
        </p:nvCxnSpPr>
        <p:spPr>
          <a:xfrm rot="10800000" flipV="1">
            <a:off x="3300156" y="4673738"/>
            <a:ext cx="1679169" cy="245121"/>
          </a:xfrm>
          <a:prstGeom prst="bentConnector3">
            <a:avLst>
              <a:gd name="adj1" fmla="val 100000"/>
            </a:avLst>
          </a:prstGeom>
          <a:ln w="28575" cap="rnd">
            <a:solidFill>
              <a:srgbClr val="7F7F7F"/>
            </a:solidFill>
            <a:prstDash val="dash"/>
            <a:round/>
            <a:tailEnd type="triangle"/>
          </a:ln>
        </p:spPr>
        <p:style>
          <a:lnRef idx="3">
            <a:schemeClr val="accent3"/>
          </a:lnRef>
          <a:fillRef idx="0">
            <a:schemeClr val="accent3"/>
          </a:fillRef>
          <a:effectRef idx="2">
            <a:schemeClr val="accent3"/>
          </a:effectRef>
          <a:fontRef idx="minor">
            <a:schemeClr val="tx1"/>
          </a:fontRef>
        </p:style>
      </p:cxnSp>
      <p:cxnSp>
        <p:nvCxnSpPr>
          <p:cNvPr id="64" name="直接连接符 63"/>
          <p:cNvCxnSpPr/>
          <p:nvPr/>
        </p:nvCxnSpPr>
        <p:spPr>
          <a:xfrm>
            <a:off x="4979325" y="4472247"/>
            <a:ext cx="0" cy="201491"/>
          </a:xfrm>
          <a:prstGeom prst="line">
            <a:avLst/>
          </a:prstGeom>
          <a:ln w="28575">
            <a:prstDash val="dashDot"/>
          </a:ln>
        </p:spPr>
        <p:style>
          <a:lnRef idx="3">
            <a:schemeClr val="accent3"/>
          </a:lnRef>
          <a:fillRef idx="0">
            <a:schemeClr val="accent3"/>
          </a:fillRef>
          <a:effectRef idx="2">
            <a:schemeClr val="accent3"/>
          </a:effectRef>
          <a:fontRef idx="minor">
            <a:schemeClr val="tx1"/>
          </a:fontRef>
        </p:style>
      </p:cxnSp>
      <p:pic>
        <p:nvPicPr>
          <p:cNvPr id="34" name="图片 33"/>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p:blipFill>
        <p:spPr>
          <a:xfrm>
            <a:off x="9591674" y="392435"/>
            <a:ext cx="2124611" cy="512121"/>
          </a:xfrm>
          <a:prstGeom prst="rect">
            <a:avLst/>
          </a:prstGeom>
        </p:spPr>
      </p:pic>
      <p:grpSp>
        <p:nvGrpSpPr>
          <p:cNvPr id="57" name="组合 56">
            <a:extLst>
              <a:ext uri="{FF2B5EF4-FFF2-40B4-BE49-F238E27FC236}">
                <a16:creationId xmlns:a16="http://schemas.microsoft.com/office/drawing/2014/main" id="{2B69A2AF-4601-428E-A31B-BFB00256886B}"/>
              </a:ext>
            </a:extLst>
          </p:cNvPr>
          <p:cNvGrpSpPr/>
          <p:nvPr/>
        </p:nvGrpSpPr>
        <p:grpSpPr>
          <a:xfrm>
            <a:off x="1" y="0"/>
            <a:ext cx="1388224" cy="1046128"/>
            <a:chOff x="0" y="0"/>
            <a:chExt cx="6897954" cy="4536440"/>
          </a:xfrm>
        </p:grpSpPr>
        <p:sp>
          <p:nvSpPr>
            <p:cNvPr id="58" name="直角三角形 57">
              <a:extLst>
                <a:ext uri="{FF2B5EF4-FFF2-40B4-BE49-F238E27FC236}">
                  <a16:creationId xmlns:a16="http://schemas.microsoft.com/office/drawing/2014/main" id="{6EE26D6B-839F-4E9F-B574-37D326777F7B}"/>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直角三角形 60">
              <a:extLst>
                <a:ext uri="{FF2B5EF4-FFF2-40B4-BE49-F238E27FC236}">
                  <a16:creationId xmlns:a16="http://schemas.microsoft.com/office/drawing/2014/main" id="{427C7B75-5A6F-4EA8-A4BA-FFF0AEE43E2C}"/>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直角三角形 61">
              <a:extLst>
                <a:ext uri="{FF2B5EF4-FFF2-40B4-BE49-F238E27FC236}">
                  <a16:creationId xmlns:a16="http://schemas.microsoft.com/office/drawing/2014/main" id="{421D3BDC-DC15-4BB4-84C8-0BE54C5C063D}"/>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0" name="矩形 79"/>
          <p:cNvSpPr/>
          <p:nvPr/>
        </p:nvSpPr>
        <p:spPr>
          <a:xfrm>
            <a:off x="694113" y="160821"/>
            <a:ext cx="3138545" cy="82541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3600" b="1" dirty="0">
                <a:solidFill>
                  <a:srgbClr val="8A0000"/>
                </a:solidFill>
                <a:latin typeface="微软雅黑" panose="020B0503020204020204" pitchFamily="34" charset="-122"/>
                <a:ea typeface="微软雅黑" panose="020B0503020204020204" pitchFamily="34" charset="-122"/>
              </a:rPr>
              <a:t>一</a:t>
            </a:r>
            <a:r>
              <a:rPr kumimoji="0" lang="zh-CN" altLang="en-US" sz="3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rPr>
              <a:t>、总体介绍</a:t>
            </a:r>
            <a:endParaRPr kumimoji="0" lang="en-US" altLang="zh-CN" sz="3600" b="1" i="0" u="none" strike="noStrike" kern="1200" cap="none" spc="0" normalizeH="0" baseline="0" noProof="0" dirty="0">
              <a:ln>
                <a:noFill/>
              </a:ln>
              <a:solidFill>
                <a:srgbClr val="8A0000"/>
              </a:solidFill>
              <a:effectLst/>
              <a:uLnTx/>
              <a:uFillTx/>
              <a:latin typeface="微软雅黑" panose="020B0503020204020204" pitchFamily="34" charset="-122"/>
              <a:ea typeface="微软雅黑" panose="020B0503020204020204" pitchFamily="34" charset="-122"/>
              <a:cs typeface="+mn-cs"/>
            </a:endParaRPr>
          </a:p>
        </p:txBody>
      </p:sp>
      <p:sp>
        <p:nvSpPr>
          <p:cNvPr id="25" name="Freeform 24"/>
          <p:cNvSpPr>
            <a:spLocks/>
          </p:cNvSpPr>
          <p:nvPr/>
        </p:nvSpPr>
        <p:spPr bwMode="auto">
          <a:xfrm>
            <a:off x="8801715" y="3262879"/>
            <a:ext cx="1556103"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教学副教授</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cxnSp>
        <p:nvCxnSpPr>
          <p:cNvPr id="26" name="肘形连接符 25"/>
          <p:cNvCxnSpPr/>
          <p:nvPr/>
        </p:nvCxnSpPr>
        <p:spPr>
          <a:xfrm flipV="1">
            <a:off x="6921137" y="3729828"/>
            <a:ext cx="1751578" cy="6779"/>
          </a:xfrm>
          <a:prstGeom prst="bentConnector3">
            <a:avLst>
              <a:gd name="adj1" fmla="val 50000"/>
            </a:avLst>
          </a:prstGeom>
          <a:ln w="28575" cap="rnd">
            <a:solidFill>
              <a:srgbClr val="7F7F7F"/>
            </a:solidFill>
            <a:prstDash val="dash"/>
            <a:round/>
            <a:tailEnd type="triangle"/>
          </a:ln>
        </p:spPr>
        <p:style>
          <a:lnRef idx="3">
            <a:schemeClr val="accent3"/>
          </a:lnRef>
          <a:fillRef idx="0">
            <a:schemeClr val="accent3"/>
          </a:fillRef>
          <a:effectRef idx="2">
            <a:schemeClr val="accent3"/>
          </a:effectRef>
          <a:fontRef idx="minor">
            <a:schemeClr val="tx1"/>
          </a:fontRef>
        </p:style>
      </p:cxnSp>
      <p:sp>
        <p:nvSpPr>
          <p:cNvPr id="27" name="Freeform 24"/>
          <p:cNvSpPr>
            <a:spLocks/>
          </p:cNvSpPr>
          <p:nvPr/>
        </p:nvSpPr>
        <p:spPr bwMode="auto">
          <a:xfrm>
            <a:off x="11051354" y="1462751"/>
            <a:ext cx="974817"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副教授</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85</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sp>
        <p:nvSpPr>
          <p:cNvPr id="28" name="Freeform 24"/>
          <p:cNvSpPr>
            <a:spLocks/>
          </p:cNvSpPr>
          <p:nvPr/>
        </p:nvSpPr>
        <p:spPr bwMode="auto">
          <a:xfrm>
            <a:off x="9683799" y="1462751"/>
            <a:ext cx="1348038"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预聘副教授</a:t>
            </a:r>
            <a:endPar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名</a:t>
            </a:r>
          </a:p>
        </p:txBody>
      </p:sp>
      <p:sp>
        <p:nvSpPr>
          <p:cNvPr id="29" name="矩形 28"/>
          <p:cNvSpPr/>
          <p:nvPr/>
        </p:nvSpPr>
        <p:spPr>
          <a:xfrm flipV="1">
            <a:off x="0" y="1115489"/>
            <a:ext cx="4362192" cy="72242"/>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flipV="1">
            <a:off x="7101840" y="1121342"/>
            <a:ext cx="4362192" cy="72242"/>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22436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p:cNvPicPr>
            <a:picLocks noChangeAspect="1"/>
          </p:cNvPicPr>
          <p:nvPr/>
        </p:nvPicPr>
        <p:blipFill>
          <a:blip r:embed="rId2">
            <a:clrChange>
              <a:clrFrom>
                <a:srgbClr val="1C2637"/>
              </a:clrFrom>
              <a:clrTo>
                <a:srgbClr val="1C2637">
                  <a:alpha val="0"/>
                </a:srgbClr>
              </a:clrTo>
            </a:clrChange>
            <a:extLst>
              <a:ext uri="{28A0092B-C50C-407E-A947-70E740481C1C}">
                <a14:useLocalDpi xmlns:a14="http://schemas.microsoft.com/office/drawing/2010/main" val="0"/>
              </a:ext>
            </a:extLst>
          </a:blip>
          <a:stretch>
            <a:fillRect/>
          </a:stretch>
        </p:blipFill>
        <p:spPr>
          <a:xfrm>
            <a:off x="-95250" y="4125876"/>
            <a:ext cx="12411076" cy="2580027"/>
          </a:xfrm>
          <a:prstGeom prst="rect">
            <a:avLst/>
          </a:prstGeom>
          <a:effectLst>
            <a:softEdge rad="152400"/>
          </a:effectLst>
        </p:spPr>
      </p:pic>
      <p:grpSp>
        <p:nvGrpSpPr>
          <p:cNvPr id="40" name="组合 39"/>
          <p:cNvGrpSpPr/>
          <p:nvPr/>
        </p:nvGrpSpPr>
        <p:grpSpPr>
          <a:xfrm>
            <a:off x="481552" y="1189453"/>
            <a:ext cx="11247120" cy="2709398"/>
            <a:chOff x="291468" y="2865085"/>
            <a:chExt cx="2601994" cy="13554350"/>
          </a:xfrm>
        </p:grpSpPr>
        <p:sp>
          <p:nvSpPr>
            <p:cNvPr id="41" name="圆角矩形 40"/>
            <p:cNvSpPr/>
            <p:nvPr/>
          </p:nvSpPr>
          <p:spPr>
            <a:xfrm>
              <a:off x="291468" y="2865085"/>
              <a:ext cx="2601994" cy="13212229"/>
            </a:xfrm>
            <a:prstGeom prst="roundRect">
              <a:avLst>
                <a:gd name="adj" fmla="val 9697"/>
              </a:avLst>
            </a:prstGeom>
            <a:no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TextBox 36"/>
            <p:cNvSpPr txBox="1"/>
            <p:nvPr/>
          </p:nvSpPr>
          <p:spPr>
            <a:xfrm>
              <a:off x="311202" y="3177855"/>
              <a:ext cx="2546335" cy="13241580"/>
            </a:xfrm>
            <a:prstGeom prst="rect">
              <a:avLst/>
            </a:prstGeom>
            <a:noFill/>
          </p:spPr>
          <p:txBody>
            <a:bodyPr wrap="square" rtlCol="0">
              <a:spAutoFit/>
              <a:scene3d>
                <a:camera prst="orthographicFront"/>
                <a:lightRig rig="threePt" dir="t"/>
              </a:scene3d>
              <a:sp3d extrusionH="12700"/>
            </a:bodyPr>
            <a:lstStyle/>
            <a:p>
              <a:pPr marL="342900" indent="-342900">
                <a:lnSpc>
                  <a:spcPct val="130000"/>
                </a:lnSpc>
                <a:spcAft>
                  <a:spcPts val="1200"/>
                </a:spcAft>
                <a:buClr>
                  <a:schemeClr val="tx2"/>
                </a:buClr>
                <a:buSzPct val="100000"/>
                <a:buFont typeface="Wingdings" panose="05000000000000000000" pitchFamily="2" charset="2"/>
                <a:buChar char="l"/>
                <a:defRPr/>
              </a:pPr>
              <a:r>
                <a:rPr lang="zh-CN" altLang="en-US" sz="2000" b="1" dirty="0">
                  <a:solidFill>
                    <a:schemeClr val="tx2">
                      <a:lumMod val="50000"/>
                    </a:schemeClr>
                  </a:solidFill>
                  <a:latin typeface="Impact" panose="020B0806030902050204" pitchFamily="34" charset="0"/>
                  <a:ea typeface="微软雅黑" panose="020B0503020204020204" pitchFamily="34" charset="-122"/>
                </a:rPr>
                <a:t>阿拉伯语系、朝韩语系、德语系、东南亚系、俄语系、法语系、南亚系、日语系、西葡语系、西亚系、亚非系、英语系、世界文学研究所、外国语言学和应用语言学研究所、</a:t>
              </a:r>
              <a:r>
                <a:rPr lang="en-US" altLang="zh-CN" sz="2000" b="1" dirty="0">
                  <a:solidFill>
                    <a:schemeClr val="tx2">
                      <a:lumMod val="50000"/>
                    </a:schemeClr>
                  </a:solidFill>
                  <a:latin typeface="Impact" panose="020B0806030902050204" pitchFamily="34" charset="0"/>
                  <a:ea typeface="微软雅黑" panose="020B0503020204020204" pitchFamily="34" charset="-122"/>
                </a:rPr>
                <a:t>MTI</a:t>
              </a:r>
              <a:r>
                <a:rPr lang="zh-CN" altLang="en-US" sz="2000" b="1" dirty="0">
                  <a:solidFill>
                    <a:schemeClr val="tx2">
                      <a:lumMod val="50000"/>
                    </a:schemeClr>
                  </a:solidFill>
                  <a:latin typeface="Impact" panose="020B0806030902050204" pitchFamily="34" charset="0"/>
                  <a:ea typeface="微软雅黑" panose="020B0503020204020204" pitchFamily="34" charset="-122"/>
                </a:rPr>
                <a:t>教育中心、语言中心共</a:t>
              </a:r>
              <a:r>
                <a:rPr lang="en-US" altLang="zh-CN" sz="2000" b="1" dirty="0">
                  <a:solidFill>
                    <a:srgbClr val="8A0000"/>
                  </a:solidFill>
                  <a:latin typeface="Impact" panose="020B0806030902050204" pitchFamily="34" charset="0"/>
                  <a:ea typeface="微软雅黑" panose="020B0503020204020204" pitchFamily="34" charset="-122"/>
                </a:rPr>
                <a:t>12</a:t>
              </a:r>
              <a:r>
                <a:rPr lang="zh-CN" altLang="en-US" sz="2000" b="1" dirty="0">
                  <a:solidFill>
                    <a:srgbClr val="8A0000"/>
                  </a:solidFill>
                  <a:latin typeface="Impact" panose="020B0806030902050204" pitchFamily="34" charset="0"/>
                  <a:ea typeface="微软雅黑" panose="020B0503020204020204" pitchFamily="34" charset="-122"/>
                </a:rPr>
                <a:t>系</a:t>
              </a:r>
              <a:r>
                <a:rPr lang="en-US" altLang="zh-CN" sz="2000" b="1" dirty="0">
                  <a:solidFill>
                    <a:srgbClr val="8A0000"/>
                  </a:solidFill>
                  <a:latin typeface="Impact" panose="020B0806030902050204" pitchFamily="34" charset="0"/>
                  <a:ea typeface="微软雅黑" panose="020B0503020204020204" pitchFamily="34" charset="-122"/>
                </a:rPr>
                <a:t>2</a:t>
              </a:r>
              <a:r>
                <a:rPr lang="zh-CN" altLang="en-US" sz="2000" b="1" dirty="0">
                  <a:solidFill>
                    <a:srgbClr val="8A0000"/>
                  </a:solidFill>
                  <a:latin typeface="Impact" panose="020B0806030902050204" pitchFamily="34" charset="0"/>
                  <a:ea typeface="微软雅黑" panose="020B0503020204020204" pitchFamily="34" charset="-122"/>
                </a:rPr>
                <a:t>所</a:t>
              </a:r>
              <a:r>
                <a:rPr lang="en-US" altLang="zh-CN" sz="2000" b="1" dirty="0">
                  <a:solidFill>
                    <a:srgbClr val="8A0000"/>
                  </a:solidFill>
                  <a:latin typeface="Impact" panose="020B0806030902050204" pitchFamily="34" charset="0"/>
                  <a:ea typeface="微软雅黑" panose="020B0503020204020204" pitchFamily="34" charset="-122"/>
                </a:rPr>
                <a:t>2</a:t>
              </a:r>
              <a:r>
                <a:rPr lang="zh-CN" altLang="en-US" sz="2000" b="1" dirty="0">
                  <a:solidFill>
                    <a:srgbClr val="8A0000"/>
                  </a:solidFill>
                  <a:latin typeface="Impact" panose="020B0806030902050204" pitchFamily="34" charset="0"/>
                  <a:ea typeface="微软雅黑" panose="020B0503020204020204" pitchFamily="34" charset="-122"/>
                </a:rPr>
                <a:t>中心</a:t>
              </a:r>
              <a:r>
                <a:rPr lang="zh-CN" altLang="en-US" sz="2000" b="1" dirty="0">
                  <a:solidFill>
                    <a:schemeClr val="tx2">
                      <a:lumMod val="50000"/>
                    </a:schemeClr>
                  </a:solidFill>
                  <a:latin typeface="Impact" panose="020B0806030902050204" pitchFamily="34" charset="0"/>
                  <a:ea typeface="微软雅黑" panose="020B0503020204020204" pitchFamily="34" charset="-122"/>
                </a:rPr>
                <a:t>。</a:t>
              </a:r>
              <a:endParaRPr lang="en-US" altLang="zh-CN" sz="2000" b="1" dirty="0">
                <a:solidFill>
                  <a:schemeClr val="tx2">
                    <a:lumMod val="50000"/>
                  </a:schemeClr>
                </a:solidFill>
                <a:latin typeface="Impact" panose="020B0806030902050204" pitchFamily="34" charset="0"/>
                <a:ea typeface="微软雅黑" panose="020B0503020204020204" pitchFamily="34" charset="-122"/>
              </a:endParaRPr>
            </a:p>
            <a:p>
              <a:pPr marL="342900" indent="-342900">
                <a:lnSpc>
                  <a:spcPct val="130000"/>
                </a:lnSpc>
                <a:spcAft>
                  <a:spcPts val="1200"/>
                </a:spcAft>
                <a:buClr>
                  <a:schemeClr val="tx2"/>
                </a:buClr>
                <a:buSzPct val="100000"/>
                <a:buFont typeface="Wingdings" panose="05000000000000000000" pitchFamily="2" charset="2"/>
                <a:buChar char="l"/>
                <a:defRPr/>
              </a:pPr>
              <a:r>
                <a:rPr lang="zh-CN" altLang="en-US" sz="2000" b="1" dirty="0">
                  <a:solidFill>
                    <a:schemeClr val="tx2">
                      <a:lumMod val="50000"/>
                    </a:schemeClr>
                  </a:solidFill>
                  <a:latin typeface="Impact" panose="020B0806030902050204" pitchFamily="34" charset="0"/>
                  <a:ea typeface="微软雅黑" panose="020B0503020204020204" pitchFamily="34" charset="-122"/>
                </a:rPr>
                <a:t>英语、俄语、法语、德语、西班牙语、葡萄牙语、日语、阿拉伯语、蒙古语、朝鲜（韩国）语、越南语、泰国语、缅甸语、印度尼西亚语、菲律宾语、印地语、梵文巴利文、乌尔都语、波斯语、希伯来语、外国语言与外国历史等</a:t>
              </a:r>
              <a:r>
                <a:rPr lang="en-US" altLang="zh-CN" sz="2000" b="1" dirty="0">
                  <a:solidFill>
                    <a:srgbClr val="8A0000"/>
                  </a:solidFill>
                  <a:latin typeface="Impact" panose="020B0806030902050204" pitchFamily="34" charset="0"/>
                  <a:ea typeface="微软雅黑" panose="020B0503020204020204" pitchFamily="34" charset="-122"/>
                </a:rPr>
                <a:t>21</a:t>
              </a:r>
              <a:r>
                <a:rPr lang="zh-CN" altLang="en-US" sz="2000" b="1" dirty="0">
                  <a:solidFill>
                    <a:srgbClr val="8A0000"/>
                  </a:solidFill>
                  <a:latin typeface="Impact" panose="020B0806030902050204" pitchFamily="34" charset="0"/>
                  <a:ea typeface="微软雅黑" panose="020B0503020204020204" pitchFamily="34" charset="-122"/>
                </a:rPr>
                <a:t>个本科专业</a:t>
              </a:r>
              <a:r>
                <a:rPr lang="zh-CN" altLang="en-US" sz="2000" b="1" dirty="0">
                  <a:solidFill>
                    <a:schemeClr val="tx2">
                      <a:lumMod val="50000"/>
                    </a:schemeClr>
                  </a:solidFill>
                  <a:latin typeface="Impact" panose="020B0806030902050204" pitchFamily="34" charset="0"/>
                  <a:ea typeface="微软雅黑" panose="020B0503020204020204" pitchFamily="34" charset="-122"/>
                </a:rPr>
                <a:t>。 </a:t>
              </a:r>
            </a:p>
          </p:txBody>
        </p:sp>
      </p:grpSp>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46" name="组合 45"/>
          <p:cNvGrpSpPr/>
          <p:nvPr/>
        </p:nvGrpSpPr>
        <p:grpSpPr>
          <a:xfrm>
            <a:off x="1" y="0"/>
            <a:ext cx="1388224" cy="1046128"/>
            <a:chOff x="0" y="0"/>
            <a:chExt cx="6897954" cy="4536440"/>
          </a:xfrm>
        </p:grpSpPr>
        <p:sp>
          <p:nvSpPr>
            <p:cNvPr id="47" name="直角三角形 46"/>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直角三角形 47"/>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直角三角形 48"/>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矩形 63"/>
          <p:cNvSpPr/>
          <p:nvPr/>
        </p:nvSpPr>
        <p:spPr>
          <a:xfrm>
            <a:off x="694113" y="160821"/>
            <a:ext cx="3138545" cy="923330"/>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一、总体介绍</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4972050" y="681836"/>
            <a:ext cx="6782805" cy="5355311"/>
            <a:chOff x="291468" y="1481595"/>
            <a:chExt cx="2612077" cy="14595719"/>
          </a:xfrm>
        </p:grpSpPr>
        <p:sp>
          <p:nvSpPr>
            <p:cNvPr id="41" name="圆角矩形 40"/>
            <p:cNvSpPr/>
            <p:nvPr/>
          </p:nvSpPr>
          <p:spPr>
            <a:xfrm>
              <a:off x="291468" y="2865085"/>
              <a:ext cx="2601994" cy="13212229"/>
            </a:xfrm>
            <a:prstGeom prst="roundRect">
              <a:avLst>
                <a:gd name="adj" fmla="val 9697"/>
              </a:avLst>
            </a:prstGeom>
            <a:no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TextBox 36"/>
            <p:cNvSpPr txBox="1"/>
            <p:nvPr/>
          </p:nvSpPr>
          <p:spPr>
            <a:xfrm>
              <a:off x="357210" y="1481595"/>
              <a:ext cx="2546335" cy="12666402"/>
            </a:xfrm>
            <a:prstGeom prst="rect">
              <a:avLst/>
            </a:prstGeom>
            <a:noFill/>
          </p:spPr>
          <p:txBody>
            <a:bodyPr wrap="square" rtlCol="0">
              <a:spAutoFit/>
              <a:scene3d>
                <a:camera prst="orthographicFront"/>
                <a:lightRig rig="threePt" dir="t"/>
              </a:scene3d>
              <a:sp3d extrusionH="12700"/>
            </a:bodyPr>
            <a:lstStyle/>
            <a:p>
              <a:pPr>
                <a:lnSpc>
                  <a:spcPct val="130000"/>
                </a:lnSpc>
                <a:spcAft>
                  <a:spcPts val="1200"/>
                </a:spcAft>
                <a:buClr>
                  <a:schemeClr val="tx2"/>
                </a:buClr>
                <a:buSzPct val="100000"/>
                <a:defRPr/>
              </a:pPr>
              <a:r>
                <a:rPr lang="zh-CN" altLang="en-US" sz="2000" b="1" dirty="0">
                  <a:solidFill>
                    <a:srgbClr val="8A0000"/>
                  </a:solidFill>
                  <a:latin typeface="Impact" panose="020B0806030902050204" pitchFamily="34" charset="0"/>
                  <a:ea typeface="微软雅黑" panose="020B0503020204020204" pitchFamily="34" charset="-122"/>
                </a:rPr>
                <a:t>教学语言、研究语言 </a:t>
              </a:r>
              <a:r>
                <a:rPr lang="en-US" altLang="zh-CN" sz="2000" b="1" dirty="0">
                  <a:solidFill>
                    <a:srgbClr val="8A0000"/>
                  </a:solidFill>
                  <a:latin typeface="+mn-ea"/>
                </a:rPr>
                <a:t>60 </a:t>
              </a:r>
              <a:r>
                <a:rPr lang="zh-CN" altLang="en-US" sz="2000" b="1" dirty="0">
                  <a:solidFill>
                    <a:srgbClr val="8A0000"/>
                  </a:solidFill>
                  <a:latin typeface="Impact" panose="020B0806030902050204" pitchFamily="34" charset="0"/>
                  <a:ea typeface="微软雅黑" panose="020B0503020204020204" pitchFamily="34" charset="-122"/>
                </a:rPr>
                <a:t>余种</a:t>
              </a:r>
              <a:endParaRPr lang="en-US" altLang="zh-CN" sz="2000" b="1" dirty="0">
                <a:solidFill>
                  <a:schemeClr val="tx2">
                    <a:lumMod val="50000"/>
                  </a:schemeClr>
                </a:solidFill>
                <a:latin typeface="Impact" panose="020B0806030902050204" pitchFamily="34" charset="0"/>
                <a:ea typeface="微软雅黑" panose="020B0503020204020204" pitchFamily="34" charset="-122"/>
              </a:endParaRPr>
            </a:p>
            <a:p>
              <a:pPr marL="342900" indent="-342900">
                <a:spcAft>
                  <a:spcPts val="1200"/>
                </a:spcAft>
                <a:buClr>
                  <a:schemeClr val="tx2"/>
                </a:buClr>
                <a:buSzPct val="100000"/>
                <a:buFont typeface="Wingdings" panose="05000000000000000000" pitchFamily="2" charset="2"/>
                <a:buChar char="l"/>
                <a:defRPr/>
              </a:pPr>
              <a:r>
                <a:rPr lang="zh-CN" altLang="en-US" sz="2000" b="1" dirty="0">
                  <a:solidFill>
                    <a:srgbClr val="002060"/>
                  </a:solidFill>
                  <a:latin typeface="Impact" panose="020B0806030902050204" pitchFamily="34" charset="0"/>
                  <a:ea typeface="微软雅黑" panose="020B0503020204020204" pitchFamily="34" charset="-122"/>
                </a:rPr>
                <a:t>现代语言</a:t>
              </a:r>
              <a:r>
                <a:rPr lang="zh-CN" altLang="en-US" sz="2000" b="1" dirty="0">
                  <a:solidFill>
                    <a:schemeClr val="tx2">
                      <a:lumMod val="50000"/>
                    </a:schemeClr>
                  </a:solidFill>
                  <a:latin typeface="Impact" panose="020B0806030902050204" pitchFamily="34" charset="0"/>
                  <a:ea typeface="微软雅黑" panose="020B0503020204020204" pitchFamily="34" charset="-122"/>
                </a:rPr>
                <a:t>如意大利语、马来语、柬埔寨语、老挝语、爪哇语、孟加拉语、土耳其语、豪萨语、斯瓦西里语、伊博语、阿姆哈拉语、约鲁巴语、乌克兰语、亚美尼亚语、格鲁吉亚语、阿塞拜疆语、</a:t>
              </a:r>
              <a:r>
                <a:rPr lang="en-US" altLang="en-US" sz="2000" b="1" dirty="0">
                  <a:solidFill>
                    <a:schemeClr val="tx2">
                      <a:lumMod val="50000"/>
                    </a:schemeClr>
                  </a:solidFill>
                  <a:latin typeface="Impact" panose="020B0806030902050204" pitchFamily="34" charset="0"/>
                  <a:ea typeface="微软雅黑" panose="020B0503020204020204" pitchFamily="34" charset="-122"/>
                </a:rPr>
                <a:t>乌兹别克语、</a:t>
              </a:r>
              <a:r>
                <a:rPr lang="zh-CN" altLang="en-US" sz="2000" b="1" dirty="0">
                  <a:solidFill>
                    <a:schemeClr val="tx2">
                      <a:lumMod val="50000"/>
                    </a:schemeClr>
                  </a:solidFill>
                  <a:latin typeface="Impact" panose="020B0806030902050204" pitchFamily="34" charset="0"/>
                  <a:ea typeface="微软雅黑" panose="020B0503020204020204" pitchFamily="34" charset="-122"/>
                </a:rPr>
                <a:t>库尔德语等；</a:t>
              </a:r>
              <a:endParaRPr lang="en-US" altLang="zh-CN" sz="2000" b="1" dirty="0">
                <a:solidFill>
                  <a:schemeClr val="tx2">
                    <a:lumMod val="50000"/>
                  </a:schemeClr>
                </a:solidFill>
                <a:latin typeface="Impact" panose="020B0806030902050204" pitchFamily="34" charset="0"/>
                <a:ea typeface="微软雅黑" panose="020B0503020204020204" pitchFamily="34" charset="-122"/>
              </a:endParaRPr>
            </a:p>
            <a:p>
              <a:pPr marL="342900" indent="-342900">
                <a:spcAft>
                  <a:spcPts val="1200"/>
                </a:spcAft>
                <a:buClr>
                  <a:schemeClr val="tx2"/>
                </a:buClr>
                <a:buSzPct val="100000"/>
                <a:buFont typeface="Wingdings" panose="05000000000000000000" pitchFamily="2" charset="2"/>
                <a:buChar char="l"/>
                <a:defRPr/>
              </a:pPr>
              <a:r>
                <a:rPr lang="zh-CN" altLang="en-US" sz="2000" b="1" dirty="0">
                  <a:solidFill>
                    <a:srgbClr val="002060"/>
                  </a:solidFill>
                  <a:latin typeface="Impact" panose="020B0806030902050204" pitchFamily="34" charset="0"/>
                  <a:ea typeface="微软雅黑" panose="020B0503020204020204" pitchFamily="34" charset="-122"/>
                </a:rPr>
                <a:t>古代语言</a:t>
              </a:r>
              <a:r>
                <a:rPr lang="zh-CN" altLang="en-US" sz="2000" b="1" dirty="0">
                  <a:solidFill>
                    <a:schemeClr val="tx2">
                      <a:lumMod val="50000"/>
                    </a:schemeClr>
                  </a:solidFill>
                  <a:latin typeface="Impact" panose="020B0806030902050204" pitchFamily="34" charset="0"/>
                  <a:ea typeface="微软雅黑" panose="020B0503020204020204" pitchFamily="34" charset="-122"/>
                </a:rPr>
                <a:t>如拉丁语、古希腊语、古冰岛语、阿卡德语、阿拉米语、古叙利亚语、中古波斯语（巴列维语）、苏美尔语、赫梯语、乌伽里特语、吕西亚语、楔形文字、象形文字鲁维语、古埃及象形文字、吐火罗语、于阗语、古俄语等；</a:t>
              </a:r>
              <a:endParaRPr lang="en-US" altLang="zh-CN" sz="2000" b="1" dirty="0">
                <a:solidFill>
                  <a:schemeClr val="tx2">
                    <a:lumMod val="50000"/>
                  </a:schemeClr>
                </a:solidFill>
                <a:latin typeface="Impact" panose="020B0806030902050204" pitchFamily="34" charset="0"/>
                <a:ea typeface="微软雅黑" panose="020B0503020204020204" pitchFamily="34" charset="-122"/>
              </a:endParaRPr>
            </a:p>
            <a:p>
              <a:pPr marL="342900" indent="-342900">
                <a:spcAft>
                  <a:spcPts val="1200"/>
                </a:spcAft>
                <a:buClr>
                  <a:schemeClr val="tx2"/>
                </a:buClr>
                <a:buSzPct val="100000"/>
                <a:buFont typeface="Wingdings" panose="05000000000000000000" pitchFamily="2" charset="2"/>
                <a:buChar char="l"/>
                <a:defRPr/>
              </a:pPr>
              <a:r>
                <a:rPr lang="zh-CN" altLang="en-US" sz="2000" b="1" dirty="0">
                  <a:solidFill>
                    <a:srgbClr val="002060"/>
                  </a:solidFill>
                  <a:latin typeface="Impact" panose="020B0806030902050204" pitchFamily="34" charset="0"/>
                  <a:ea typeface="微软雅黑" panose="020B0503020204020204" pitchFamily="34" charset="-122"/>
                </a:rPr>
                <a:t>少数民族及跨境语言资源</a:t>
              </a:r>
              <a:r>
                <a:rPr lang="zh-CN" altLang="en-US" sz="2000" b="1" dirty="0">
                  <a:solidFill>
                    <a:schemeClr val="tx2">
                      <a:lumMod val="50000"/>
                    </a:schemeClr>
                  </a:solidFill>
                  <a:latin typeface="Impact" panose="020B0806030902050204" pitchFamily="34" charset="0"/>
                  <a:ea typeface="微软雅黑" panose="020B0503020204020204" pitchFamily="34" charset="-122"/>
                </a:rPr>
                <a:t>如藏语、蒙语、满语等用于教学和科研。</a:t>
              </a:r>
              <a:endParaRPr lang="en-US" altLang="zh-CN" sz="2000" b="1" dirty="0">
                <a:solidFill>
                  <a:schemeClr val="tx2">
                    <a:lumMod val="50000"/>
                  </a:schemeClr>
                </a:solidFill>
                <a:latin typeface="Impact" panose="020B0806030902050204" pitchFamily="34" charset="0"/>
                <a:ea typeface="微软雅黑" panose="020B0503020204020204" pitchFamily="34" charset="-122"/>
              </a:endParaRPr>
            </a:p>
          </p:txBody>
        </p:sp>
      </p:grpSp>
      <p:pic>
        <p:nvPicPr>
          <p:cNvPr id="26" name="图片 25"/>
          <p:cNvPicPr>
            <a:picLocks noChangeAspect="1"/>
          </p:cNvPicPr>
          <p:nvPr/>
        </p:nvPicPr>
        <p:blipFill rotWithShape="1">
          <a:blip r:embed="rId2" cstate="print">
            <a:extLst>
              <a:ext uri="{28A0092B-C50C-407E-A947-70E740481C1C}">
                <a14:useLocalDpi xmlns:a14="http://schemas.microsoft.com/office/drawing/2010/main" val="0"/>
              </a:ext>
            </a:extLst>
          </a:blip>
          <a:srcRect b="3291"/>
          <a:stretch>
            <a:fillRect/>
          </a:stretch>
        </p:blipFill>
        <p:spPr>
          <a:xfrm>
            <a:off x="481429" y="1189451"/>
            <a:ext cx="4024371" cy="4847695"/>
          </a:xfrm>
          <a:prstGeom prst="rect">
            <a:avLst/>
          </a:prstGeom>
        </p:spPr>
      </p:pic>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46" name="组合 45"/>
          <p:cNvGrpSpPr/>
          <p:nvPr/>
        </p:nvGrpSpPr>
        <p:grpSpPr>
          <a:xfrm>
            <a:off x="1" y="0"/>
            <a:ext cx="1388224" cy="1046128"/>
            <a:chOff x="0" y="0"/>
            <a:chExt cx="6897954" cy="4536440"/>
          </a:xfrm>
        </p:grpSpPr>
        <p:sp>
          <p:nvSpPr>
            <p:cNvPr id="47" name="直角三角形 46"/>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直角三角形 47"/>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直角三角形 48"/>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矩形 63"/>
          <p:cNvSpPr/>
          <p:nvPr/>
        </p:nvSpPr>
        <p:spPr>
          <a:xfrm>
            <a:off x="694113" y="160821"/>
            <a:ext cx="3138545" cy="923330"/>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一、总体介绍</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516945" y="1618345"/>
            <a:ext cx="11253357" cy="4690756"/>
            <a:chOff x="-925302" y="-1189930"/>
            <a:chExt cx="14323196" cy="8286937"/>
          </a:xfrm>
        </p:grpSpPr>
        <p:sp>
          <p:nvSpPr>
            <p:cNvPr id="59" name="矩形: 圆角 8"/>
            <p:cNvSpPr/>
            <p:nvPr/>
          </p:nvSpPr>
          <p:spPr>
            <a:xfrm>
              <a:off x="-925302" y="5937775"/>
              <a:ext cx="1135110" cy="1159232"/>
            </a:xfrm>
            <a:prstGeom prst="round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9"/>
            <p:cNvSpPr/>
            <p:nvPr/>
          </p:nvSpPr>
          <p:spPr>
            <a:xfrm>
              <a:off x="12347649" y="-1189930"/>
              <a:ext cx="1050245" cy="1159234"/>
            </a:xfrm>
            <a:prstGeom prst="round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766359" y="-1000236"/>
              <a:ext cx="14006209" cy="782608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矩形: 圆顶角 34"/>
          <p:cNvSpPr/>
          <p:nvPr/>
        </p:nvSpPr>
        <p:spPr>
          <a:xfrm rot="10800000">
            <a:off x="4995103" y="1698131"/>
            <a:ext cx="1968055" cy="285696"/>
          </a:xfrm>
          <a:prstGeom prst="round2SameRect">
            <a:avLst>
              <a:gd name="adj1" fmla="val 21302"/>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4995103" y="5868031"/>
            <a:ext cx="1968055" cy="536255"/>
            <a:chOff x="4848375" y="5799125"/>
            <a:chExt cx="2504926" cy="782650"/>
          </a:xfrm>
          <a:solidFill>
            <a:srgbClr val="002060"/>
          </a:solidFill>
        </p:grpSpPr>
        <p:sp>
          <p:nvSpPr>
            <p:cNvPr id="64" name="矩形 63"/>
            <p:cNvSpPr/>
            <p:nvPr/>
          </p:nvSpPr>
          <p:spPr>
            <a:xfrm>
              <a:off x="4848375" y="6197600"/>
              <a:ext cx="2504926" cy="384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a:off x="5759985" y="5799125"/>
              <a:ext cx="690563" cy="3991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861238" y="2112492"/>
            <a:ext cx="10565476" cy="3631763"/>
          </a:xfrm>
          <a:prstGeom prst="rect">
            <a:avLst/>
          </a:prstGeom>
        </p:spPr>
        <p:txBody>
          <a:bodyPr wrap="square">
            <a:spAutoFit/>
          </a:bodyPr>
          <a:lstStyle/>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北京市唯一重点一级学科</a:t>
            </a:r>
            <a:r>
              <a:rPr lang="zh-CN" altLang="en-US" b="1" dirty="0">
                <a:solidFill>
                  <a:srgbClr val="000000"/>
                </a:solidFill>
                <a:latin typeface="微软雅黑" panose="020B0503020204020204" pitchFamily="34" charset="-122"/>
                <a:ea typeface="微软雅黑" panose="020B0503020204020204" pitchFamily="34" charset="-122"/>
              </a:rPr>
              <a:t>：外国语言文学</a:t>
            </a:r>
            <a:endParaRPr lang="en-US" altLang="zh-CN" b="1" dirty="0">
              <a:solidFill>
                <a:srgbClr val="000000"/>
              </a:solidFill>
              <a:latin typeface="微软雅黑" panose="020B0503020204020204" pitchFamily="34" charset="-122"/>
              <a:ea typeface="微软雅黑" panose="020B0503020204020204" pitchFamily="34" charset="-122"/>
            </a:endParaRPr>
          </a:p>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国家重点二级学科</a:t>
            </a:r>
            <a:r>
              <a:rPr lang="zh-CN" altLang="en-US" b="1" dirty="0">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英语语言文学、印度语言文学、比较文学与世界文学（与中文系共用）</a:t>
            </a:r>
          </a:p>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国家重点（培育）二级学科</a:t>
            </a:r>
            <a:r>
              <a:rPr lang="zh-CN" altLang="en-US" b="1" dirty="0">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亚非语言文学</a:t>
            </a:r>
          </a:p>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教育部高校文科重点研究基地</a:t>
            </a:r>
            <a:r>
              <a:rPr lang="zh-CN" altLang="en-US" b="1" dirty="0">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东方文学研究中心</a:t>
            </a:r>
          </a:p>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教育部高校</a:t>
            </a:r>
            <a:r>
              <a:rPr lang="en-US" altLang="en-US" b="1" dirty="0">
                <a:solidFill>
                  <a:srgbClr val="8A0000"/>
                </a:solidFill>
                <a:latin typeface="微软雅黑" panose="020B0503020204020204" pitchFamily="34" charset="-122"/>
                <a:ea typeface="微软雅黑" panose="020B0503020204020204" pitchFamily="34" charset="-122"/>
              </a:rPr>
              <a:t>国家</a:t>
            </a:r>
            <a:r>
              <a:rPr lang="zh-CN" altLang="en-US" b="1" dirty="0">
                <a:solidFill>
                  <a:srgbClr val="8A0000"/>
                </a:solidFill>
                <a:latin typeface="微软雅黑" panose="020B0503020204020204" pitchFamily="34" charset="-122"/>
                <a:ea typeface="微软雅黑" panose="020B0503020204020204" pitchFamily="34" charset="-122"/>
              </a:rPr>
              <a:t>外语非通用语种本科人才培养基地</a:t>
            </a:r>
            <a:endParaRPr lang="en-US" altLang="zh-CN" b="1" dirty="0">
              <a:solidFill>
                <a:srgbClr val="8A0000"/>
              </a:solidFill>
              <a:latin typeface="微软雅黑" panose="020B0503020204020204" pitchFamily="34" charset="-122"/>
              <a:ea typeface="微软雅黑" panose="020B0503020204020204" pitchFamily="34" charset="-122"/>
            </a:endParaRPr>
          </a:p>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北京市特色专业</a:t>
            </a:r>
            <a:r>
              <a:rPr lang="zh-CN" altLang="en-US" b="1" dirty="0">
                <a:latin typeface="微软雅黑" panose="020B0503020204020204" pitchFamily="34" charset="-122"/>
                <a:ea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rPr>
              <a:t>西班牙语专业、阿拉伯语专业、南亚语种群、东南亚语种群</a:t>
            </a:r>
            <a:endParaRPr lang="en-US" altLang="zh-CN" sz="1600" b="1" dirty="0">
              <a:solidFill>
                <a:srgbClr val="000000"/>
              </a:solidFill>
              <a:latin typeface="微软雅黑" panose="020B0503020204020204" pitchFamily="34" charset="-122"/>
              <a:ea typeface="微软雅黑" panose="020B0503020204020204" pitchFamily="34" charset="-122"/>
            </a:endParaRPr>
          </a:p>
          <a:p>
            <a:pPr marL="342900" indent="-342900">
              <a:spcBef>
                <a:spcPts val="600"/>
              </a:spcBef>
              <a:spcAft>
                <a:spcPts val="600"/>
              </a:spcAft>
              <a:buClr>
                <a:srgbClr val="002060"/>
              </a:buClr>
              <a:buFont typeface="Wingdings" panose="05000000000000000000" pitchFamily="2" charset="2"/>
              <a:buChar char="l"/>
              <a:defRPr/>
            </a:pPr>
            <a:r>
              <a:rPr lang="zh-CN" altLang="en-US" b="1" dirty="0">
                <a:solidFill>
                  <a:srgbClr val="8A0000"/>
                </a:solidFill>
                <a:latin typeface="微软雅黑" panose="020B0503020204020204" pitchFamily="34" charset="-122"/>
                <a:ea typeface="微软雅黑" panose="020B0503020204020204" pitchFamily="34" charset="-122"/>
              </a:rPr>
              <a:t>北京市“一带一路” 国家人才培养基地</a:t>
            </a:r>
            <a:endParaRPr lang="en-US" altLang="zh-CN" b="1" dirty="0">
              <a:solidFill>
                <a:srgbClr val="8A0000"/>
              </a:solidFill>
              <a:latin typeface="微软雅黑" panose="020B0503020204020204" pitchFamily="34" charset="-122"/>
              <a:ea typeface="微软雅黑" panose="020B0503020204020204" pitchFamily="34" charset="-122"/>
            </a:endParaRPr>
          </a:p>
          <a:p>
            <a:pPr marL="342900" indent="-342900">
              <a:spcBef>
                <a:spcPts val="600"/>
              </a:spcBef>
              <a:spcAft>
                <a:spcPts val="600"/>
              </a:spcAft>
              <a:buClr>
                <a:srgbClr val="002060"/>
              </a:buClr>
              <a:buFont typeface="Wingdings" panose="05000000000000000000" pitchFamily="2" charset="2"/>
              <a:buChar char="l"/>
              <a:defRPr/>
            </a:pPr>
            <a:r>
              <a:rPr lang="en-US" altLang="zh-CN" b="1" dirty="0">
                <a:solidFill>
                  <a:srgbClr val="8A0000"/>
                </a:solidFill>
                <a:latin typeface="微软雅黑" panose="020B0503020204020204" pitchFamily="34" charset="-122"/>
                <a:ea typeface="微软雅黑" panose="020B0503020204020204" pitchFamily="34" charset="-122"/>
              </a:rPr>
              <a:t>11</a:t>
            </a:r>
            <a:r>
              <a:rPr lang="zh-CN" altLang="en-US" b="1" dirty="0">
                <a:solidFill>
                  <a:srgbClr val="8A0000"/>
                </a:solidFill>
                <a:latin typeface="微软雅黑" panose="020B0503020204020204" pitchFamily="34" charset="-122"/>
                <a:ea typeface="微软雅黑" panose="020B0503020204020204" pitchFamily="34" charset="-122"/>
              </a:rPr>
              <a:t>个教育部国别和区域研究培育</a:t>
            </a:r>
            <a:r>
              <a:rPr lang="en-US" altLang="zh-CN" b="1" dirty="0">
                <a:solidFill>
                  <a:srgbClr val="8A0000"/>
                </a:solidFill>
                <a:latin typeface="微软雅黑" panose="020B0503020204020204" pitchFamily="34" charset="-122"/>
                <a:ea typeface="微软雅黑" panose="020B0503020204020204" pitchFamily="34" charset="-122"/>
              </a:rPr>
              <a:t>/</a:t>
            </a:r>
            <a:r>
              <a:rPr lang="zh-CN" altLang="en-US" b="1" dirty="0">
                <a:solidFill>
                  <a:srgbClr val="8A0000"/>
                </a:solidFill>
                <a:latin typeface="微软雅黑" panose="020B0503020204020204" pitchFamily="34" charset="-122"/>
                <a:ea typeface="微软雅黑" panose="020B0503020204020204" pitchFamily="34" charset="-122"/>
              </a:rPr>
              <a:t>备案基地</a:t>
            </a:r>
            <a:r>
              <a:rPr lang="zh-CN" altLang="en-US" b="1" dirty="0">
                <a:latin typeface="微软雅黑" panose="020B0503020204020204" pitchFamily="34" charset="-122"/>
                <a:ea typeface="微软雅黑" panose="020B0503020204020204" pitchFamily="34" charset="-122"/>
              </a:rPr>
              <a:t>：</a:t>
            </a:r>
            <a:r>
              <a:rPr lang="zh-CN" altLang="en-US" sz="1600" b="1" dirty="0">
                <a:solidFill>
                  <a:srgbClr val="000000"/>
                </a:solidFill>
                <a:latin typeface="Impact" panose="020B0806030902050204" pitchFamily="34" charset="0"/>
                <a:ea typeface="微软雅黑" panose="020B0503020204020204" pitchFamily="34" charset="-122"/>
              </a:rPr>
              <a:t>南亚研究、大洋洲研究、蒙古国研究、东南亚研究、泰国研究、中东研究、以色列研究、印度研究、巴基斯坦研究、德国研究、朝鲜半岛研究等</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sp>
        <p:nvSpPr>
          <p:cNvPr id="3" name="矩形 2"/>
          <p:cNvSpPr/>
          <p:nvPr/>
        </p:nvSpPr>
        <p:spPr>
          <a:xfrm>
            <a:off x="4204983" y="1066413"/>
            <a:ext cx="3877985" cy="535531"/>
          </a:xfrm>
          <a:prstGeom prst="rect">
            <a:avLst/>
          </a:prstGeom>
        </p:spPr>
        <p:txBody>
          <a:bodyPr wrap="none">
            <a:spAutoFit/>
          </a:bodyPr>
          <a:lstStyle/>
          <a:p>
            <a:pPr marL="0" lvl="1" defTabSz="889000">
              <a:lnSpc>
                <a:spcPct val="90000"/>
              </a:lnSpc>
              <a:spcAft>
                <a:spcPct val="15000"/>
              </a:spcAft>
              <a:defRPr/>
            </a:pPr>
            <a:r>
              <a:rPr lang="zh-CN" altLang="en-US" sz="3200" b="1" dirty="0">
                <a:solidFill>
                  <a:srgbClr val="8A0000"/>
                </a:solidFill>
                <a:latin typeface="微软雅黑" panose="020B0503020204020204" pitchFamily="34" charset="-122"/>
                <a:ea typeface="微软雅黑" panose="020B0503020204020204" pitchFamily="34" charset="-122"/>
              </a:rPr>
              <a:t>重点学科和特色专业</a:t>
            </a:r>
          </a:p>
        </p:txBody>
      </p:sp>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47" name="组合 46"/>
          <p:cNvGrpSpPr/>
          <p:nvPr/>
        </p:nvGrpSpPr>
        <p:grpSpPr>
          <a:xfrm>
            <a:off x="1" y="0"/>
            <a:ext cx="1388224" cy="1046128"/>
            <a:chOff x="0" y="0"/>
            <a:chExt cx="6897954" cy="4536440"/>
          </a:xfrm>
        </p:grpSpPr>
        <p:sp>
          <p:nvSpPr>
            <p:cNvPr id="48" name="直角三角形 47"/>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直角三角形 48"/>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直角三角形 49"/>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矩形 72"/>
          <p:cNvSpPr/>
          <p:nvPr/>
        </p:nvSpPr>
        <p:spPr>
          <a:xfrm>
            <a:off x="694113" y="160821"/>
            <a:ext cx="3138545" cy="923330"/>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一、总体介绍</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5.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2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5.xml><?xml version="1.0" encoding="utf-8"?>
<p:tagLst xmlns:a="http://schemas.openxmlformats.org/drawingml/2006/main" xmlns:r="http://schemas.openxmlformats.org/officeDocument/2006/relationships" xmlns:p="http://schemas.openxmlformats.org/presentationml/2006/main">
  <p:tag name="MH" val="20161022204031"/>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006B59"/>
      </a:accent1>
      <a:accent2>
        <a:srgbClr val="FFC000"/>
      </a:accent2>
      <a:accent3>
        <a:srgbClr val="FFFF00"/>
      </a:accent3>
      <a:accent4>
        <a:srgbClr val="00B0F0"/>
      </a:accent4>
      <a:accent5>
        <a:srgbClr val="0070C0"/>
      </a:accent5>
      <a:accent6>
        <a:srgbClr val="7030A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7749</Words>
  <Application>Microsoft Macintosh PowerPoint</Application>
  <PresentationFormat>宽屏</PresentationFormat>
  <Paragraphs>657</Paragraphs>
  <Slides>45</Slides>
  <Notes>34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45</vt:i4>
      </vt:variant>
    </vt:vector>
  </HeadingPairs>
  <TitlesOfParts>
    <vt:vector size="58" baseType="lpstr">
      <vt:lpstr>等线</vt:lpstr>
      <vt:lpstr>等线 Light</vt:lpstr>
      <vt:lpstr>思源黑体 CN Light</vt:lpstr>
      <vt:lpstr>微软雅黑</vt:lpstr>
      <vt:lpstr>Arial Unicode MS</vt:lpstr>
      <vt:lpstr>Arial</vt:lpstr>
      <vt:lpstr>Arial Black</vt:lpstr>
      <vt:lpstr>Century Gothic</vt:lpstr>
      <vt:lpstr>Gill Sans</vt:lpstr>
      <vt:lpstr>Impact</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Jian Zhang</cp:lastModifiedBy>
  <cp:revision>320</cp:revision>
  <dcterms:created xsi:type="dcterms:W3CDTF">2018-08-17T02:09:00Z</dcterms:created>
  <dcterms:modified xsi:type="dcterms:W3CDTF">2019-07-31T13:34:11Z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2052-10.1.0.7224</vt:lpwstr>
  </property>
</Properties>
</file>